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1" r:id="rId1"/>
    <p:sldMasterId id="2147483692" r:id="rId2"/>
  </p:sldMasterIdLst>
  <p:notesMasterIdLst>
    <p:notesMasterId r:id="rId21"/>
  </p:notesMasterIdLst>
  <p:handoutMasterIdLst>
    <p:handoutMasterId r:id="rId22"/>
  </p:handoutMasterIdLst>
  <p:sldIdLst>
    <p:sldId id="256" r:id="rId3"/>
    <p:sldId id="272" r:id="rId4"/>
    <p:sldId id="273" r:id="rId5"/>
    <p:sldId id="300" r:id="rId6"/>
    <p:sldId id="299" r:id="rId7"/>
    <p:sldId id="297" r:id="rId8"/>
    <p:sldId id="298" r:id="rId9"/>
    <p:sldId id="288" r:id="rId10"/>
    <p:sldId id="301" r:id="rId11"/>
    <p:sldId id="289" r:id="rId12"/>
    <p:sldId id="290" r:id="rId13"/>
    <p:sldId id="295" r:id="rId14"/>
    <p:sldId id="296" r:id="rId15"/>
    <p:sldId id="292" r:id="rId16"/>
    <p:sldId id="302" r:id="rId17"/>
    <p:sldId id="293" r:id="rId18"/>
    <p:sldId id="286" r:id="rId19"/>
    <p:sldId id="287" r:id="rId20"/>
  </p:sldIdLst>
  <p:sldSz cx="9144000" cy="6858000" type="screen4x3"/>
  <p:notesSz cx="6797675" cy="9874250"/>
  <p:defaultTextStyle>
    <a:defPPr>
      <a:defRPr lang="ar-SA"/>
    </a:defPPr>
    <a:lvl1pPr algn="l" rtl="0" fontAlgn="base">
      <a:spcBef>
        <a:spcPct val="0"/>
      </a:spcBef>
      <a:spcAft>
        <a:spcPct val="0"/>
      </a:spcAft>
      <a:defRPr sz="3600" b="1" kern="1200">
        <a:solidFill>
          <a:srgbClr val="7B003B"/>
        </a:solidFill>
        <a:latin typeface="Edwardian Script ITC" pitchFamily="66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3600" b="1" kern="1200">
        <a:solidFill>
          <a:srgbClr val="7B003B"/>
        </a:solidFill>
        <a:latin typeface="Edwardian Script ITC" pitchFamily="66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3600" b="1" kern="1200">
        <a:solidFill>
          <a:srgbClr val="7B003B"/>
        </a:solidFill>
        <a:latin typeface="Edwardian Script ITC" pitchFamily="66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3600" b="1" kern="1200">
        <a:solidFill>
          <a:srgbClr val="7B003B"/>
        </a:solidFill>
        <a:latin typeface="Edwardian Script ITC" pitchFamily="66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3600" b="1" kern="1200">
        <a:solidFill>
          <a:srgbClr val="7B003B"/>
        </a:solidFill>
        <a:latin typeface="Edwardian Script ITC" pitchFamily="66" charset="0"/>
        <a:ea typeface="+mn-ea"/>
        <a:cs typeface="Arial" pitchFamily="34" charset="0"/>
      </a:defRPr>
    </a:lvl5pPr>
    <a:lvl6pPr marL="2286000" algn="l" defTabSz="914400" rtl="0" eaLnBrk="1" latinLnBrk="0" hangingPunct="1">
      <a:defRPr sz="3600" b="1" kern="1200">
        <a:solidFill>
          <a:srgbClr val="7B003B"/>
        </a:solidFill>
        <a:latin typeface="Edwardian Script ITC" pitchFamily="66" charset="0"/>
        <a:ea typeface="+mn-ea"/>
        <a:cs typeface="Arial" pitchFamily="34" charset="0"/>
      </a:defRPr>
    </a:lvl6pPr>
    <a:lvl7pPr marL="2743200" algn="l" defTabSz="914400" rtl="0" eaLnBrk="1" latinLnBrk="0" hangingPunct="1">
      <a:defRPr sz="3600" b="1" kern="1200">
        <a:solidFill>
          <a:srgbClr val="7B003B"/>
        </a:solidFill>
        <a:latin typeface="Edwardian Script ITC" pitchFamily="66" charset="0"/>
        <a:ea typeface="+mn-ea"/>
        <a:cs typeface="Arial" pitchFamily="34" charset="0"/>
      </a:defRPr>
    </a:lvl7pPr>
    <a:lvl8pPr marL="3200400" algn="l" defTabSz="914400" rtl="0" eaLnBrk="1" latinLnBrk="0" hangingPunct="1">
      <a:defRPr sz="3600" b="1" kern="1200">
        <a:solidFill>
          <a:srgbClr val="7B003B"/>
        </a:solidFill>
        <a:latin typeface="Edwardian Script ITC" pitchFamily="66" charset="0"/>
        <a:ea typeface="+mn-ea"/>
        <a:cs typeface="Arial" pitchFamily="34" charset="0"/>
      </a:defRPr>
    </a:lvl8pPr>
    <a:lvl9pPr marL="3657600" algn="l" defTabSz="914400" rtl="0" eaLnBrk="1" latinLnBrk="0" hangingPunct="1">
      <a:defRPr sz="3600" b="1" kern="1200">
        <a:solidFill>
          <a:srgbClr val="7B003B"/>
        </a:solidFill>
        <a:latin typeface="Edwardian Script ITC" pitchFamily="66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1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i" initials="m" lastIdx="1" clrIdx="0">
    <p:extLst>
      <p:ext uri="{19B8F6BF-5375-455C-9EA6-DF929625EA0E}">
        <p15:presenceInfo xmlns:p15="http://schemas.microsoft.com/office/powerpoint/2012/main" userId="mo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003B"/>
    <a:srgbClr val="F18E00"/>
    <a:srgbClr val="E6B9B8"/>
    <a:srgbClr val="D7E4BD"/>
    <a:srgbClr val="CCC1DA"/>
    <a:srgbClr val="B7DEE8"/>
    <a:srgbClr val="FCD5B5"/>
    <a:srgbClr val="FFCC00"/>
    <a:srgbClr val="66CCFF"/>
    <a:srgbClr val="5F1F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Style léger 3 - Accentuation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yle léger 3 - Accentuation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06799F8-075E-4A3A-A7F6-7FBC6576F1A4}" styleName="Style à thème 2 - Accentuation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Style à thème 1 - Accentuation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79540" autoAdjust="0"/>
  </p:normalViewPr>
  <p:slideViewPr>
    <p:cSldViewPr>
      <p:cViewPr varScale="1">
        <p:scale>
          <a:sx n="57" d="100"/>
          <a:sy n="57" d="100"/>
        </p:scale>
        <p:origin x="192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1632" y="-90"/>
      </p:cViewPr>
      <p:guideLst>
        <p:guide orient="horz" pos="3111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ission%20Tanger%2010.2017\&#201;ducation%20des%20jeunes%20-%20R&#233;gion%20de%20Tanger-T&#233;touan-Al%20Hoce&#239;ma%20-%20v25102017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normalizeH="0" baseline="0">
                <a:solidFill>
                  <a:schemeClr val="tx1"/>
                </a:solidFill>
                <a:latin typeface="Sakkal Majalla" panose="02000000000000000000" pitchFamily="2" charset="-78"/>
                <a:ea typeface="+mj-ea"/>
                <a:cs typeface="Sakkal Majalla" panose="02000000000000000000" pitchFamily="2" charset="-78"/>
              </a:defRPr>
            </a:pPr>
            <a:r>
              <a:rPr lang="fr-FR" sz="1800" dirty="0">
                <a:solidFill>
                  <a:schemeClr val="tx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Structure de la population de la région de Tanger-Tétouan </a:t>
            </a:r>
            <a:r>
              <a:rPr lang="fr-FR" sz="1800" dirty="0" err="1">
                <a:solidFill>
                  <a:schemeClr val="tx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Al-Hoceïma</a:t>
            </a:r>
            <a:r>
              <a:rPr lang="fr-FR" sz="1800" dirty="0">
                <a:solidFill>
                  <a:schemeClr val="tx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par groupe</a:t>
            </a:r>
            <a:r>
              <a:rPr lang="fr-FR" sz="1800" baseline="0" dirty="0">
                <a:solidFill>
                  <a:schemeClr val="tx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d'âge</a:t>
            </a:r>
            <a:endParaRPr lang="fr-FR" sz="1800" dirty="0">
              <a:solidFill>
                <a:schemeClr val="tx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normalizeH="0" baseline="0">
              <a:solidFill>
                <a:schemeClr val="tx1"/>
              </a:solidFill>
              <a:latin typeface="Sakkal Majalla" panose="02000000000000000000" pitchFamily="2" charset="-78"/>
              <a:ea typeface="+mj-ea"/>
              <a:cs typeface="Sakkal Majalla" panose="02000000000000000000" pitchFamily="2" charset="-78"/>
            </a:defRPr>
          </a:pPr>
          <a:endParaRPr lang="fr-FR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spPr>
            <a:solidFill>
              <a:srgbClr val="FCD5B5"/>
            </a:solidFill>
          </c:spPr>
          <c:dPt>
            <c:idx val="0"/>
            <c:bubble3D val="0"/>
            <c:spPr>
              <a:solidFill>
                <a:srgbClr val="FCD5B5"/>
              </a:soli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3C4-472A-ADB2-653BF5A52A47}"/>
              </c:ext>
            </c:extLst>
          </c:dPt>
          <c:dPt>
            <c:idx val="1"/>
            <c:bubble3D val="0"/>
            <c:spPr>
              <a:solidFill>
                <a:srgbClr val="B7DEE8"/>
              </a:soli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3C4-472A-ADB2-653BF5A52A47}"/>
              </c:ext>
            </c:extLst>
          </c:dPt>
          <c:dPt>
            <c:idx val="2"/>
            <c:bubble3D val="0"/>
            <c:spPr>
              <a:solidFill>
                <a:srgbClr val="CCC1DA"/>
              </a:soli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3C4-472A-ADB2-653BF5A52A47}"/>
              </c:ext>
            </c:extLst>
          </c:dPt>
          <c:dPt>
            <c:idx val="3"/>
            <c:bubble3D val="0"/>
            <c:spPr>
              <a:solidFill>
                <a:srgbClr val="D7E4BD"/>
              </a:soli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3C4-472A-ADB2-653BF5A52A47}"/>
              </c:ext>
            </c:extLst>
          </c:dPt>
          <c:dPt>
            <c:idx val="4"/>
            <c:bubble3D val="0"/>
            <c:spPr>
              <a:solidFill>
                <a:srgbClr val="E6B9B8"/>
              </a:soli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3C4-472A-ADB2-653BF5A52A47}"/>
              </c:ext>
            </c:extLst>
          </c:dPt>
          <c:dLbls>
            <c:spPr>
              <a:solidFill>
                <a:sysClr val="window" lastClr="FFFFFF">
                  <a:alpha val="75000"/>
                </a:sysClr>
              </a:solidFill>
              <a:ln w="9525"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Sakkal Majalla" panose="02000000000000000000" pitchFamily="2" charset="-78"/>
                    <a:ea typeface="+mn-ea"/>
                    <a:cs typeface="Sakkal Majalla" panose="02000000000000000000" pitchFamily="2" charset="-78"/>
                  </a:defRPr>
                </a:pPr>
                <a:endParaRPr lang="fr-FR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Feuil12!$G$2:$G$6</c:f>
              <c:strCache>
                <c:ptCount val="5"/>
                <c:pt idx="0">
                  <c:v>0-14 ans</c:v>
                </c:pt>
                <c:pt idx="1">
                  <c:v>15-24 ans</c:v>
                </c:pt>
                <c:pt idx="2">
                  <c:v>25-34 ans</c:v>
                </c:pt>
                <c:pt idx="3">
                  <c:v>35-59 ans</c:v>
                </c:pt>
                <c:pt idx="4">
                  <c:v>60 ans et plus</c:v>
                </c:pt>
              </c:strCache>
            </c:strRef>
          </c:cat>
          <c:val>
            <c:numRef>
              <c:f>Feuil12!$H$2:$H$6</c:f>
              <c:numCache>
                <c:formatCode>#,##0.0</c:formatCode>
                <c:ptCount val="5"/>
                <c:pt idx="0">
                  <c:v>28.214581314741956</c:v>
                </c:pt>
                <c:pt idx="1">
                  <c:v>19.55550973019848</c:v>
                </c:pt>
                <c:pt idx="2">
                  <c:v>17.774045836028687</c:v>
                </c:pt>
                <c:pt idx="3">
                  <c:v>26.05263826938339</c:v>
                </c:pt>
                <c:pt idx="4">
                  <c:v>8.4032248496473194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3C4-472A-ADB2-653BF5A52A4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144" cy="49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4" tIns="46202" rIns="92404" bIns="46202" numCol="1" anchor="t" anchorCtr="0" compatLnSpc="1">
            <a:prstTxWarp prst="textNoShape">
              <a:avLst/>
            </a:prstTxWarp>
          </a:bodyPr>
          <a:lstStyle>
            <a:lvl1pPr defTabSz="923998" rtl="1" eaLnBrk="0" hangingPunct="0">
              <a:defRPr sz="1200" b="0">
                <a:solidFill>
                  <a:schemeClr val="tx1"/>
                </a:solidFill>
                <a:latin typeface="Times New Roman" pitchFamily="18" charset="0"/>
                <a:cs typeface="Times New Roman (Arabic)" charset="-7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7107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532" y="0"/>
            <a:ext cx="2947143" cy="49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4" tIns="46202" rIns="92404" bIns="46202" numCol="1" anchor="t" anchorCtr="0" compatLnSpc="1">
            <a:prstTxWarp prst="textNoShape">
              <a:avLst/>
            </a:prstTxWarp>
          </a:bodyPr>
          <a:lstStyle>
            <a:lvl1pPr algn="r" defTabSz="923998" rtl="1" eaLnBrk="0" hangingPunct="0">
              <a:defRPr sz="1200" b="0">
                <a:solidFill>
                  <a:schemeClr val="tx1"/>
                </a:solidFill>
                <a:latin typeface="Times New Roman" pitchFamily="18" charset="0"/>
                <a:cs typeface="Times New Roman (Arabic)" charset="-7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7108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663"/>
            <a:ext cx="2947144" cy="49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4" tIns="46202" rIns="92404" bIns="46202" numCol="1" anchor="b" anchorCtr="0" compatLnSpc="1">
            <a:prstTxWarp prst="textNoShape">
              <a:avLst/>
            </a:prstTxWarp>
          </a:bodyPr>
          <a:lstStyle>
            <a:lvl1pPr defTabSz="923998" rtl="1" eaLnBrk="0" hangingPunct="0">
              <a:defRPr sz="1200" b="0">
                <a:solidFill>
                  <a:schemeClr val="tx1"/>
                </a:solidFill>
                <a:latin typeface="Times New Roman" pitchFamily="18" charset="0"/>
                <a:cs typeface="Times New Roman (Arabic)" charset="-7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7109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532" y="9379663"/>
            <a:ext cx="2947143" cy="49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4" tIns="46202" rIns="92404" bIns="46202" numCol="1" anchor="b" anchorCtr="0" compatLnSpc="1">
            <a:prstTxWarp prst="textNoShape">
              <a:avLst/>
            </a:prstTxWarp>
          </a:bodyPr>
          <a:lstStyle>
            <a:lvl1pPr algn="r" defTabSz="923998" rtl="1" eaLnBrk="0" hangingPunct="0">
              <a:defRPr sz="1200" b="0">
                <a:solidFill>
                  <a:schemeClr val="tx1"/>
                </a:solidFill>
                <a:latin typeface="Times New Roman" pitchFamily="18" charset="0"/>
                <a:cs typeface="Times New Roman (Arabic)" charset="-78"/>
              </a:defRPr>
            </a:lvl1pPr>
          </a:lstStyle>
          <a:p>
            <a:pPr>
              <a:defRPr/>
            </a:pPr>
            <a:fld id="{51D6C162-923E-4A29-B0FF-CB9BE6FFB4E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4229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144" cy="49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4" tIns="46202" rIns="92404" bIns="46202" numCol="1" anchor="t" anchorCtr="0" compatLnSpc="1">
            <a:prstTxWarp prst="textNoShape">
              <a:avLst/>
            </a:prstTxWarp>
          </a:bodyPr>
          <a:lstStyle>
            <a:lvl1pPr defTabSz="923998" rtl="1" eaLnBrk="0" hangingPunct="0">
              <a:defRPr sz="1200" b="0">
                <a:solidFill>
                  <a:schemeClr val="tx1"/>
                </a:solidFill>
                <a:latin typeface="Times New Roman" pitchFamily="18" charset="0"/>
                <a:cs typeface="Times New Roman (Arabic)" charset="-7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532" y="0"/>
            <a:ext cx="2947143" cy="49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4" tIns="46202" rIns="92404" bIns="46202" numCol="1" anchor="t" anchorCtr="0" compatLnSpc="1">
            <a:prstTxWarp prst="textNoShape">
              <a:avLst/>
            </a:prstTxWarp>
          </a:bodyPr>
          <a:lstStyle>
            <a:lvl1pPr algn="r" defTabSz="923998" rtl="1" eaLnBrk="0" hangingPunct="0">
              <a:defRPr sz="1200" b="0">
                <a:solidFill>
                  <a:schemeClr val="tx1"/>
                </a:solidFill>
                <a:latin typeface="Times New Roman" pitchFamily="18" charset="0"/>
                <a:cs typeface="Times New Roman (Arabic)" charset="-7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569" y="4691422"/>
            <a:ext cx="4984538" cy="444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4" tIns="46202" rIns="92404" bIns="462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noProof="0"/>
              <a:t>انقر لتحرير أنماط النص الرئيسي</a:t>
            </a:r>
          </a:p>
          <a:p>
            <a:pPr lvl="1"/>
            <a:r>
              <a:rPr lang="ar-SA" noProof="0"/>
              <a:t>المستوى الثاني</a:t>
            </a:r>
          </a:p>
          <a:p>
            <a:pPr lvl="2"/>
            <a:r>
              <a:rPr lang="ar-SA" noProof="0"/>
              <a:t>المستوى الثالث</a:t>
            </a:r>
          </a:p>
          <a:p>
            <a:pPr lvl="3"/>
            <a:r>
              <a:rPr lang="ar-SA" noProof="0"/>
              <a:t>المستوى الرابع</a:t>
            </a:r>
          </a:p>
          <a:p>
            <a:pPr lvl="4"/>
            <a:r>
              <a:rPr lang="ar-SA" noProof="0"/>
              <a:t>المستوى الخامس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663"/>
            <a:ext cx="2947144" cy="49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4" tIns="46202" rIns="92404" bIns="46202" numCol="1" anchor="b" anchorCtr="0" compatLnSpc="1">
            <a:prstTxWarp prst="textNoShape">
              <a:avLst/>
            </a:prstTxWarp>
          </a:bodyPr>
          <a:lstStyle>
            <a:lvl1pPr defTabSz="923998" rtl="1" eaLnBrk="0" hangingPunct="0">
              <a:defRPr sz="1200" b="0">
                <a:solidFill>
                  <a:schemeClr val="tx1"/>
                </a:solidFill>
                <a:latin typeface="Times New Roman" pitchFamily="18" charset="0"/>
                <a:cs typeface="Times New Roman (Arabic)" charset="-7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532" y="9379663"/>
            <a:ext cx="2947143" cy="49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4" tIns="46202" rIns="92404" bIns="46202" numCol="1" anchor="b" anchorCtr="0" compatLnSpc="1">
            <a:prstTxWarp prst="textNoShape">
              <a:avLst/>
            </a:prstTxWarp>
          </a:bodyPr>
          <a:lstStyle>
            <a:lvl1pPr algn="r" defTabSz="923998" rtl="1" eaLnBrk="0" hangingPunct="0">
              <a:defRPr sz="1200" b="0">
                <a:solidFill>
                  <a:schemeClr val="tx1"/>
                </a:solidFill>
                <a:latin typeface="Times New Roman" pitchFamily="18" charset="0"/>
                <a:cs typeface="Times New Roman (Arabic)" charset="-78"/>
              </a:defRPr>
            </a:lvl1pPr>
          </a:lstStyle>
          <a:p>
            <a:pPr>
              <a:defRPr/>
            </a:pPr>
            <a:fld id="{832F3F2C-D090-4B55-B051-DACBFBA0091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1763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Times New Roman (Arabic)"/>
        <a:cs typeface="Times New Roman (Arabic)" charset="-78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Times New Roman (Arabic)"/>
        <a:cs typeface="Times New Roman (Arabic)" charset="-78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Times New Roman (Arabic)"/>
        <a:cs typeface="Times New Roman (Arabic)" charset="-78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Times New Roman (Arabic)"/>
        <a:cs typeface="Times New Roman (Arabic)" charset="-78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Times New Roman (Arabic)"/>
        <a:cs typeface="Times New Roman (Arabic)" charset="-7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688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6904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6904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6904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6904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6904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6904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036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389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523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0892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945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31863" y="739775"/>
            <a:ext cx="4935537" cy="370363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2F3F2C-D090-4B55-B051-DACBFBA0091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945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6B4F4-1E58-47A5-A65B-D4B77BCEC108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DBC2E-0B7F-454B-B1EE-300CD0B03F2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49950-D71E-49EA-BEAA-C9E83147747B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D06993-58A6-44AB-AAB4-43C6A673402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765175"/>
            <a:ext cx="2057400" cy="5360988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765175"/>
            <a:ext cx="6019800" cy="536098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5275A8-466D-4085-BBCB-B94B52C3C366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A255E-76D4-4C91-8B7C-9EB15C8917D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r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7449" y="765175"/>
            <a:ext cx="6985000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graphique 2"/>
          <p:cNvSpPr>
            <a:spLocks noGrp="1"/>
          </p:cNvSpPr>
          <p:nvPr>
            <p:ph type="chart" idx="1"/>
          </p:nvPr>
        </p:nvSpPr>
        <p:spPr>
          <a:xfrm>
            <a:off x="457200" y="2133601"/>
            <a:ext cx="8229600" cy="3992563"/>
          </a:xfrm>
        </p:spPr>
        <p:txBody>
          <a:bodyPr/>
          <a:lstStyle/>
          <a:p>
            <a:pPr lvl="0"/>
            <a:r>
              <a:rPr lang="fr-FR" noProof="0"/>
              <a:t>Cliquez sur l'icône pour ajouter un graphique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FE052-29DE-4C05-898F-FD31FAF64723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18037-46EB-4687-8251-1796DFF3C22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A0832-EE6F-46B3-80EF-B213D36BFDF8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AAFEC-38C5-48A2-B8E3-925E9A99841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4C406-1467-4031-BA73-BFEDBD50326F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BB300-4C34-4C09-BD2E-D5B74BE27DE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FFC6F-1F22-4813-8FDF-F11CA50F1E6D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D31B1-2EAB-499A-B280-78BFE351AD5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133601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133601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EC428-13EC-4B40-A4E0-B9B68D122D98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A1C49-82EE-4AAA-BE96-B15E3EBD4D6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2F730-E150-44CD-A462-059C132DA41D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1ABE7-EC06-4C1B-B50B-35C3C1AEB0A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D937B-CDC3-4200-912A-CA0995925BE6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CE94C-7BE6-472D-9AA8-F11EB16D0F3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4ECE2-F9E6-4A3E-863A-6AE3A5E4731D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3E142-8CDB-40A4-976D-BBD41C32583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C9D07-8BFD-40D0-8A96-6252B208068A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EA425-4198-4FFA-A693-15BE45A5799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5288B-CA22-423C-991C-5C03283DD2F8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37840-052D-4E70-B301-5F7AAFC5C71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0F010-7AE0-4584-8608-2EF9ACF18F96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51163-09E4-48B0-9D78-68188FC2298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8F11B-B50F-4FB8-A3FA-BF50D7B932D3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0D80A-8FB2-4C90-95EE-C7E9C831695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765175"/>
            <a:ext cx="2057400" cy="5360988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765175"/>
            <a:ext cx="6019800" cy="536098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F399B-20A5-4722-9D7F-979890E04C6B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F8572-0EB0-4F21-BDDB-623D6617E9C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F22EB-50D9-440E-95B0-7DBA9696B6FA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94B53-E729-4ADA-A6D6-4C059FD4AA9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133601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133601"/>
            <a:ext cx="4038600" cy="3992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8C4D6-4871-4B6B-9030-79AA782184F8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886D1-BB98-4BF5-BC7F-D124A2A345B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C8DDB-B000-4010-86EA-8C5AB3B773DB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4A24A-8568-4FAE-B3B1-94897B30106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8767E-3153-4CD4-A428-441787E42AAE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97342-0378-43C0-8DC6-4CAE403D6F4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5C6EF-428A-4EE2-A607-98E2AD7D4783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C1DB1-12D9-4F5E-9304-6EB577978E3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6A8C4-D29E-46E8-AC46-F86AFF297451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1B801-C0E7-4DDD-B2B1-47CCCBC674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BD690-396C-4488-84F5-7156B58E0298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C97888-1BF7-4BDB-B2E6-A0437DC8DA3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5" name="Picture 3" descr="contenu"/>
            <p:cNvPicPr>
              <a:picLocks noChangeAspect="1" noChangeArrowheads="1"/>
            </p:cNvPicPr>
            <p:nvPr userDrawn="1"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0" name="Text Box 4"/>
            <p:cNvSpPr txBox="1">
              <a:spLocks noChangeArrowheads="1"/>
            </p:cNvSpPr>
            <p:nvPr userDrawn="1"/>
          </p:nvSpPr>
          <p:spPr bwMode="auto">
            <a:xfrm>
              <a:off x="2200" y="4103"/>
              <a:ext cx="1360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fr-FR" sz="1400">
                  <a:solidFill>
                    <a:srgbClr val="F18E00"/>
                  </a:solidFill>
                  <a:latin typeface="Century Gothic" pitchFamily="34" charset="0"/>
                  <a:cs typeface="Arial" charset="0"/>
                </a:rPr>
                <a:t>www.hcp.ma</a:t>
              </a:r>
            </a:p>
          </p:txBody>
        </p:sp>
      </p:grpSp>
      <p:sp>
        <p:nvSpPr>
          <p:cNvPr id="17715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187449" y="765175"/>
            <a:ext cx="6985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7715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33601"/>
            <a:ext cx="822960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" y="6512333"/>
            <a:ext cx="10182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solidFill>
                  <a:srgbClr val="F18E00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75F84DC7-D517-4A16-B6FC-8D5C27DF2E5E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37475" y="6513514"/>
            <a:ext cx="138588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rgbClr val="F18E00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5F88587E-FC8E-435E-8F47-769FB9779CB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3" r:id="rId2"/>
    <p:sldLayoutId id="2147483702" r:id="rId3"/>
    <p:sldLayoutId id="2147483701" r:id="rId4"/>
    <p:sldLayoutId id="2147483700" r:id="rId5"/>
    <p:sldLayoutId id="2147483699" r:id="rId6"/>
    <p:sldLayoutId id="2147483698" r:id="rId7"/>
    <p:sldLayoutId id="2147483697" r:id="rId8"/>
    <p:sldLayoutId id="2147483696" r:id="rId9"/>
    <p:sldLayoutId id="2147483695" r:id="rId10"/>
    <p:sldLayoutId id="2147483694" r:id="rId11"/>
    <p:sldLayoutId id="2147483693" r:id="rId12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7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7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7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7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7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7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7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7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7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7" grpId="0"/>
      <p:bldP spid="177158" grpId="0" build="p">
        <p:tmplLst>
          <p:tmpl lvl="1">
            <p:tnLst>
              <p:par>
                <p:cTn presetID="44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7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715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71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7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715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71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7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715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71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B003B"/>
        </a:buClr>
        <a:buSzPct val="120000"/>
        <a:buBlip>
          <a:blip r:embed="rId15"/>
        </a:buBlip>
        <a:defRPr sz="24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18E00"/>
        </a:buClr>
        <a:buSzPct val="120000"/>
        <a:buFont typeface="Arial" pitchFamily="34" charset="0"/>
        <a:buBlip>
          <a:blip r:embed="rId16"/>
        </a:buBlip>
        <a:defRPr sz="2000">
          <a:solidFill>
            <a:schemeClr val="bg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120000"/>
        <a:buBlip>
          <a:blip r:embed="rId17"/>
        </a:buBlip>
        <a:defRPr sz="1600">
          <a:solidFill>
            <a:schemeClr val="bg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3080" name="Picture 3" descr="contenu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 Box 4"/>
            <p:cNvSpPr txBox="1">
              <a:spLocks noChangeArrowheads="1"/>
            </p:cNvSpPr>
            <p:nvPr userDrawn="1"/>
          </p:nvSpPr>
          <p:spPr bwMode="auto">
            <a:xfrm>
              <a:off x="2200" y="4103"/>
              <a:ext cx="1360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fr-FR" sz="1400">
                  <a:solidFill>
                    <a:srgbClr val="F18E00"/>
                  </a:solidFill>
                  <a:latin typeface="Century Gothic" pitchFamily="34" charset="0"/>
                  <a:cs typeface="Arial" charset="0"/>
                </a:rPr>
                <a:t>www.hcp.ma</a:t>
              </a:r>
            </a:p>
          </p:txBody>
        </p:sp>
      </p:grp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419475" y="6453188"/>
            <a:ext cx="18732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fr-FR" sz="1800" b="0">
              <a:solidFill>
                <a:srgbClr val="F18E00"/>
              </a:solidFill>
              <a:latin typeface="Arial" charset="0"/>
              <a:cs typeface="Arial" charset="0"/>
            </a:endParaRPr>
          </a:p>
        </p:txBody>
      </p:sp>
      <p:sp>
        <p:nvSpPr>
          <p:cNvPr id="3076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187449" y="765175"/>
            <a:ext cx="6985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3077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33601"/>
            <a:ext cx="822960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1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8738" y="6512333"/>
            <a:ext cx="1018227" cy="2769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r" rtl="1">
              <a:defRPr sz="1200">
                <a:solidFill>
                  <a:srgbClr val="F18E00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2B2325B9-D606-48D8-88D6-CEBC5C6E332F}" type="datetime1">
              <a:rPr lang="fr-FR"/>
              <a:pPr>
                <a:defRPr/>
              </a:pPr>
              <a:t>26/10/2017</a:t>
            </a:fld>
            <a:endParaRPr lang="fr-FR"/>
          </a:p>
        </p:txBody>
      </p:sp>
      <p:sp>
        <p:nvSpPr>
          <p:cNvPr id="1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37475" y="6513514"/>
            <a:ext cx="1385888" cy="3190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18E00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BF61759A-38E5-4199-B55B-4FF3EEBF695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4" r:id="rId2"/>
    <p:sldLayoutId id="2147483713" r:id="rId3"/>
    <p:sldLayoutId id="2147483712" r:id="rId4"/>
    <p:sldLayoutId id="2147483711" r:id="rId5"/>
    <p:sldLayoutId id="2147483710" r:id="rId6"/>
    <p:sldLayoutId id="2147483709" r:id="rId7"/>
    <p:sldLayoutId id="2147483708" r:id="rId8"/>
    <p:sldLayoutId id="2147483707" r:id="rId9"/>
    <p:sldLayoutId id="2147483706" r:id="rId10"/>
    <p:sldLayoutId id="2147483705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7B003B"/>
          </a:solidFill>
          <a:latin typeface="Edwardian Script ITC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7B003B"/>
        </a:buClr>
        <a:buSzPct val="120000"/>
        <a:buBlip>
          <a:blip r:embed="rId14"/>
        </a:buBlip>
        <a:defRPr sz="24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18E00"/>
        </a:buClr>
        <a:buSzPct val="120000"/>
        <a:buFont typeface="Arial" pitchFamily="34" charset="0"/>
        <a:buBlip>
          <a:blip r:embed="rId15"/>
        </a:buBlip>
        <a:defRPr sz="20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120000"/>
        <a:buBlip>
          <a:blip r:embed="rId16"/>
        </a:buBlip>
        <a:defRPr sz="16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83366" y="3068961"/>
            <a:ext cx="8177269" cy="1181993"/>
          </a:xfrm>
        </p:spPr>
        <p:txBody>
          <a:bodyPr/>
          <a:lstStyle/>
          <a:p>
            <a:r>
              <a:rPr lang="fr-FR" sz="2800" kern="1200" dirty="0">
                <a:solidFill>
                  <a:srgbClr val="F18E00"/>
                </a:solidFill>
                <a:latin typeface="+mn-lt"/>
                <a:ea typeface="+mn-ea"/>
                <a:cs typeface="+mn-cs"/>
              </a:rPr>
              <a:t>Éducation des jeunes, un état des lieux</a:t>
            </a:r>
            <a:br>
              <a:rPr lang="fr-FR" sz="2800" kern="1200" dirty="0">
                <a:solidFill>
                  <a:srgbClr val="F18E00"/>
                </a:solidFill>
                <a:latin typeface="+mn-lt"/>
                <a:ea typeface="+mn-ea"/>
                <a:cs typeface="+mn-cs"/>
              </a:rPr>
            </a:br>
            <a:r>
              <a:rPr lang="fr-FR" sz="2800" kern="1200" dirty="0">
                <a:solidFill>
                  <a:srgbClr val="F18E00"/>
                </a:solidFill>
                <a:latin typeface="+mn-lt"/>
                <a:ea typeface="+mn-ea"/>
                <a:cs typeface="+mn-cs"/>
              </a:rPr>
              <a:t>dans la région de Tanger-Tétouan-Al Hoceïma</a:t>
            </a:r>
          </a:p>
        </p:txBody>
      </p:sp>
      <p:sp>
        <p:nvSpPr>
          <p:cNvPr id="3" name="Titre 1"/>
          <p:cNvSpPr txBox="1">
            <a:spLocks/>
          </p:cNvSpPr>
          <p:nvPr/>
        </p:nvSpPr>
        <p:spPr bwMode="auto">
          <a:xfrm>
            <a:off x="377788" y="1124745"/>
            <a:ext cx="838842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7B003B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7B003B"/>
                </a:solidFill>
                <a:latin typeface="Edwardian Script ITC" pitchFamily="66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7B003B"/>
                </a:solidFill>
                <a:latin typeface="Edwardian Script ITC" pitchFamily="66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7B003B"/>
                </a:solidFill>
                <a:latin typeface="Edwardian Script ITC" pitchFamily="66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7B003B"/>
                </a:solidFill>
                <a:latin typeface="Edwardian Script ITC" pitchFamily="66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7B003B"/>
                </a:solidFill>
                <a:latin typeface="Edwardian Script ITC" pitchFamily="66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7B003B"/>
                </a:solidFill>
                <a:latin typeface="Edwardian Script ITC" pitchFamily="66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7B003B"/>
                </a:solidFill>
                <a:latin typeface="Edwardian Script ITC" pitchFamily="66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7B003B"/>
                </a:solidFill>
                <a:latin typeface="Edwardian Script ITC" pitchFamily="66" charset="0"/>
              </a:defRPr>
            </a:lvl9pPr>
          </a:lstStyle>
          <a:p>
            <a:r>
              <a:rPr lang="fr-FR" sz="3600" kern="0" cap="small" dirty="0">
                <a:latin typeface="Sakkal Majalla" pitchFamily="2" charset="-78"/>
                <a:cs typeface="Sakkal Majalla" pitchFamily="2" charset="-78"/>
              </a:rPr>
              <a:t>Atelier régional</a:t>
            </a:r>
          </a:p>
          <a:p>
            <a:r>
              <a:rPr lang="fr-FR" sz="3600" kern="0" cap="small" dirty="0">
                <a:latin typeface="Sakkal Majalla" pitchFamily="2" charset="-78"/>
                <a:cs typeface="Sakkal Majalla" pitchFamily="2" charset="-78"/>
              </a:rPr>
              <a:t>Les jeunes : un potentiel démographique à valoriser pour un développement territorial durable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844800" y="6021388"/>
            <a:ext cx="3454400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7B003B"/>
              </a:buClr>
              <a:buSzPct val="120000"/>
              <a:buBlip>
                <a:blip r:embed="rId3"/>
              </a:buBlip>
              <a:defRPr sz="2400">
                <a:solidFill>
                  <a:schemeClr val="bg2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18E00"/>
              </a:buClr>
              <a:buSzPct val="120000"/>
              <a:buFont typeface="Arial" panose="020B0604020202020204" pitchFamily="34" charset="0"/>
              <a:buBlip>
                <a:blip r:embed="rId4"/>
              </a:buBlip>
              <a:defRPr sz="2000">
                <a:solidFill>
                  <a:schemeClr val="bg2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120000"/>
              <a:buBlip>
                <a:blip r:embed="rId5"/>
              </a:buBlip>
              <a:defRPr sz="1600">
                <a:solidFill>
                  <a:schemeClr val="bg2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fr-FR" altLang="fr-FR" sz="1800" b="1" dirty="0">
                <a:solidFill>
                  <a:srgbClr val="7B003B"/>
                </a:solidFill>
                <a:latin typeface="Sakkal Majalla" pitchFamily="2" charset="-78"/>
                <a:ea typeface="+mj-ea"/>
                <a:cs typeface="Sakkal Majalla" pitchFamily="2" charset="-78"/>
              </a:rPr>
              <a:t>Tanger, le 26 octobre 2017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5580112" y="4639431"/>
            <a:ext cx="26642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b="1" dirty="0">
                <a:solidFill>
                  <a:schemeClr val="accent4"/>
                </a:solidFill>
                <a:latin typeface="Sakkal Majalla" pitchFamily="2" charset="-78"/>
                <a:cs typeface="Sakkal Majalla" pitchFamily="2" charset="-78"/>
              </a:rPr>
              <a:t>M. Ali SAOUD</a:t>
            </a:r>
          </a:p>
          <a:p>
            <a:r>
              <a:rPr lang="fr-FR" sz="2200" b="1" dirty="0">
                <a:solidFill>
                  <a:schemeClr val="accent4"/>
                </a:solidFill>
                <a:latin typeface="Sakkal Majalla" pitchFamily="2" charset="-78"/>
                <a:cs typeface="Sakkal Majalla" pitchFamily="2" charset="-78"/>
              </a:rPr>
              <a:t>Ingénieur Statisticien</a:t>
            </a:r>
          </a:p>
          <a:p>
            <a:r>
              <a:rPr lang="fr-FR" sz="2200" b="1" dirty="0">
                <a:solidFill>
                  <a:schemeClr val="accent4"/>
                </a:solidFill>
                <a:latin typeface="Sakkal Majalla" pitchFamily="2" charset="-78"/>
                <a:cs typeface="Sakkal Majalla" pitchFamily="2" charset="-78"/>
              </a:rPr>
              <a:t>Direction de la Statistique</a:t>
            </a: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16" y="917848"/>
            <a:ext cx="7884368" cy="1143000"/>
          </a:xfrm>
        </p:spPr>
        <p:txBody>
          <a:bodyPr/>
          <a:lstStyle/>
          <a:p>
            <a:r>
              <a:rPr lang="fr-FR" sz="35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Les jeunes hommes des provinces sont généralement favorisés quant à l’accès à l’éducation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51" y="2204864"/>
            <a:ext cx="84201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395536" y="6021288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Source : RGPH 2014, HCP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0" y="1484784"/>
            <a:ext cx="539552" cy="584775"/>
          </a:xfrm>
          <a:prstGeom prst="rect">
            <a:avLst/>
          </a:prstGeom>
          <a:solidFill>
            <a:srgbClr val="7B0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18E00"/>
                </a:solidFill>
                <a:latin typeface="Sakkal Majalla" pitchFamily="2" charset="-78"/>
                <a:cs typeface="Sakkal Majalla" pitchFamily="2" charset="-78"/>
              </a:rPr>
              <a:t>II</a:t>
            </a:r>
          </a:p>
        </p:txBody>
      </p:sp>
    </p:spTree>
    <p:extLst>
      <p:ext uri="{BB962C8B-B14F-4D97-AF65-F5344CB8AC3E}">
        <p14:creationId xmlns:p14="http://schemas.microsoft.com/office/powerpoint/2010/main" val="1706459910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91638" y="917848"/>
            <a:ext cx="5760727" cy="1143000"/>
          </a:xfrm>
        </p:spPr>
        <p:txBody>
          <a:bodyPr/>
          <a:lstStyle/>
          <a:p>
            <a:r>
              <a:rPr lang="fr-FR" sz="35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Les jeunes femmes dépassent les jeunes hommes dans le supérieur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2546" y="2050542"/>
            <a:ext cx="6878911" cy="418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1115616" y="6237312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Source : RGPH 2014, HCP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0" y="1484784"/>
            <a:ext cx="539552" cy="584775"/>
          </a:xfrm>
          <a:prstGeom prst="rect">
            <a:avLst/>
          </a:prstGeom>
          <a:solidFill>
            <a:srgbClr val="7B0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18E00"/>
                </a:solidFill>
                <a:latin typeface="Sakkal Majalla" pitchFamily="2" charset="-78"/>
                <a:cs typeface="Sakkal Majalla" pitchFamily="2" charset="-78"/>
              </a:rPr>
              <a:t>II</a:t>
            </a:r>
          </a:p>
        </p:txBody>
      </p:sp>
    </p:spTree>
    <p:extLst>
      <p:ext uri="{BB962C8B-B14F-4D97-AF65-F5344CB8AC3E}">
        <p14:creationId xmlns:p14="http://schemas.microsoft.com/office/powerpoint/2010/main" val="2958125126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91638" y="917848"/>
            <a:ext cx="5760727" cy="1143000"/>
          </a:xfrm>
        </p:spPr>
        <p:txBody>
          <a:bodyPr/>
          <a:lstStyle/>
          <a:p>
            <a:r>
              <a:rPr lang="fr-FR" sz="35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Combien d’années passent les jeunes dans l’enseignement général ?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" y="2132856"/>
            <a:ext cx="768667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755576" y="6093296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Source : RGPH 2014, HCP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0" y="1484784"/>
            <a:ext cx="539552" cy="584775"/>
          </a:xfrm>
          <a:prstGeom prst="rect">
            <a:avLst/>
          </a:prstGeom>
          <a:solidFill>
            <a:srgbClr val="7B0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18E00"/>
                </a:solidFill>
                <a:latin typeface="Sakkal Majalla" pitchFamily="2" charset="-78"/>
                <a:cs typeface="Sakkal Majalla" pitchFamily="2" charset="-78"/>
              </a:rPr>
              <a:t>III</a:t>
            </a:r>
          </a:p>
        </p:txBody>
      </p:sp>
    </p:spTree>
    <p:extLst>
      <p:ext uri="{BB962C8B-B14F-4D97-AF65-F5344CB8AC3E}">
        <p14:creationId xmlns:p14="http://schemas.microsoft.com/office/powerpoint/2010/main" val="2958125126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67724" y="917848"/>
            <a:ext cx="4608553" cy="1143000"/>
          </a:xfrm>
        </p:spPr>
        <p:txBody>
          <a:bodyPr/>
          <a:lstStyle/>
          <a:p>
            <a:r>
              <a:rPr lang="fr-FR" sz="35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Les préfectures sont propices à de plus longues études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226" y="2132856"/>
            <a:ext cx="8591551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323528" y="5949280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Source : RGPH 2014, HCP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0" y="1484784"/>
            <a:ext cx="539552" cy="584775"/>
          </a:xfrm>
          <a:prstGeom prst="rect">
            <a:avLst/>
          </a:prstGeom>
          <a:solidFill>
            <a:srgbClr val="7B0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18E00"/>
                </a:solidFill>
                <a:latin typeface="Sakkal Majalla" pitchFamily="2" charset="-78"/>
                <a:cs typeface="Sakkal Majalla" pitchFamily="2" charset="-78"/>
              </a:rPr>
              <a:t>III</a:t>
            </a:r>
          </a:p>
        </p:txBody>
      </p:sp>
    </p:spTree>
    <p:extLst>
      <p:ext uri="{BB962C8B-B14F-4D97-AF65-F5344CB8AC3E}">
        <p14:creationId xmlns:p14="http://schemas.microsoft.com/office/powerpoint/2010/main" val="2958125126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59722" y="917848"/>
            <a:ext cx="4824556" cy="1143000"/>
          </a:xfrm>
        </p:spPr>
        <p:txBody>
          <a:bodyPr/>
          <a:lstStyle/>
          <a:p>
            <a:r>
              <a:rPr lang="fr-FR" sz="35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Combien de jeunes sont toujours analphabètes ?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3039" y="2348881"/>
            <a:ext cx="62579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1475656" y="6093296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Source : RGPH 2004 et RGPH 2014, HCP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0" y="1484784"/>
            <a:ext cx="539552" cy="584775"/>
          </a:xfrm>
          <a:prstGeom prst="rect">
            <a:avLst/>
          </a:prstGeom>
          <a:solidFill>
            <a:srgbClr val="7B0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18E00"/>
                </a:solidFill>
                <a:latin typeface="Sakkal Majalla" pitchFamily="2" charset="-78"/>
                <a:cs typeface="Sakkal Majalla" pitchFamily="2" charset="-78"/>
              </a:rPr>
              <a:t>IV</a:t>
            </a:r>
          </a:p>
        </p:txBody>
      </p:sp>
    </p:spTree>
    <p:extLst>
      <p:ext uri="{BB962C8B-B14F-4D97-AF65-F5344CB8AC3E}">
        <p14:creationId xmlns:p14="http://schemas.microsoft.com/office/powerpoint/2010/main" val="2958125126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59722" y="917848"/>
            <a:ext cx="4824556" cy="1143000"/>
          </a:xfrm>
        </p:spPr>
        <p:txBody>
          <a:bodyPr/>
          <a:lstStyle/>
          <a:p>
            <a:pPr lvl="0">
              <a:defRPr/>
            </a:pPr>
            <a:r>
              <a:rPr lang="fr-FR" sz="35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L’alphabétisme des jeunes continue son ascension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475656" y="6093296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Source : RGPH 2004 et RGPH 2014, HCP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0" y="1484784"/>
            <a:ext cx="539552" cy="584775"/>
          </a:xfrm>
          <a:prstGeom prst="rect">
            <a:avLst/>
          </a:prstGeom>
          <a:solidFill>
            <a:srgbClr val="7B0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18E00"/>
                </a:solidFill>
                <a:latin typeface="Sakkal Majalla" pitchFamily="2" charset="-78"/>
                <a:cs typeface="Sakkal Majalla" pitchFamily="2" charset="-78"/>
              </a:rPr>
              <a:t>IV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3039" y="2348881"/>
            <a:ext cx="62579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58125126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363" y="2739356"/>
            <a:ext cx="715327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1043608" y="6021288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Source : RGPH 2004 et RGPH 2014, HCP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0" y="1484784"/>
            <a:ext cx="539552" cy="584775"/>
          </a:xfrm>
          <a:prstGeom prst="rect">
            <a:avLst/>
          </a:prstGeom>
          <a:solidFill>
            <a:srgbClr val="7B0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18E00"/>
                </a:solidFill>
                <a:latin typeface="Sakkal Majalla" pitchFamily="2" charset="-78"/>
                <a:cs typeface="Sakkal Majalla" pitchFamily="2" charset="-78"/>
              </a:rPr>
              <a:t>IV</a:t>
            </a: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1187603" y="917848"/>
            <a:ext cx="6768794" cy="1143000"/>
          </a:xfrm>
        </p:spPr>
        <p:txBody>
          <a:bodyPr/>
          <a:lstStyle/>
          <a:p>
            <a:r>
              <a:rPr lang="fr-FR" sz="35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L’analphabétisme baisse</a:t>
            </a:r>
            <a:br>
              <a:rPr lang="fr-FR" sz="3500" dirty="0">
                <a:latin typeface="Sakkal Majalla" panose="02000000000000000000" pitchFamily="2" charset="-78"/>
                <a:cs typeface="Sakkal Majalla" panose="02000000000000000000" pitchFamily="2" charset="-78"/>
              </a:rPr>
            </a:br>
            <a:r>
              <a:rPr lang="fr-FR" sz="35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considérablement au niveau des provinces</a:t>
            </a:r>
          </a:p>
        </p:txBody>
      </p:sp>
    </p:spTree>
    <p:extLst>
      <p:ext uri="{BB962C8B-B14F-4D97-AF65-F5344CB8AC3E}">
        <p14:creationId xmlns:p14="http://schemas.microsoft.com/office/powerpoint/2010/main" val="2958125126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>
          <a:xfrm>
            <a:off x="685800" y="2693989"/>
            <a:ext cx="7772400" cy="1470025"/>
          </a:xfrm>
        </p:spPr>
        <p:txBody>
          <a:bodyPr/>
          <a:lstStyle/>
          <a:p>
            <a:r>
              <a:rPr lang="en-US" dirty="0">
                <a:latin typeface="Sakkal Majalla" pitchFamily="2" charset="-78"/>
                <a:cs typeface="Sakkal Majalla" pitchFamily="2" charset="-78"/>
              </a:rPr>
              <a:t>Conclusion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</p:spTree>
    <p:extLst>
      <p:ext uri="{BB962C8B-B14F-4D97-AF65-F5344CB8AC3E}">
        <p14:creationId xmlns:p14="http://schemas.microsoft.com/office/powerpoint/2010/main" val="92968097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>
          <a:xfrm>
            <a:off x="685800" y="2693989"/>
            <a:ext cx="7772400" cy="1470025"/>
          </a:xfrm>
        </p:spPr>
        <p:txBody>
          <a:bodyPr/>
          <a:lstStyle/>
          <a:p>
            <a:r>
              <a:rPr lang="fr-FR" dirty="0">
                <a:latin typeface="Sakkal Majalla" pitchFamily="2" charset="-78"/>
                <a:cs typeface="Sakkal Majalla" pitchFamily="2" charset="-78"/>
              </a:rPr>
              <a:t>Merci de votre attention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</p:spTree>
    <p:extLst>
      <p:ext uri="{BB962C8B-B14F-4D97-AF65-F5344CB8AC3E}">
        <p14:creationId xmlns:p14="http://schemas.microsoft.com/office/powerpoint/2010/main" val="405239146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79500" y="765175"/>
            <a:ext cx="6985000" cy="1143000"/>
          </a:xfrm>
        </p:spPr>
        <p:txBody>
          <a:bodyPr/>
          <a:lstStyle/>
          <a:p>
            <a:r>
              <a:rPr lang="fr-FR" sz="3500" dirty="0">
                <a:latin typeface="Sakkal Majalla" pitchFamily="2" charset="-78"/>
                <a:cs typeface="Sakkal Majalla" pitchFamily="2" charset="-78"/>
              </a:rPr>
              <a:t>Plan de l’exposé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08176"/>
            <a:ext cx="8229600" cy="4289089"/>
          </a:xfrm>
        </p:spPr>
        <p:txBody>
          <a:bodyPr/>
          <a:lstStyle/>
          <a:p>
            <a:pPr marL="1028700" lvl="1" indent="-571500">
              <a:buNone/>
            </a:pPr>
            <a:r>
              <a:rPr lang="fr-FR" sz="3200" dirty="0">
                <a:latin typeface="Sakkal Majalla" pitchFamily="2" charset="-78"/>
                <a:cs typeface="Sakkal Majalla" pitchFamily="2" charset="-78"/>
              </a:rPr>
              <a:t>	Introduction</a:t>
            </a:r>
          </a:p>
          <a:p>
            <a:pPr marL="1028700" lvl="1" indent="-571500">
              <a:buFont typeface="+mj-lt"/>
              <a:buAutoNum type="romanUcPeriod"/>
            </a:pPr>
            <a:r>
              <a:rPr lang="fr-FR" sz="3200" dirty="0">
                <a:latin typeface="Sakkal Majalla" pitchFamily="2" charset="-78"/>
                <a:cs typeface="Sakkal Majalla" pitchFamily="2" charset="-78"/>
              </a:rPr>
              <a:t>Qui sont les jeunes ?</a:t>
            </a:r>
          </a:p>
          <a:p>
            <a:pPr marL="1028700" lvl="1" indent="-571500">
              <a:buFont typeface="+mj-lt"/>
              <a:buAutoNum type="romanUcPeriod"/>
            </a:pPr>
            <a:r>
              <a:rPr lang="fr-FR" sz="3200" dirty="0">
                <a:latin typeface="Sakkal Majalla" pitchFamily="2" charset="-78"/>
                <a:cs typeface="Sakkal Majalla" pitchFamily="2" charset="-78"/>
              </a:rPr>
              <a:t>Qui des jeunes sont scolarisés ?</a:t>
            </a:r>
          </a:p>
          <a:p>
            <a:pPr marL="1028700" lvl="1" indent="-571500">
              <a:buFont typeface="+mj-lt"/>
              <a:buAutoNum type="romanUcPeriod"/>
            </a:pPr>
            <a:r>
              <a:rPr lang="fr-FR" sz="3200" dirty="0">
                <a:latin typeface="Sakkal Majalla" pitchFamily="2" charset="-78"/>
                <a:cs typeface="Sakkal Majalla" pitchFamily="2" charset="-78"/>
              </a:rPr>
              <a:t>Combien d’années passent les jeunes dans l’enseignement général ?</a:t>
            </a:r>
          </a:p>
          <a:p>
            <a:pPr marL="1028700" lvl="1" indent="-571500">
              <a:buFont typeface="+mj-lt"/>
              <a:buAutoNum type="romanUcPeriod"/>
            </a:pPr>
            <a:r>
              <a:rPr lang="fr-FR" sz="3200" dirty="0">
                <a:latin typeface="Sakkal Majalla" pitchFamily="2" charset="-78"/>
                <a:cs typeface="Sakkal Majalla" pitchFamily="2" charset="-78"/>
              </a:rPr>
              <a:t>Combien de jeunes sont toujours analphabètes ?</a:t>
            </a:r>
          </a:p>
          <a:p>
            <a:pPr marL="1028700" lvl="1" indent="-571500">
              <a:buNone/>
            </a:pPr>
            <a:r>
              <a:rPr lang="fr-FR" sz="3200" dirty="0">
                <a:latin typeface="Sakkal Majalla" pitchFamily="2" charset="-78"/>
                <a:cs typeface="Sakkal Majalla" pitchFamily="2" charset="-78"/>
              </a:rPr>
              <a:t>	Conclusion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sp>
        <p:nvSpPr>
          <p:cNvPr id="6" name="Titre 5"/>
          <p:cNvSpPr txBox="1">
            <a:spLocks/>
          </p:cNvSpPr>
          <p:nvPr/>
        </p:nvSpPr>
        <p:spPr bwMode="auto">
          <a:xfrm>
            <a:off x="685800" y="2693989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7B003B"/>
                </a:solidFill>
                <a:effectLst/>
                <a:uLnTx/>
                <a:uFillTx/>
                <a:latin typeface="Sakkal Majalla" pitchFamily="2" charset="-78"/>
                <a:ea typeface="+mj-ea"/>
                <a:cs typeface="Sakkal Majalla" pitchFamily="2" charset="-78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4481546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3622" y="765175"/>
            <a:ext cx="5256759" cy="1143000"/>
          </a:xfrm>
        </p:spPr>
        <p:txBody>
          <a:bodyPr/>
          <a:lstStyle/>
          <a:p>
            <a:r>
              <a:rPr lang="fr-FR" sz="3500" dirty="0">
                <a:latin typeface="Sakkal Majalla" pitchFamily="2" charset="-78"/>
                <a:cs typeface="Sakkal Majalla" pitchFamily="2" charset="-78"/>
              </a:rPr>
              <a:t>Qui sont les jeunes ?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graphicFrame>
        <p:nvGraphicFramePr>
          <p:cNvPr id="6" name="Graphique 5">
            <a:extLst>
              <a:ext uri="{FF2B5EF4-FFF2-40B4-BE49-F238E27FC236}">
                <a16:creationId xmlns:a16="http://schemas.microsoft.com/office/drawing/2014/main" id="{355DABA7-896A-48E3-8660-8FB98ACCD9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9699584"/>
              </p:ext>
            </p:extLst>
          </p:nvPr>
        </p:nvGraphicFramePr>
        <p:xfrm>
          <a:off x="1168028" y="1714500"/>
          <a:ext cx="6807944" cy="4090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1187624" y="5877272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Source : RGPH 2014, HCP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0" y="1484784"/>
            <a:ext cx="539552" cy="584775"/>
          </a:xfrm>
          <a:prstGeom prst="rect">
            <a:avLst/>
          </a:prstGeom>
          <a:solidFill>
            <a:srgbClr val="7B0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18E00"/>
                </a:solidFill>
                <a:latin typeface="Sakkal Majalla" pitchFamily="2" charset="-78"/>
                <a:cs typeface="Sakkal Majalla" pitchFamily="2" charset="-78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2253591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category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3622" y="765175"/>
            <a:ext cx="5256759" cy="1143000"/>
          </a:xfrm>
        </p:spPr>
        <p:txBody>
          <a:bodyPr/>
          <a:lstStyle/>
          <a:p>
            <a:r>
              <a:rPr lang="fr-FR" sz="3500" dirty="0">
                <a:latin typeface="Sakkal Majalla" pitchFamily="2" charset="-78"/>
                <a:cs typeface="Sakkal Majalla" pitchFamily="2" charset="-78"/>
              </a:rPr>
              <a:t>Un léger accroissement du nombre de jeunes de la région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E9F350E-A562-42BB-85BC-F088FDEA244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52277" y="1906501"/>
            <a:ext cx="6839449" cy="3754748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187624" y="5877272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Source : RGPH 2004 et RGPH 2014, HCP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0" y="1484784"/>
            <a:ext cx="539552" cy="584775"/>
          </a:xfrm>
          <a:prstGeom prst="rect">
            <a:avLst/>
          </a:prstGeom>
          <a:solidFill>
            <a:srgbClr val="7B0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18E00"/>
                </a:solidFill>
                <a:latin typeface="Sakkal Majalla" pitchFamily="2" charset="-78"/>
                <a:cs typeface="Sakkal Majalla" pitchFamily="2" charset="-78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984306286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36358945-33D9-4197-9886-2585AA3B59B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0774" y="2058750"/>
            <a:ext cx="7322455" cy="38916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500" dirty="0">
                <a:latin typeface="Sakkal Majalla" pitchFamily="2" charset="-78"/>
                <a:cs typeface="Sakkal Majalla" pitchFamily="2" charset="-78"/>
              </a:rPr>
              <a:t>L’urbanisation concerne moins les jeunes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899592" y="6021288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Source : RGPH 2014, HCP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0" y="1484784"/>
            <a:ext cx="539552" cy="584775"/>
          </a:xfrm>
          <a:prstGeom prst="rect">
            <a:avLst/>
          </a:prstGeom>
          <a:solidFill>
            <a:srgbClr val="7B0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18E00"/>
                </a:solidFill>
                <a:latin typeface="Sakkal Majalla" pitchFamily="2" charset="-78"/>
                <a:cs typeface="Sakkal Majalla" pitchFamily="2" charset="-78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293503675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09890023-5C8D-490D-9EB2-B430FCA8B23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0774" y="2058750"/>
            <a:ext cx="7322455" cy="38916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57710" y="765175"/>
            <a:ext cx="4428580" cy="1143000"/>
          </a:xfrm>
        </p:spPr>
        <p:txBody>
          <a:bodyPr/>
          <a:lstStyle/>
          <a:p>
            <a:r>
              <a:rPr lang="fr-FR" sz="3500" dirty="0">
                <a:latin typeface="Sakkal Majalla" pitchFamily="2" charset="-78"/>
                <a:cs typeface="Sakkal Majalla" pitchFamily="2" charset="-78"/>
              </a:rPr>
              <a:t>Autant de jeunes femmes que de jeunes hommes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899592" y="6021288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Source : RGPH 2014, HCP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0" y="1484784"/>
            <a:ext cx="539552" cy="584775"/>
          </a:xfrm>
          <a:prstGeom prst="rect">
            <a:avLst/>
          </a:prstGeom>
          <a:solidFill>
            <a:srgbClr val="7B0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18E00"/>
                </a:solidFill>
                <a:latin typeface="Sakkal Majalla" pitchFamily="2" charset="-78"/>
                <a:cs typeface="Sakkal Majalla" pitchFamily="2" charset="-78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1369786069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47578" y="917848"/>
            <a:ext cx="6048847" cy="1143000"/>
          </a:xfrm>
        </p:spPr>
        <p:txBody>
          <a:bodyPr/>
          <a:lstStyle/>
          <a:p>
            <a:r>
              <a:rPr lang="fr-FR" sz="35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Qui des jeunes sont scolarisés ?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0" y="1484784"/>
            <a:ext cx="539552" cy="584775"/>
          </a:xfrm>
          <a:prstGeom prst="rect">
            <a:avLst/>
          </a:prstGeom>
          <a:solidFill>
            <a:srgbClr val="7B0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18E00"/>
                </a:solidFill>
                <a:latin typeface="Sakkal Majalla" pitchFamily="2" charset="-78"/>
                <a:cs typeface="Sakkal Majalla" pitchFamily="2" charset="-78"/>
              </a:rPr>
              <a:t>II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CB47C10-9049-487B-97F3-355E892F98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6800" y="2060848"/>
            <a:ext cx="5450400" cy="3891512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0DA68D21-64F1-451E-BAF2-10299181F2D1}"/>
              </a:ext>
            </a:extLst>
          </p:cNvPr>
          <p:cNvSpPr txBox="1"/>
          <p:nvPr/>
        </p:nvSpPr>
        <p:spPr>
          <a:xfrm>
            <a:off x="1835696" y="6093296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Source : RGPH 2004 et RGPH 2014, HCP</a:t>
            </a:r>
          </a:p>
        </p:txBody>
      </p:sp>
    </p:spTree>
    <p:extLst>
      <p:ext uri="{BB962C8B-B14F-4D97-AF65-F5344CB8AC3E}">
        <p14:creationId xmlns:p14="http://schemas.microsoft.com/office/powerpoint/2010/main" val="3754072868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47578" y="917848"/>
            <a:ext cx="6048847" cy="1143000"/>
          </a:xfrm>
        </p:spPr>
        <p:txBody>
          <a:bodyPr/>
          <a:lstStyle/>
          <a:p>
            <a:r>
              <a:rPr lang="fr-FR" sz="35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Les jeunes femmes sont moins scolarisées que les jeunes hommes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F2EA425-4198-4FFA-A693-15BE45A57997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2" y="6536378"/>
            <a:ext cx="1018227" cy="276999"/>
          </a:xfrm>
        </p:spPr>
        <p:txBody>
          <a:bodyPr/>
          <a:lstStyle/>
          <a:p>
            <a:pPr>
              <a:defRPr/>
            </a:pPr>
            <a:r>
              <a:rPr lang="en-US" dirty="0"/>
              <a:t>26/10/2017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9726" y="2125564"/>
            <a:ext cx="5924551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1619672" y="6093296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Source : RGPH 2014, HCP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0" y="1484784"/>
            <a:ext cx="539552" cy="584775"/>
          </a:xfrm>
          <a:prstGeom prst="rect">
            <a:avLst/>
          </a:prstGeom>
          <a:solidFill>
            <a:srgbClr val="7B0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18E00"/>
                </a:solidFill>
                <a:latin typeface="Sakkal Majalla" pitchFamily="2" charset="-78"/>
                <a:cs typeface="Sakkal Majalla" pitchFamily="2" charset="-78"/>
              </a:rPr>
              <a:t>II</a:t>
            </a:r>
          </a:p>
        </p:txBody>
      </p:sp>
    </p:spTree>
    <p:extLst>
      <p:ext uri="{BB962C8B-B14F-4D97-AF65-F5344CB8AC3E}">
        <p14:creationId xmlns:p14="http://schemas.microsoft.com/office/powerpoint/2010/main" val="375407286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Dissemination and use of census data in MOROCCO - Cairo 01.2017 - v3">
  <a:themeElements>
    <a:clrScheme name="HC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HCP">
      <a:majorFont>
        <a:latin typeface="Edwardian Script IT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3200" b="1" i="0" u="none" strike="noStrike" cap="none" normalizeH="0" baseline="0" smtClean="0">
            <a:ln>
              <a:noFill/>
            </a:ln>
            <a:solidFill>
              <a:srgbClr val="7B003B"/>
            </a:solidFill>
            <a:effectLst/>
            <a:latin typeface="Edwardian Script ITC" pitchFamily="66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3200" b="1" i="0" u="none" strike="noStrike" cap="none" normalizeH="0" baseline="0" smtClean="0">
            <a:ln>
              <a:noFill/>
            </a:ln>
            <a:solidFill>
              <a:srgbClr val="7B003B"/>
            </a:solidFill>
            <a:effectLst/>
            <a:latin typeface="Edwardian Script ITC" pitchFamily="66" charset="0"/>
            <a:cs typeface="Arial" charset="0"/>
          </a:defRPr>
        </a:defPPr>
      </a:lstStyle>
    </a:lnDef>
  </a:objectDefaults>
  <a:extraClrSchemeLst>
    <a:extraClrScheme>
      <a:clrScheme name="HC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C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C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C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C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C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C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C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C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C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C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C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HCP">
  <a:themeElements>
    <a:clrScheme name="1_HC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HCP">
      <a:majorFont>
        <a:latin typeface="Edwardian Script IT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3200" b="1" i="0" u="none" strike="noStrike" cap="none" normalizeH="0" baseline="0" smtClean="0">
            <a:ln>
              <a:noFill/>
            </a:ln>
            <a:solidFill>
              <a:srgbClr val="7B003B"/>
            </a:solidFill>
            <a:effectLst/>
            <a:latin typeface="Edwardian Script ITC" pitchFamily="66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altLang="en-US" sz="3200" b="1" i="0" u="none" strike="noStrike" cap="none" normalizeH="0" baseline="0" smtClean="0">
            <a:ln>
              <a:noFill/>
            </a:ln>
            <a:solidFill>
              <a:srgbClr val="7B003B"/>
            </a:solidFill>
            <a:effectLst/>
            <a:latin typeface="Edwardian Script ITC" pitchFamily="66" charset="0"/>
            <a:cs typeface="Arial" charset="0"/>
          </a:defRPr>
        </a:defPPr>
      </a:lstStyle>
    </a:lnDef>
  </a:objectDefaults>
  <a:extraClrSchemeLst>
    <a:extraClrScheme>
      <a:clrScheme name="1_HC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HC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HC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HC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HC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HC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HC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HC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HC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HC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HC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HC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Dissemination and use of census data in MOROCCO - Cairo 01.2017 - v3</Template>
  <TotalTime>2425</TotalTime>
  <Words>319</Words>
  <Application>Microsoft Office PowerPoint</Application>
  <PresentationFormat>Affichage à l'écran (4:3)</PresentationFormat>
  <Paragraphs>109</Paragraphs>
  <Slides>18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18</vt:i4>
      </vt:variant>
    </vt:vector>
  </HeadingPairs>
  <TitlesOfParts>
    <vt:vector size="26" baseType="lpstr">
      <vt:lpstr>Arial</vt:lpstr>
      <vt:lpstr>Century Gothic</vt:lpstr>
      <vt:lpstr>Edwardian Script ITC</vt:lpstr>
      <vt:lpstr>Sakkal Majalla</vt:lpstr>
      <vt:lpstr>Times New Roman</vt:lpstr>
      <vt:lpstr>Times New Roman (Arabic)</vt:lpstr>
      <vt:lpstr>Dissemination and use of census data in MOROCCO - Cairo 01.2017 - v3</vt:lpstr>
      <vt:lpstr>1_HCP</vt:lpstr>
      <vt:lpstr>Éducation des jeunes, un état des lieux dans la région de Tanger-Tétouan-Al Hoceïma</vt:lpstr>
      <vt:lpstr>Plan de l’exposé</vt:lpstr>
      <vt:lpstr>Présentation PowerPoint</vt:lpstr>
      <vt:lpstr>Qui sont les jeunes ?</vt:lpstr>
      <vt:lpstr>Un léger accroissement du nombre de jeunes de la région</vt:lpstr>
      <vt:lpstr>L’urbanisation concerne moins les jeunes</vt:lpstr>
      <vt:lpstr>Autant de jeunes femmes que de jeunes hommes</vt:lpstr>
      <vt:lpstr>Qui des jeunes sont scolarisés ?</vt:lpstr>
      <vt:lpstr>Les jeunes femmes sont moins scolarisées que les jeunes hommes</vt:lpstr>
      <vt:lpstr>Les jeunes hommes des provinces sont généralement favorisés quant à l’accès à l’éducation</vt:lpstr>
      <vt:lpstr>Les jeunes femmes dépassent les jeunes hommes dans le supérieur</vt:lpstr>
      <vt:lpstr>Combien d’années passent les jeunes dans l’enseignement général ?</vt:lpstr>
      <vt:lpstr>Les préfectures sont propices à de plus longues études</vt:lpstr>
      <vt:lpstr>Combien de jeunes sont toujours analphabètes ?</vt:lpstr>
      <vt:lpstr>L’alphabétisme des jeunes continue son ascension</vt:lpstr>
      <vt:lpstr>L’analphabétisme baisse considérablement au niveau des provinces</vt:lpstr>
      <vt:lpstr>Conclusion</vt:lpstr>
      <vt:lpstr>Merci de votre attention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Éducation des jeunes : État des lieux</dc:title>
  <dc:creator>Ali SAOUD</dc:creator>
  <cp:lastModifiedBy>Ali SAOUD</cp:lastModifiedBy>
  <cp:revision>274</cp:revision>
  <cp:lastPrinted>2004-01-07T10:37:37Z</cp:lastPrinted>
  <dcterms:created xsi:type="dcterms:W3CDTF">2017-10-13T12:47:56Z</dcterms:created>
  <dcterms:modified xsi:type="dcterms:W3CDTF">2017-10-26T05:35:37Z</dcterms:modified>
</cp:coreProperties>
</file>