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8" r:id="rId2"/>
    <p:sldId id="260" r:id="rId3"/>
    <p:sldId id="296" r:id="rId4"/>
    <p:sldId id="278" r:id="rId5"/>
    <p:sldId id="297" r:id="rId6"/>
    <p:sldId id="259" r:id="rId7"/>
    <p:sldId id="284" r:id="rId8"/>
    <p:sldId id="287" r:id="rId9"/>
    <p:sldId id="298" r:id="rId10"/>
    <p:sldId id="291" r:id="rId11"/>
    <p:sldId id="293" r:id="rId12"/>
    <p:sldId id="290" r:id="rId13"/>
    <p:sldId id="299" r:id="rId14"/>
    <p:sldId id="286" r:id="rId15"/>
    <p:sldId id="295" r:id="rId16"/>
    <p:sldId id="285" r:id="rId17"/>
    <p:sldId id="264" r:id="rId18"/>
    <p:sldId id="265" r:id="rId19"/>
    <p:sldId id="266" r:id="rId20"/>
    <p:sldId id="300" r:id="rId21"/>
    <p:sldId id="272" r:id="rId22"/>
    <p:sldId id="288" r:id="rId23"/>
    <p:sldId id="289" r:id="rId24"/>
    <p:sldId id="273" r:id="rId25"/>
    <p:sldId id="301" r:id="rId26"/>
    <p:sldId id="305" r:id="rId27"/>
    <p:sldId id="307" r:id="rId28"/>
    <p:sldId id="308" r:id="rId29"/>
    <p:sldId id="306" r:id="rId30"/>
    <p:sldId id="309" r:id="rId31"/>
    <p:sldId id="310" r:id="rId3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75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F:\Aubaine%20d&#233;mographique\R&#233;gion%20TTA\Indicateurs%20d&#233;mographiques%20de%20la%20r&#233;gion%20de%20Tanger-T&#233;touan-Al%20Hoce&#239;ma%20en%202004%20et%20en%202014.xlsx" TargetMode="External"/><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3" Type="http://schemas.openxmlformats.org/officeDocument/2006/relationships/oleObject" Target="file:///F:\Doctorat\Donn&#233;es\Escallier.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F:\Doctorat\Donn&#233;es\HCP\D&#233;mograph...xls"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F:\Doctorat\Donn&#233;es\HCP\D&#233;mograph..1111.xls"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file:///C:\Users\HCP\Documents\Volet%20scientifique\Etudes%20et%20Recherches\Travaux%20et%20recherches\Aubaine%20d&#233;mographique\Projections%202014-2050\Projections.xlsx" TargetMode="External"/></Relationships>
</file>

<file path=ppt/charts/_rels/chart6.xml.rels><?xml version="1.0" encoding="UTF-8" standalone="yes"?>
<Relationships xmlns="http://schemas.openxmlformats.org/package/2006/relationships"><Relationship Id="rId3" Type="http://schemas.openxmlformats.org/officeDocument/2006/relationships/oleObject" Target="file:///G:\Aubaine%20d&#233;mographique\Projections%202014-2050\Projections.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G:\Aubaine%20d&#233;mographique\R&#233;gion%20TTA\Indicateurs%20d&#233;mographiques%20de%20la%20r&#233;gion%20de%20Tanger-T&#233;touan-Al%20Hoce&#239;ma%20en%202004%20et%20en%202014.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Feuille_de_calcul_Microsoft_Excel1.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G:\Aubaine%20d&#233;mographique\R&#233;gion%20TTA\Indicateurs%20d&#233;mographiques%20de%20la%20r&#233;gion%20de%20Tanger-T&#233;touan-Al%20Hoce&#239;ma%20en%202004%20et%20en%202014.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Feuil1!$A$4</c:f>
              <c:strCache>
                <c:ptCount val="1"/>
                <c:pt idx="0">
                  <c:v>Population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Feuil1!$B$3:$L$3</c:f>
              <c:numCache>
                <c:formatCode>General</c:formatCode>
                <c:ptCount val="11"/>
                <c:pt idx="0">
                  <c:v>1900</c:v>
                </c:pt>
                <c:pt idx="1">
                  <c:v>1912</c:v>
                </c:pt>
                <c:pt idx="2">
                  <c:v>1926</c:v>
                </c:pt>
                <c:pt idx="3">
                  <c:v>1936</c:v>
                </c:pt>
                <c:pt idx="4">
                  <c:v>1952</c:v>
                </c:pt>
                <c:pt idx="5">
                  <c:v>1960</c:v>
                </c:pt>
                <c:pt idx="6">
                  <c:v>1971</c:v>
                </c:pt>
                <c:pt idx="7">
                  <c:v>1982</c:v>
                </c:pt>
                <c:pt idx="8">
                  <c:v>1994</c:v>
                </c:pt>
                <c:pt idx="9">
                  <c:v>2004</c:v>
                </c:pt>
                <c:pt idx="10">
                  <c:v>2014</c:v>
                </c:pt>
              </c:numCache>
            </c:numRef>
          </c:cat>
          <c:val>
            <c:numRef>
              <c:f>Feuil1!$B$4:$L$4</c:f>
              <c:numCache>
                <c:formatCode>General</c:formatCode>
                <c:ptCount val="11"/>
                <c:pt idx="0">
                  <c:v>5</c:v>
                </c:pt>
                <c:pt idx="1">
                  <c:v>5.4</c:v>
                </c:pt>
                <c:pt idx="2">
                  <c:v>6.2</c:v>
                </c:pt>
                <c:pt idx="3">
                  <c:v>7.1</c:v>
                </c:pt>
                <c:pt idx="4">
                  <c:v>9.4499999999999993</c:v>
                </c:pt>
                <c:pt idx="5">
                  <c:v>11.6</c:v>
                </c:pt>
                <c:pt idx="6">
                  <c:v>15.3</c:v>
                </c:pt>
                <c:pt idx="7">
                  <c:v>20.399999999999999</c:v>
                </c:pt>
                <c:pt idx="8" formatCode="0.0">
                  <c:v>26</c:v>
                </c:pt>
                <c:pt idx="9">
                  <c:v>29.8</c:v>
                </c:pt>
                <c:pt idx="10">
                  <c:v>33.799999999999997</c:v>
                </c:pt>
              </c:numCache>
            </c:numRef>
          </c:val>
        </c:ser>
        <c:dLbls>
          <c:showLegendKey val="0"/>
          <c:showVal val="0"/>
          <c:showCatName val="0"/>
          <c:showSerName val="0"/>
          <c:showPercent val="0"/>
          <c:showBubbleSize val="0"/>
        </c:dLbls>
        <c:gapWidth val="219"/>
        <c:axId val="726366896"/>
        <c:axId val="726364720"/>
      </c:barChart>
      <c:catAx>
        <c:axId val="726366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6364720"/>
        <c:crosses val="autoZero"/>
        <c:auto val="1"/>
        <c:lblAlgn val="ctr"/>
        <c:lblOffset val="100"/>
        <c:noMultiLvlLbl val="0"/>
      </c:catAx>
      <c:valAx>
        <c:axId val="726364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6366896"/>
        <c:crosses val="autoZero"/>
        <c:crossBetween val="between"/>
      </c:valAx>
      <c:spPr>
        <a:noFill/>
        <a:ln>
          <a:noFill/>
        </a:ln>
        <a:effectLst/>
      </c:spPr>
    </c:plotArea>
    <c:plotVisOnly val="1"/>
    <c:dispBlanksAs val="gap"/>
    <c:showDLblsOverMax val="0"/>
  </c:chart>
  <c:spPr>
    <a:noFill/>
    <a:ln>
      <a:noFill/>
    </a:ln>
    <a:effectLst/>
  </c:spPr>
  <c:txPr>
    <a:bodyPr/>
    <a:lstStyle/>
    <a:p>
      <a:pPr>
        <a:defRPr sz="1800">
          <a:latin typeface="Garamond" panose="02020404030301010803" pitchFamily="18"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1"/>
          <c:order val="0"/>
          <c:spPr>
            <a:ln w="28575" cap="rnd">
              <a:solidFill>
                <a:schemeClr val="accent2"/>
              </a:solidFill>
              <a:round/>
            </a:ln>
            <a:effectLst/>
          </c:spPr>
          <c:marker>
            <c:symbol val="circle"/>
            <c:size val="5"/>
            <c:spPr>
              <a:solidFill>
                <a:schemeClr val="accent2"/>
              </a:solidFill>
              <a:ln w="9525">
                <a:solidFill>
                  <a:schemeClr val="accent2"/>
                </a:solidFill>
              </a:ln>
              <a:effectLst/>
            </c:spPr>
          </c:marker>
          <c:dPt>
            <c:idx val="1"/>
            <c:marker>
              <c:symbol val="dot"/>
              <c:size val="2"/>
              <c:spPr>
                <a:solidFill>
                  <a:schemeClr val="accent2"/>
                </a:solidFill>
                <a:ln w="0">
                  <a:solidFill>
                    <a:schemeClr val="accent2"/>
                  </a:solidFill>
                </a:ln>
                <a:effectLst/>
              </c:spPr>
            </c:marker>
            <c:bubble3D val="0"/>
          </c:dPt>
          <c:dLbls>
            <c:dLbl>
              <c:idx val="0"/>
              <c:layout>
                <c:manualLayout>
                  <c:x val="-2.8622538458562365E-2"/>
                  <c:y val="-3.877702295806446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delete val="1"/>
              <c:extLst>
                <c:ext xmlns:c15="http://schemas.microsoft.com/office/drawing/2012/chart" uri="{CE6537A1-D6FC-4f65-9D91-7224C49458BB}"/>
              </c:extLst>
            </c:dLbl>
            <c:dLbl>
              <c:idx val="2"/>
              <c:layout>
                <c:manualLayout>
                  <c:x val="-4.4444444444444446E-2"/>
                  <c:y val="4.629629629629638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4444444444444446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3.3333333333333437E-2"/>
                  <c:y val="4.629629629629629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xVal>
            <c:numRef>
              <c:f>calcul!$B$51:$G$51</c:f>
              <c:numCache>
                <c:formatCode>General</c:formatCode>
                <c:ptCount val="6"/>
                <c:pt idx="0">
                  <c:v>2004</c:v>
                </c:pt>
                <c:pt idx="1">
                  <c:v>2009</c:v>
                </c:pt>
                <c:pt idx="2">
                  <c:v>2014</c:v>
                </c:pt>
                <c:pt idx="3">
                  <c:v>2020</c:v>
                </c:pt>
                <c:pt idx="4">
                  <c:v>2025</c:v>
                </c:pt>
                <c:pt idx="5">
                  <c:v>2030</c:v>
                </c:pt>
              </c:numCache>
            </c:numRef>
          </c:xVal>
          <c:yVal>
            <c:numRef>
              <c:f>calcul!$B$52:$G$52</c:f>
              <c:numCache>
                <c:formatCode>0.0</c:formatCode>
                <c:ptCount val="6"/>
                <c:pt idx="0">
                  <c:v>69.044970742953012</c:v>
                </c:pt>
                <c:pt idx="1">
                  <c:v>63.407959943867581</c:v>
                </c:pt>
                <c:pt idx="2">
                  <c:v>57.770949144782143</c:v>
                </c:pt>
                <c:pt idx="3">
                  <c:v>58.309274881810644</c:v>
                </c:pt>
                <c:pt idx="4">
                  <c:v>59.258233198718017</c:v>
                </c:pt>
                <c:pt idx="5">
                  <c:v>59.266329171669661</c:v>
                </c:pt>
              </c:numCache>
            </c:numRef>
          </c:yVal>
          <c:smooth val="1"/>
        </c:ser>
        <c:dLbls>
          <c:showLegendKey val="0"/>
          <c:showVal val="0"/>
          <c:showCatName val="0"/>
          <c:showSerName val="0"/>
          <c:showPercent val="0"/>
          <c:showBubbleSize val="0"/>
        </c:dLbls>
        <c:axId val="722596144"/>
        <c:axId val="722596688"/>
      </c:scatterChart>
      <c:valAx>
        <c:axId val="722596144"/>
        <c:scaling>
          <c:orientation val="minMax"/>
        </c:scaling>
        <c:delete val="0"/>
        <c:axPos val="b"/>
        <c:numFmt formatCode="General" sourceLinked="1"/>
        <c:majorTickMark val="cross"/>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6688"/>
        <c:crossesAt val="0"/>
        <c:crossBetween val="midCat"/>
      </c:valAx>
      <c:valAx>
        <c:axId val="722596688"/>
        <c:scaling>
          <c:orientation val="minMax"/>
          <c:min val="30"/>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6144"/>
        <c:crossesAt val="1"/>
        <c:crossBetween val="midCat"/>
        <c:minorUnit val="5"/>
      </c:valAx>
      <c:spPr>
        <a:noFill/>
        <a:ln>
          <a:noFill/>
        </a:ln>
        <a:effectLst/>
      </c:spPr>
    </c:plotArea>
    <c:plotVisOnly val="1"/>
    <c:dispBlanksAs val="gap"/>
    <c:showDLblsOverMax val="0"/>
  </c:chart>
  <c:spPr>
    <a:noFill/>
    <a:ln>
      <a:noFill/>
    </a:ln>
    <a:effectLst/>
  </c:spPr>
  <c:txPr>
    <a:bodyPr/>
    <a:lstStyle/>
    <a:p>
      <a:pPr>
        <a:defRPr sz="1800" b="1">
          <a:latin typeface="Garamond" panose="02020404030301010803" pitchFamily="18"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Feuil1!$A$11</c:f>
              <c:strCache>
                <c:ptCount val="1"/>
                <c:pt idx="0">
                  <c:v>Accroissement moyen annuel</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5"/>
              <c:layout>
                <c:manualLayout>
                  <c:x val="-2.5000000000000001E-2"/>
                  <c:y val="4.166666666666664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2.7777777777777779E-3"/>
                  <c:y val="-9.259259259259258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2.2222222222222324E-2"/>
                  <c:y val="-3.240740740740740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2.2442244224422602E-2"/>
                  <c:y val="-2.4691358024691416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Feuil1!$B$10:$K$10</c:f>
              <c:strCache>
                <c:ptCount val="10"/>
                <c:pt idx="0">
                  <c:v>1900-1912</c:v>
                </c:pt>
                <c:pt idx="1">
                  <c:v>1912-1926</c:v>
                </c:pt>
                <c:pt idx="2">
                  <c:v>1926-1936</c:v>
                </c:pt>
                <c:pt idx="3">
                  <c:v>1936-1952</c:v>
                </c:pt>
                <c:pt idx="4">
                  <c:v>1952-1960</c:v>
                </c:pt>
                <c:pt idx="5">
                  <c:v>1960-1971</c:v>
                </c:pt>
                <c:pt idx="6">
                  <c:v>1971-1982</c:v>
                </c:pt>
                <c:pt idx="7">
                  <c:v>1982-1994</c:v>
                </c:pt>
                <c:pt idx="8">
                  <c:v>1994-2004-</c:v>
                </c:pt>
                <c:pt idx="9">
                  <c:v>2004-2014</c:v>
                </c:pt>
              </c:strCache>
            </c:strRef>
          </c:cat>
          <c:val>
            <c:numRef>
              <c:f>Feuil1!$B$11:$K$11</c:f>
              <c:numCache>
                <c:formatCode>General</c:formatCode>
                <c:ptCount val="10"/>
                <c:pt idx="0">
                  <c:v>0.64</c:v>
                </c:pt>
                <c:pt idx="1">
                  <c:v>1.01</c:v>
                </c:pt>
                <c:pt idx="2">
                  <c:v>1.36</c:v>
                </c:pt>
                <c:pt idx="3">
                  <c:v>1.8</c:v>
                </c:pt>
                <c:pt idx="4">
                  <c:v>2.1800000000000002</c:v>
                </c:pt>
                <c:pt idx="5">
                  <c:v>2.58</c:v>
                </c:pt>
                <c:pt idx="6">
                  <c:v>2.61</c:v>
                </c:pt>
                <c:pt idx="7">
                  <c:v>2.06</c:v>
                </c:pt>
                <c:pt idx="8">
                  <c:v>1.38</c:v>
                </c:pt>
                <c:pt idx="9">
                  <c:v>1.25</c:v>
                </c:pt>
              </c:numCache>
            </c:numRef>
          </c:val>
          <c:smooth val="0"/>
        </c:ser>
        <c:dLbls>
          <c:showLegendKey val="0"/>
          <c:showVal val="0"/>
          <c:showCatName val="0"/>
          <c:showSerName val="0"/>
          <c:showPercent val="0"/>
          <c:showBubbleSize val="0"/>
        </c:dLbls>
        <c:marker val="1"/>
        <c:smooth val="0"/>
        <c:axId val="681829520"/>
        <c:axId val="681833872"/>
      </c:lineChart>
      <c:catAx>
        <c:axId val="681829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681833872"/>
        <c:crosses val="autoZero"/>
        <c:auto val="1"/>
        <c:lblAlgn val="ctr"/>
        <c:lblOffset val="100"/>
        <c:noMultiLvlLbl val="0"/>
      </c:catAx>
      <c:valAx>
        <c:axId val="681833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681829520"/>
        <c:crosses val="autoZero"/>
        <c:crossBetween val="between"/>
      </c:valAx>
      <c:spPr>
        <a:noFill/>
        <a:ln>
          <a:noFill/>
        </a:ln>
        <a:effectLst/>
      </c:spPr>
    </c:plotArea>
    <c:plotVisOnly val="1"/>
    <c:dispBlanksAs val="gap"/>
    <c:showDLblsOverMax val="0"/>
  </c:chart>
  <c:spPr>
    <a:noFill/>
    <a:ln>
      <a:noFill/>
    </a:ln>
    <a:effectLst/>
  </c:spPr>
  <c:txPr>
    <a:bodyPr/>
    <a:lstStyle/>
    <a:p>
      <a:pPr>
        <a:defRPr sz="1600" b="1">
          <a:latin typeface="Garamond" panose="02020404030301010803" pitchFamily="18"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1"/>
          <c:order val="0"/>
          <c:tx>
            <c:strRef>
              <c:f>'structure de population'!$K$6</c:f>
              <c:strCache>
                <c:ptCount val="1"/>
                <c:pt idx="0">
                  <c:v>0 -  14 ans</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'structure de population'!$L$5:$Q$5</c:f>
              <c:numCache>
                <c:formatCode>General</c:formatCode>
                <c:ptCount val="6"/>
                <c:pt idx="0">
                  <c:v>1960</c:v>
                </c:pt>
                <c:pt idx="1">
                  <c:v>1971</c:v>
                </c:pt>
                <c:pt idx="2">
                  <c:v>1982</c:v>
                </c:pt>
                <c:pt idx="3">
                  <c:v>1994</c:v>
                </c:pt>
                <c:pt idx="4">
                  <c:v>2004</c:v>
                </c:pt>
                <c:pt idx="5">
                  <c:v>2014</c:v>
                </c:pt>
              </c:numCache>
            </c:numRef>
          </c:cat>
          <c:val>
            <c:numRef>
              <c:f>'structure de population'!$L$6:$Q$6</c:f>
              <c:numCache>
                <c:formatCode>0.0</c:formatCode>
                <c:ptCount val="6"/>
                <c:pt idx="0">
                  <c:v>44.4</c:v>
                </c:pt>
                <c:pt idx="1">
                  <c:v>45.9</c:v>
                </c:pt>
                <c:pt idx="2">
                  <c:v>42.2</c:v>
                </c:pt>
                <c:pt idx="3">
                  <c:v>37</c:v>
                </c:pt>
                <c:pt idx="4">
                  <c:v>31.035522788203753</c:v>
                </c:pt>
                <c:pt idx="5">
                  <c:v>28.2</c:v>
                </c:pt>
              </c:numCache>
            </c:numRef>
          </c:val>
        </c:ser>
        <c:ser>
          <c:idx val="2"/>
          <c:order val="1"/>
          <c:tx>
            <c:strRef>
              <c:f>'structure de population'!$K$7</c:f>
              <c:strCache>
                <c:ptCount val="1"/>
                <c:pt idx="0">
                  <c:v>15 - 59 ans</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'structure de population'!$L$5:$Q$5</c:f>
              <c:numCache>
                <c:formatCode>General</c:formatCode>
                <c:ptCount val="6"/>
                <c:pt idx="0">
                  <c:v>1960</c:v>
                </c:pt>
                <c:pt idx="1">
                  <c:v>1971</c:v>
                </c:pt>
                <c:pt idx="2">
                  <c:v>1982</c:v>
                </c:pt>
                <c:pt idx="3">
                  <c:v>1994</c:v>
                </c:pt>
                <c:pt idx="4">
                  <c:v>2004</c:v>
                </c:pt>
                <c:pt idx="5">
                  <c:v>2014</c:v>
                </c:pt>
              </c:numCache>
            </c:numRef>
          </c:cat>
          <c:val>
            <c:numRef>
              <c:f>'structure de population'!$L$7:$Q$7</c:f>
              <c:numCache>
                <c:formatCode>0.0</c:formatCode>
                <c:ptCount val="6"/>
                <c:pt idx="0">
                  <c:v>48.4</c:v>
                </c:pt>
                <c:pt idx="1">
                  <c:v>47</c:v>
                </c:pt>
                <c:pt idx="2">
                  <c:v>51.5</c:v>
                </c:pt>
                <c:pt idx="3">
                  <c:v>55.9</c:v>
                </c:pt>
                <c:pt idx="4">
                  <c:v>61.002010723860593</c:v>
                </c:pt>
                <c:pt idx="5">
                  <c:v>62.4</c:v>
                </c:pt>
              </c:numCache>
            </c:numRef>
          </c:val>
        </c:ser>
        <c:ser>
          <c:idx val="3"/>
          <c:order val="2"/>
          <c:tx>
            <c:strRef>
              <c:f>'structure de population'!$K$8</c:f>
              <c:strCache>
                <c:ptCount val="1"/>
                <c:pt idx="0">
                  <c:v>60 ans et +</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'structure de population'!$L$5:$Q$5</c:f>
              <c:numCache>
                <c:formatCode>General</c:formatCode>
                <c:ptCount val="6"/>
                <c:pt idx="0">
                  <c:v>1960</c:v>
                </c:pt>
                <c:pt idx="1">
                  <c:v>1971</c:v>
                </c:pt>
                <c:pt idx="2">
                  <c:v>1982</c:v>
                </c:pt>
                <c:pt idx="3">
                  <c:v>1994</c:v>
                </c:pt>
                <c:pt idx="4">
                  <c:v>2004</c:v>
                </c:pt>
                <c:pt idx="5">
                  <c:v>2014</c:v>
                </c:pt>
              </c:numCache>
            </c:numRef>
          </c:cat>
          <c:val>
            <c:numRef>
              <c:f>'structure de population'!$L$8:$Q$8</c:f>
              <c:numCache>
                <c:formatCode>0.0</c:formatCode>
                <c:ptCount val="6"/>
                <c:pt idx="0">
                  <c:v>7.2</c:v>
                </c:pt>
                <c:pt idx="1">
                  <c:v>7.1</c:v>
                </c:pt>
                <c:pt idx="2">
                  <c:v>6.3</c:v>
                </c:pt>
                <c:pt idx="3">
                  <c:v>7.1</c:v>
                </c:pt>
                <c:pt idx="4">
                  <c:v>7.9624664879356573</c:v>
                </c:pt>
                <c:pt idx="5">
                  <c:v>9.4</c:v>
                </c:pt>
              </c:numCache>
            </c:numRef>
          </c:val>
        </c:ser>
        <c:dLbls>
          <c:showLegendKey val="0"/>
          <c:showVal val="0"/>
          <c:showCatName val="0"/>
          <c:showSerName val="0"/>
          <c:showPercent val="0"/>
          <c:showBubbleSize val="0"/>
        </c:dLbls>
        <c:gapWidth val="150"/>
        <c:overlap val="100"/>
        <c:axId val="721717424"/>
        <c:axId val="721717968"/>
      </c:barChart>
      <c:catAx>
        <c:axId val="7217174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1717968"/>
        <c:crosses val="autoZero"/>
        <c:auto val="1"/>
        <c:lblAlgn val="ctr"/>
        <c:lblOffset val="100"/>
        <c:noMultiLvlLbl val="0"/>
      </c:catAx>
      <c:valAx>
        <c:axId val="72171796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17174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legend>
    <c:plotVisOnly val="1"/>
    <c:dispBlanksAs val="gap"/>
    <c:showDLblsOverMax val="0"/>
  </c:chart>
  <c:spPr>
    <a:noFill/>
    <a:ln>
      <a:noFill/>
    </a:ln>
    <a:effectLst/>
  </c:spPr>
  <c:txPr>
    <a:bodyPr/>
    <a:lstStyle/>
    <a:p>
      <a:pPr>
        <a:defRPr sz="1800" b="1">
          <a:latin typeface="Garamond" panose="02020404030301010803" pitchFamily="18"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040059270490534E-2"/>
          <c:y val="5.0925925925925923E-2"/>
          <c:w val="0.79825680433271884"/>
          <c:h val="0.76386009040536595"/>
        </c:manualLayout>
      </c:layout>
      <c:lineChart>
        <c:grouping val="standard"/>
        <c:varyColors val="0"/>
        <c:ser>
          <c:idx val="1"/>
          <c:order val="0"/>
          <c:tx>
            <c:strRef>
              <c:f>Transition!$B$2</c:f>
              <c:strCache>
                <c:ptCount val="1"/>
                <c:pt idx="0">
                  <c:v>Taux de mortalité</c:v>
                </c:pt>
              </c:strCache>
            </c:strRef>
          </c:tx>
          <c:spPr>
            <a:ln w="28575" cap="rnd">
              <a:solidFill>
                <a:srgbClr val="FF0000"/>
              </a:solidFill>
              <a:prstDash val="sysDash"/>
              <a:round/>
            </a:ln>
            <a:effectLst/>
          </c:spPr>
          <c:marker>
            <c:symbol val="circle"/>
            <c:size val="5"/>
            <c:spPr>
              <a:solidFill>
                <a:srgbClr val="FF0000"/>
              </a:solidFill>
              <a:ln w="9525">
                <a:solidFill>
                  <a:srgbClr val="FF0000"/>
                </a:solidFill>
              </a:ln>
              <a:effectLst/>
            </c:spPr>
          </c:marker>
          <c:cat>
            <c:strRef>
              <c:f>Transition!$A$3:$A$18</c:f>
              <c:strCache>
                <c:ptCount val="16"/>
                <c:pt idx="0">
                  <c:v>1952</c:v>
                </c:pt>
                <c:pt idx="1">
                  <c:v>1960</c:v>
                </c:pt>
                <c:pt idx="2">
                  <c:v>1962</c:v>
                </c:pt>
                <c:pt idx="3">
                  <c:v>1967</c:v>
                </c:pt>
                <c:pt idx="4">
                  <c:v>1965-70 </c:v>
                </c:pt>
                <c:pt idx="5">
                  <c:v>1971</c:v>
                </c:pt>
                <c:pt idx="6">
                  <c:v>1980</c:v>
                </c:pt>
                <c:pt idx="7">
                  <c:v>1982</c:v>
                </c:pt>
                <c:pt idx="8">
                  <c:v>1987</c:v>
                </c:pt>
                <c:pt idx="9">
                  <c:v>1987</c:v>
                </c:pt>
                <c:pt idx="10">
                  <c:v>1992</c:v>
                </c:pt>
                <c:pt idx="11">
                  <c:v>1994</c:v>
                </c:pt>
                <c:pt idx="12">
                  <c:v>1995</c:v>
                </c:pt>
                <c:pt idx="13">
                  <c:v>1997</c:v>
                </c:pt>
                <c:pt idx="14">
                  <c:v>2004</c:v>
                </c:pt>
                <c:pt idx="15">
                  <c:v>2010</c:v>
                </c:pt>
              </c:strCache>
            </c:strRef>
          </c:cat>
          <c:val>
            <c:numRef>
              <c:f>Transition!$B$3:$B$18</c:f>
              <c:numCache>
                <c:formatCode>General</c:formatCode>
                <c:ptCount val="16"/>
                <c:pt idx="0" formatCode="0.0">
                  <c:v>25.7</c:v>
                </c:pt>
                <c:pt idx="2" formatCode="0.0">
                  <c:v>18.7</c:v>
                </c:pt>
                <c:pt idx="4" formatCode="0.0">
                  <c:v>17.399999999999999</c:v>
                </c:pt>
                <c:pt idx="5" formatCode="0.0">
                  <c:v>15.7</c:v>
                </c:pt>
                <c:pt idx="6" formatCode="0.0">
                  <c:v>10.6</c:v>
                </c:pt>
                <c:pt idx="7" formatCode="0.0">
                  <c:v>10.6</c:v>
                </c:pt>
                <c:pt idx="9" formatCode="0.0">
                  <c:v>7.4</c:v>
                </c:pt>
                <c:pt idx="11" formatCode="0.0">
                  <c:v>6.7</c:v>
                </c:pt>
                <c:pt idx="13" formatCode="0.0">
                  <c:v>6.3</c:v>
                </c:pt>
                <c:pt idx="14" formatCode="0.0">
                  <c:v>5.8</c:v>
                </c:pt>
                <c:pt idx="15" formatCode="0.0">
                  <c:v>5.6</c:v>
                </c:pt>
              </c:numCache>
            </c:numRef>
          </c:val>
          <c:smooth val="0"/>
        </c:ser>
        <c:ser>
          <c:idx val="2"/>
          <c:order val="1"/>
          <c:tx>
            <c:strRef>
              <c:f>Transition!$C$2</c:f>
              <c:strCache>
                <c:ptCount val="1"/>
                <c:pt idx="0">
                  <c:v>Taux de natalité</c:v>
                </c:pt>
              </c:strCache>
            </c:strRef>
          </c:tx>
          <c:spPr>
            <a:ln w="28575" cap="rnd" cmpd="dbl">
              <a:solidFill>
                <a:srgbClr val="00B050"/>
              </a:solidFill>
              <a:round/>
            </a:ln>
            <a:effectLst/>
          </c:spPr>
          <c:marker>
            <c:symbol val="circle"/>
            <c:size val="5"/>
            <c:spPr>
              <a:solidFill>
                <a:srgbClr val="00B050"/>
              </a:solidFill>
              <a:ln w="9525">
                <a:solidFill>
                  <a:srgbClr val="00B050"/>
                </a:solidFill>
              </a:ln>
              <a:effectLst/>
            </c:spPr>
          </c:marker>
          <c:cat>
            <c:strRef>
              <c:f>Transition!$A$3:$A$18</c:f>
              <c:strCache>
                <c:ptCount val="16"/>
                <c:pt idx="0">
                  <c:v>1952</c:v>
                </c:pt>
                <c:pt idx="1">
                  <c:v>1960</c:v>
                </c:pt>
                <c:pt idx="2">
                  <c:v>1962</c:v>
                </c:pt>
                <c:pt idx="3">
                  <c:v>1967</c:v>
                </c:pt>
                <c:pt idx="4">
                  <c:v>1965-70 </c:v>
                </c:pt>
                <c:pt idx="5">
                  <c:v>1971</c:v>
                </c:pt>
                <c:pt idx="6">
                  <c:v>1980</c:v>
                </c:pt>
                <c:pt idx="7">
                  <c:v>1982</c:v>
                </c:pt>
                <c:pt idx="8">
                  <c:v>1987</c:v>
                </c:pt>
                <c:pt idx="9">
                  <c:v>1987</c:v>
                </c:pt>
                <c:pt idx="10">
                  <c:v>1992</c:v>
                </c:pt>
                <c:pt idx="11">
                  <c:v>1994</c:v>
                </c:pt>
                <c:pt idx="12">
                  <c:v>1995</c:v>
                </c:pt>
                <c:pt idx="13">
                  <c:v>1997</c:v>
                </c:pt>
                <c:pt idx="14">
                  <c:v>2004</c:v>
                </c:pt>
                <c:pt idx="15">
                  <c:v>2010</c:v>
                </c:pt>
              </c:strCache>
            </c:strRef>
          </c:cat>
          <c:val>
            <c:numRef>
              <c:f>Transition!$C$3:$C$18</c:f>
              <c:numCache>
                <c:formatCode>0.0</c:formatCode>
                <c:ptCount val="16"/>
                <c:pt idx="0">
                  <c:v>50.4</c:v>
                </c:pt>
                <c:pt idx="1">
                  <c:v>52.5</c:v>
                </c:pt>
                <c:pt idx="2">
                  <c:v>46.1</c:v>
                </c:pt>
                <c:pt idx="3">
                  <c:v>43.8</c:v>
                </c:pt>
                <c:pt idx="5">
                  <c:v>41</c:v>
                </c:pt>
                <c:pt idx="6">
                  <c:v>39.9</c:v>
                </c:pt>
                <c:pt idx="7">
                  <c:v>37.200000000000003</c:v>
                </c:pt>
                <c:pt idx="8">
                  <c:v>31.3</c:v>
                </c:pt>
                <c:pt idx="9">
                  <c:v>30.9</c:v>
                </c:pt>
                <c:pt idx="10">
                  <c:v>28.4</c:v>
                </c:pt>
                <c:pt idx="11">
                  <c:v>26</c:v>
                </c:pt>
                <c:pt idx="12">
                  <c:v>26</c:v>
                </c:pt>
                <c:pt idx="13">
                  <c:v>23.2</c:v>
                </c:pt>
                <c:pt idx="14">
                  <c:v>20.2</c:v>
                </c:pt>
                <c:pt idx="15">
                  <c:v>18.8</c:v>
                </c:pt>
              </c:numCache>
            </c:numRef>
          </c:val>
          <c:smooth val="0"/>
        </c:ser>
        <c:dLbls>
          <c:showLegendKey val="0"/>
          <c:showVal val="0"/>
          <c:showCatName val="0"/>
          <c:showSerName val="0"/>
          <c:showPercent val="0"/>
          <c:showBubbleSize val="0"/>
        </c:dLbls>
        <c:marker val="1"/>
        <c:smooth val="0"/>
        <c:axId val="721720144"/>
        <c:axId val="721720688"/>
      </c:lineChart>
      <c:catAx>
        <c:axId val="721720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1720688"/>
        <c:crosses val="autoZero"/>
        <c:auto val="1"/>
        <c:lblAlgn val="ctr"/>
        <c:lblOffset val="100"/>
        <c:noMultiLvlLbl val="0"/>
      </c:catAx>
      <c:valAx>
        <c:axId val="7217206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1720144"/>
        <c:crosses val="autoZero"/>
        <c:crossBetween val="between"/>
      </c:valAx>
      <c:spPr>
        <a:noFill/>
        <a:ln>
          <a:noFill/>
        </a:ln>
        <a:effectLst/>
      </c:spPr>
    </c:plotArea>
    <c:legend>
      <c:legendPos val="b"/>
      <c:layout>
        <c:manualLayout>
          <c:xMode val="edge"/>
          <c:yMode val="edge"/>
          <c:x val="0.63755328456283389"/>
          <c:y val="7.3964348206474184E-2"/>
          <c:w val="0.36189696146137756"/>
          <c:h val="0.19918379994167396"/>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legend>
    <c:plotVisOnly val="1"/>
    <c:dispBlanksAs val="gap"/>
    <c:showDLblsOverMax val="0"/>
  </c:chart>
  <c:spPr>
    <a:noFill/>
    <a:ln>
      <a:noFill/>
    </a:ln>
    <a:effectLst/>
  </c:spPr>
  <c:txPr>
    <a:bodyPr/>
    <a:lstStyle/>
    <a:p>
      <a:pPr>
        <a:defRPr sz="1400" b="1">
          <a:latin typeface="Garamond" panose="02020404030301010803" pitchFamily="18"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2"/>
          <c:order val="0"/>
          <c:tx>
            <c:strRef>
              <c:f>Structure!$A$6</c:f>
              <c:strCache>
                <c:ptCount val="1"/>
                <c:pt idx="0">
                  <c:v>0-14 ans</c:v>
                </c:pt>
              </c:strCache>
            </c:strRef>
          </c:tx>
          <c:spPr>
            <a:pattFill prst="pct25">
              <a:fgClr>
                <a:schemeClr val="accent1">
                  <a:lumMod val="40000"/>
                  <a:lumOff val="60000"/>
                </a:schemeClr>
              </a:fgClr>
              <a:bgClr>
                <a:schemeClr val="bg1"/>
              </a:bgClr>
            </a:pattFill>
            <a:ln>
              <a:noFill/>
            </a:ln>
            <a:effectLst/>
          </c:spPr>
          <c:invertIfNegative val="0"/>
          <c:dLbls>
            <c:spPr>
              <a:noFill/>
              <a:ln w="25400">
                <a:noFill/>
              </a:ln>
            </c:spPr>
            <c:txPr>
              <a:bodyPr rot="0" vert="horz"/>
              <a:lstStyle/>
              <a:p>
                <a:pPr>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Structure!$C$4:$J$4</c:f>
              <c:numCache>
                <c:formatCode>General</c:formatCode>
                <c:ptCount val="8"/>
                <c:pt idx="0">
                  <c:v>2015</c:v>
                </c:pt>
                <c:pt idx="1">
                  <c:v>2020</c:v>
                </c:pt>
                <c:pt idx="2">
                  <c:v>2025</c:v>
                </c:pt>
                <c:pt idx="3">
                  <c:v>2030</c:v>
                </c:pt>
                <c:pt idx="4">
                  <c:v>2035</c:v>
                </c:pt>
                <c:pt idx="5">
                  <c:v>2040</c:v>
                </c:pt>
                <c:pt idx="6">
                  <c:v>2045</c:v>
                </c:pt>
                <c:pt idx="7">
                  <c:v>2050</c:v>
                </c:pt>
              </c:numCache>
            </c:numRef>
          </c:cat>
          <c:val>
            <c:numRef>
              <c:f>Structure!$C$6:$J$6</c:f>
              <c:numCache>
                <c:formatCode>General</c:formatCode>
                <c:ptCount val="8"/>
                <c:pt idx="0">
                  <c:v>27.8</c:v>
                </c:pt>
                <c:pt idx="1">
                  <c:v>25.9</c:v>
                </c:pt>
                <c:pt idx="2">
                  <c:v>24.1</c:v>
                </c:pt>
                <c:pt idx="3">
                  <c:v>21.7</c:v>
                </c:pt>
                <c:pt idx="4">
                  <c:v>20.5</c:v>
                </c:pt>
                <c:pt idx="5">
                  <c:v>19.5</c:v>
                </c:pt>
                <c:pt idx="6">
                  <c:v>18.7</c:v>
                </c:pt>
                <c:pt idx="7">
                  <c:v>17.899999999999999</c:v>
                </c:pt>
              </c:numCache>
            </c:numRef>
          </c:val>
        </c:ser>
        <c:ser>
          <c:idx val="3"/>
          <c:order val="1"/>
          <c:tx>
            <c:strRef>
              <c:f>Structure!$A$7</c:f>
              <c:strCache>
                <c:ptCount val="1"/>
                <c:pt idx="0">
                  <c:v>15-59 ans</c:v>
                </c:pt>
              </c:strCache>
            </c:strRef>
          </c:tx>
          <c:spPr>
            <a:pattFill prst="pct40">
              <a:fgClr>
                <a:schemeClr val="accent1">
                  <a:lumMod val="60000"/>
                  <a:lumOff val="40000"/>
                </a:schemeClr>
              </a:fgClr>
              <a:bgClr>
                <a:schemeClr val="bg1"/>
              </a:bgClr>
            </a:pattFill>
            <a:ln>
              <a:noFill/>
            </a:ln>
            <a:effectLst/>
          </c:spPr>
          <c:invertIfNegative val="0"/>
          <c:dLbls>
            <c:spPr>
              <a:noFill/>
              <a:ln w="25400">
                <a:noFill/>
              </a:ln>
            </c:spPr>
            <c:txPr>
              <a:bodyPr rot="0" vert="horz"/>
              <a:lstStyle/>
              <a:p>
                <a:pPr>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Structure!$C$4:$J$4</c:f>
              <c:numCache>
                <c:formatCode>General</c:formatCode>
                <c:ptCount val="8"/>
                <c:pt idx="0">
                  <c:v>2015</c:v>
                </c:pt>
                <c:pt idx="1">
                  <c:v>2020</c:v>
                </c:pt>
                <c:pt idx="2">
                  <c:v>2025</c:v>
                </c:pt>
                <c:pt idx="3">
                  <c:v>2030</c:v>
                </c:pt>
                <c:pt idx="4">
                  <c:v>2035</c:v>
                </c:pt>
                <c:pt idx="5">
                  <c:v>2040</c:v>
                </c:pt>
                <c:pt idx="6">
                  <c:v>2045</c:v>
                </c:pt>
                <c:pt idx="7">
                  <c:v>2050</c:v>
                </c:pt>
              </c:numCache>
            </c:numRef>
          </c:cat>
          <c:val>
            <c:numRef>
              <c:f>Structure!$C$7:$J$7</c:f>
              <c:numCache>
                <c:formatCode>General</c:formatCode>
                <c:ptCount val="8"/>
                <c:pt idx="0">
                  <c:v>62.5</c:v>
                </c:pt>
                <c:pt idx="1">
                  <c:v>62.8</c:v>
                </c:pt>
                <c:pt idx="2">
                  <c:v>62.4</c:v>
                </c:pt>
                <c:pt idx="3">
                  <c:v>62.9</c:v>
                </c:pt>
                <c:pt idx="4">
                  <c:v>62.1</c:v>
                </c:pt>
                <c:pt idx="5">
                  <c:v>61.1</c:v>
                </c:pt>
                <c:pt idx="6">
                  <c:v>60.1</c:v>
                </c:pt>
                <c:pt idx="7">
                  <c:v>58.9</c:v>
                </c:pt>
              </c:numCache>
            </c:numRef>
          </c:val>
        </c:ser>
        <c:ser>
          <c:idx val="0"/>
          <c:order val="2"/>
          <c:tx>
            <c:strRef>
              <c:f>Structure!$A$8</c:f>
              <c:strCache>
                <c:ptCount val="1"/>
                <c:pt idx="0">
                  <c:v>60 ans &amp; +</c:v>
                </c:pt>
              </c:strCache>
            </c:strRef>
          </c:tx>
          <c:spPr>
            <a:pattFill prst="pct75">
              <a:fgClr>
                <a:schemeClr val="accent1">
                  <a:lumMod val="60000"/>
                  <a:lumOff val="40000"/>
                </a:schemeClr>
              </a:fgClr>
              <a:bgClr>
                <a:schemeClr val="bg1"/>
              </a:bgClr>
            </a:pattFill>
          </c:spPr>
          <c:invertIfNegative val="0"/>
          <c:dLbls>
            <c:spPr>
              <a:noFill/>
              <a:ln w="25400">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Structure!$C$4:$J$4</c:f>
              <c:numCache>
                <c:formatCode>General</c:formatCode>
                <c:ptCount val="8"/>
                <c:pt idx="0">
                  <c:v>2015</c:v>
                </c:pt>
                <c:pt idx="1">
                  <c:v>2020</c:v>
                </c:pt>
                <c:pt idx="2">
                  <c:v>2025</c:v>
                </c:pt>
                <c:pt idx="3">
                  <c:v>2030</c:v>
                </c:pt>
                <c:pt idx="4">
                  <c:v>2035</c:v>
                </c:pt>
                <c:pt idx="5">
                  <c:v>2040</c:v>
                </c:pt>
                <c:pt idx="6">
                  <c:v>2045</c:v>
                </c:pt>
                <c:pt idx="7">
                  <c:v>2050</c:v>
                </c:pt>
              </c:numCache>
            </c:numRef>
          </c:cat>
          <c:val>
            <c:numRef>
              <c:f>Structure!$C$8:$J$8</c:f>
              <c:numCache>
                <c:formatCode>General</c:formatCode>
                <c:ptCount val="8"/>
                <c:pt idx="0">
                  <c:v>9.6</c:v>
                </c:pt>
                <c:pt idx="1">
                  <c:v>11.3</c:v>
                </c:pt>
                <c:pt idx="2">
                  <c:v>13.5</c:v>
                </c:pt>
                <c:pt idx="3">
                  <c:v>15.4</c:v>
                </c:pt>
                <c:pt idx="4">
                  <c:v>17.399999999999999</c:v>
                </c:pt>
                <c:pt idx="5">
                  <c:v>19.3</c:v>
                </c:pt>
                <c:pt idx="6">
                  <c:v>21.3</c:v>
                </c:pt>
                <c:pt idx="7">
                  <c:v>23.2</c:v>
                </c:pt>
              </c:numCache>
            </c:numRef>
          </c:val>
        </c:ser>
        <c:dLbls>
          <c:showLegendKey val="0"/>
          <c:showVal val="0"/>
          <c:showCatName val="0"/>
          <c:showSerName val="0"/>
          <c:showPercent val="0"/>
          <c:showBubbleSize val="0"/>
        </c:dLbls>
        <c:gapWidth val="150"/>
        <c:overlap val="100"/>
        <c:axId val="721716336"/>
        <c:axId val="721716880"/>
      </c:barChart>
      <c:catAx>
        <c:axId val="721716336"/>
        <c:scaling>
          <c:orientation val="minMax"/>
        </c:scaling>
        <c:delete val="0"/>
        <c:axPos val="l"/>
        <c:numFmt formatCode="General" sourceLinked="1"/>
        <c:majorTickMark val="none"/>
        <c:minorTickMark val="none"/>
        <c:tickLblPos val="nextTo"/>
        <c:spPr>
          <a:ln w="9525">
            <a:noFill/>
          </a:ln>
        </c:spPr>
        <c:txPr>
          <a:bodyPr rot="-60000000" vert="horz"/>
          <a:lstStyle/>
          <a:p>
            <a:pPr>
              <a:defRPr/>
            </a:pPr>
            <a:endParaRPr lang="fr-FR"/>
          </a:p>
        </c:txPr>
        <c:crossAx val="721716880"/>
        <c:crosses val="autoZero"/>
        <c:auto val="1"/>
        <c:lblAlgn val="ctr"/>
        <c:lblOffset val="100"/>
        <c:noMultiLvlLbl val="0"/>
      </c:catAx>
      <c:valAx>
        <c:axId val="721716880"/>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one"/>
        <c:spPr>
          <a:ln w="9525">
            <a:noFill/>
          </a:ln>
        </c:spPr>
        <c:txPr>
          <a:bodyPr rot="-60000000" vert="horz"/>
          <a:lstStyle/>
          <a:p>
            <a:pPr>
              <a:defRPr/>
            </a:pPr>
            <a:endParaRPr lang="fr-FR"/>
          </a:p>
        </c:txPr>
        <c:crossAx val="721716336"/>
        <c:crosses val="autoZero"/>
        <c:crossBetween val="between"/>
      </c:valAx>
      <c:spPr>
        <a:noFill/>
        <a:ln w="25400">
          <a:noFill/>
        </a:ln>
      </c:spPr>
    </c:plotArea>
    <c:legend>
      <c:legendPos val="b"/>
      <c:layout/>
      <c:overlay val="0"/>
      <c:spPr>
        <a:noFill/>
        <a:ln w="25400">
          <a:noFill/>
        </a:ln>
      </c:spPr>
      <c:txPr>
        <a:bodyPr rot="0" vert="horz"/>
        <a:lstStyle/>
        <a:p>
          <a:pPr>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800" b="1">
          <a:latin typeface="Garamond" panose="02020404030301010803" pitchFamily="18" charset="0"/>
        </a:defRPr>
      </a:pPr>
      <a:endParaRPr lang="fr-F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666900403683303E-2"/>
          <c:y val="5.1643192488262914E-2"/>
          <c:w val="0.88140252707261713"/>
          <c:h val="0.83404569147166463"/>
        </c:manualLayout>
      </c:layout>
      <c:scatterChart>
        <c:scatterStyle val="smooth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2368583797155226E-2"/>
                  <c:y val="1.40845070422535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7805114337710468E-2"/>
                  <c:y val="-2.043394575678040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6.5896774188277663E-2"/>
                  <c:y val="4.2652400468357943E-2"/>
                </c:manualLayout>
              </c:layout>
              <c:showLegendKey val="0"/>
              <c:showVal val="1"/>
              <c:showCatName val="0"/>
              <c:showSerName val="0"/>
              <c:showPercent val="0"/>
              <c:showBubbleSize val="0"/>
              <c:extLst>
                <c:ext xmlns:c15="http://schemas.microsoft.com/office/drawing/2012/chart" uri="{CE6537A1-D6FC-4f65-9D91-7224C49458BB}">
                  <c15:layout>
                    <c:manualLayout>
                      <c:w val="8.0028852276945658E-2"/>
                      <c:h val="7.4249218847644044E-2"/>
                    </c:manualLayout>
                  </c15:layout>
                </c:ext>
              </c:extLst>
            </c:dLbl>
            <c:dLbl>
              <c:idx val="3"/>
              <c:layout>
                <c:manualLayout>
                  <c:x val="-7.6536284475878957E-2"/>
                  <c:y val="2.758030986082728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2547650919237255E-2"/>
                  <c:y val="-4.040366931373981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5.1078187859710397E-2"/>
                  <c:y val="-4.3908011498562736E-2"/>
                </c:manualLayout>
              </c:layout>
              <c:showLegendKey val="0"/>
              <c:showVal val="1"/>
              <c:showCatName val="0"/>
              <c:showSerName val="0"/>
              <c:showPercent val="0"/>
              <c:showBubbleSize val="0"/>
              <c:extLst>
                <c:ext xmlns:c15="http://schemas.microsoft.com/office/drawing/2012/chart" uri="{CE6537A1-D6FC-4f65-9D91-7224C49458BB}">
                  <c15:layout>
                    <c:manualLayout>
                      <c:w val="7.2824837102338058E-2"/>
                      <c:h val="0.10158730158730159"/>
                    </c:manualLayout>
                  </c15:layout>
                </c:ext>
              </c:extLst>
            </c:dLbl>
            <c:dLbl>
              <c:idx val="6"/>
              <c:layout>
                <c:manualLayout>
                  <c:x val="-4.3656875201830127E-2"/>
                  <c:y val="4.225371828521434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4.8604316373063561E-2"/>
                  <c:y val="-3.755880514935638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4.8849077843805364E-2"/>
                  <c:y val="4.2253718285214348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5.1207825899764421E-2"/>
                  <c:y val="-4.009901940346411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4.7494161742505578E-2"/>
                  <c:y val="4.361371272766717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5.0833426388968532E-2"/>
                  <c:y val="3.6977377827771468E-2"/>
                </c:manualLayout>
              </c:layout>
              <c:showLegendKey val="0"/>
              <c:showVal val="1"/>
              <c:showCatName val="0"/>
              <c:showSerName val="0"/>
              <c:showPercent val="0"/>
              <c:showBubbleSize val="0"/>
              <c:extLst>
                <c:ext xmlns:c15="http://schemas.microsoft.com/office/drawing/2012/chart" uri="{CE6537A1-D6FC-4f65-9D91-7224C49458BB}">
                  <c15:layout>
                    <c:manualLayout>
                      <c:w val="7.2824837102338058E-2"/>
                      <c:h val="6.3492063492063489E-2"/>
                    </c:manualLayout>
                  </c15:layout>
                </c:ext>
              </c:extLst>
            </c:dLbl>
            <c:dLbl>
              <c:idx val="12"/>
              <c:layout>
                <c:manualLayout>
                  <c:x val="-3.6613205538757458E-2"/>
                  <c:y val="-3.4249718785151914E-2"/>
                </c:manualLayout>
              </c:layout>
              <c:showLegendKey val="0"/>
              <c:showVal val="1"/>
              <c:showCatName val="0"/>
              <c:showSerName val="0"/>
              <c:showPercent val="0"/>
              <c:showBubbleSize val="0"/>
              <c:extLst>
                <c:ext xmlns:c15="http://schemas.microsoft.com/office/drawing/2012/chart" uri="{CE6537A1-D6FC-4f65-9D91-7224C49458BB}">
                  <c15:layout>
                    <c:manualLayout>
                      <c:w val="7.2824837102338058E-2"/>
                      <c:h val="7.6190476190476197E-2"/>
                    </c:manualLayout>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'Rapport de dépendance'!$F$6:$F$18</c:f>
              <c:numCache>
                <c:formatCode>General</c:formatCode>
                <c:ptCount val="13"/>
                <c:pt idx="0">
                  <c:v>1960</c:v>
                </c:pt>
                <c:pt idx="1">
                  <c:v>1971</c:v>
                </c:pt>
                <c:pt idx="2">
                  <c:v>1982</c:v>
                </c:pt>
                <c:pt idx="3">
                  <c:v>1994</c:v>
                </c:pt>
                <c:pt idx="4">
                  <c:v>2004</c:v>
                </c:pt>
                <c:pt idx="5">
                  <c:v>2014</c:v>
                </c:pt>
                <c:pt idx="6">
                  <c:v>2020</c:v>
                </c:pt>
                <c:pt idx="7">
                  <c:v>2025</c:v>
                </c:pt>
                <c:pt idx="8">
                  <c:v>2030</c:v>
                </c:pt>
                <c:pt idx="9">
                  <c:v>2035</c:v>
                </c:pt>
                <c:pt idx="10">
                  <c:v>2040</c:v>
                </c:pt>
                <c:pt idx="11">
                  <c:v>2045</c:v>
                </c:pt>
                <c:pt idx="12">
                  <c:v>2050</c:v>
                </c:pt>
              </c:numCache>
            </c:numRef>
          </c:xVal>
          <c:yVal>
            <c:numRef>
              <c:f>'Rapport de dépendance'!$G$6:$G$18</c:f>
              <c:numCache>
                <c:formatCode>0.0</c:formatCode>
                <c:ptCount val="13"/>
                <c:pt idx="0">
                  <c:v>106.61157024793388</c:v>
                </c:pt>
                <c:pt idx="1">
                  <c:v>112.76595744680851</c:v>
                </c:pt>
                <c:pt idx="2">
                  <c:v>94.174757281553397</c:v>
                </c:pt>
                <c:pt idx="3">
                  <c:v>78.890876565295173</c:v>
                </c:pt>
                <c:pt idx="4">
                  <c:v>63.929022688567805</c:v>
                </c:pt>
                <c:pt idx="5">
                  <c:v>60.3</c:v>
                </c:pt>
                <c:pt idx="6">
                  <c:v>59.3</c:v>
                </c:pt>
                <c:pt idx="7">
                  <c:v>60.3</c:v>
                </c:pt>
                <c:pt idx="8">
                  <c:v>58.9</c:v>
                </c:pt>
                <c:pt idx="9">
                  <c:v>61.2</c:v>
                </c:pt>
                <c:pt idx="10">
                  <c:v>63.5</c:v>
                </c:pt>
                <c:pt idx="11">
                  <c:v>66.5</c:v>
                </c:pt>
                <c:pt idx="12">
                  <c:v>69.7</c:v>
                </c:pt>
              </c:numCache>
            </c:numRef>
          </c:yVal>
          <c:smooth val="1"/>
        </c:ser>
        <c:dLbls>
          <c:showLegendKey val="0"/>
          <c:showVal val="0"/>
          <c:showCatName val="0"/>
          <c:showSerName val="0"/>
          <c:showPercent val="0"/>
          <c:showBubbleSize val="0"/>
        </c:dLbls>
        <c:axId val="721715792"/>
        <c:axId val="722587440"/>
      </c:scatterChart>
      <c:valAx>
        <c:axId val="721715792"/>
        <c:scaling>
          <c:orientation val="minMax"/>
          <c:max val="2050"/>
          <c:min val="196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87440"/>
        <c:crosses val="autoZero"/>
        <c:crossBetween val="midCat"/>
        <c:majorUnit val="10"/>
      </c:valAx>
      <c:valAx>
        <c:axId val="7225874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1715792"/>
        <c:crosses val="autoZero"/>
        <c:crossBetween val="midCat"/>
        <c:majorUnit val="20"/>
        <c:minorUnit val="10"/>
      </c:valAx>
      <c:spPr>
        <a:noFill/>
        <a:ln>
          <a:noFill/>
        </a:ln>
        <a:effectLst/>
      </c:spPr>
    </c:plotArea>
    <c:plotVisOnly val="1"/>
    <c:dispBlanksAs val="gap"/>
    <c:showDLblsOverMax val="0"/>
  </c:chart>
  <c:spPr>
    <a:noFill/>
    <a:ln>
      <a:noFill/>
    </a:ln>
    <a:effectLst/>
  </c:spPr>
  <c:txPr>
    <a:bodyPr/>
    <a:lstStyle/>
    <a:p>
      <a:pPr>
        <a:defRPr sz="1800" b="1">
          <a:latin typeface="Garamond" panose="02020404030301010803" pitchFamily="18"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calcul!$A$8</c:f>
              <c:strCache>
                <c:ptCount val="1"/>
                <c:pt idx="0">
                  <c:v>Région</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3.0555555555555555E-2"/>
                  <c:y val="4.16666666666666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6111111111111163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6653339996668454E-2"/>
                  <c:y val="-4.268617522506874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2.9985007496251874E-2"/>
                  <c:y val="-4.8784200257221418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calcul!$B$7:$E$7</c:f>
              <c:strCache>
                <c:ptCount val="4"/>
                <c:pt idx="0">
                  <c:v>1971-1982</c:v>
                </c:pt>
                <c:pt idx="1">
                  <c:v>1982-1994</c:v>
                </c:pt>
                <c:pt idx="2">
                  <c:v>1994-2004</c:v>
                </c:pt>
                <c:pt idx="3">
                  <c:v>2004-2014</c:v>
                </c:pt>
              </c:strCache>
            </c:strRef>
          </c:cat>
          <c:val>
            <c:numRef>
              <c:f>calcul!$B$8:$E$8</c:f>
              <c:numCache>
                <c:formatCode>General</c:formatCode>
                <c:ptCount val="4"/>
                <c:pt idx="0">
                  <c:v>2.1</c:v>
                </c:pt>
                <c:pt idx="1">
                  <c:v>2.5</c:v>
                </c:pt>
                <c:pt idx="2">
                  <c:v>1.6</c:v>
                </c:pt>
                <c:pt idx="3" formatCode="0.0">
                  <c:v>1.4789452830965786</c:v>
                </c:pt>
              </c:numCache>
            </c:numRef>
          </c:val>
          <c:smooth val="0"/>
        </c:ser>
        <c:ser>
          <c:idx val="1"/>
          <c:order val="1"/>
          <c:tx>
            <c:strRef>
              <c:f>calcul!$A$9</c:f>
              <c:strCache>
                <c:ptCount val="1"/>
                <c:pt idx="0">
                  <c:v>National</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1666666666666692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7222222222222276E-2"/>
                  <c:y val="4.16666666666666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4444444444444543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1666666666666664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calcul!$B$7:$E$7</c:f>
              <c:strCache>
                <c:ptCount val="4"/>
                <c:pt idx="0">
                  <c:v>1971-1982</c:v>
                </c:pt>
                <c:pt idx="1">
                  <c:v>1982-1994</c:v>
                </c:pt>
                <c:pt idx="2">
                  <c:v>1994-2004</c:v>
                </c:pt>
                <c:pt idx="3">
                  <c:v>2004-2014</c:v>
                </c:pt>
              </c:strCache>
            </c:strRef>
          </c:cat>
          <c:val>
            <c:numRef>
              <c:f>calcul!$B$9:$E$9</c:f>
              <c:numCache>
                <c:formatCode>General</c:formatCode>
                <c:ptCount val="4"/>
                <c:pt idx="0">
                  <c:v>2.61</c:v>
                </c:pt>
                <c:pt idx="1">
                  <c:v>2.06</c:v>
                </c:pt>
                <c:pt idx="2">
                  <c:v>1.38</c:v>
                </c:pt>
                <c:pt idx="3">
                  <c:v>1.25</c:v>
                </c:pt>
              </c:numCache>
            </c:numRef>
          </c:val>
          <c:smooth val="0"/>
        </c:ser>
        <c:dLbls>
          <c:showLegendKey val="0"/>
          <c:showVal val="0"/>
          <c:showCatName val="0"/>
          <c:showSerName val="0"/>
          <c:showPercent val="0"/>
          <c:showBubbleSize val="0"/>
        </c:dLbls>
        <c:marker val="1"/>
        <c:smooth val="0"/>
        <c:axId val="722591792"/>
        <c:axId val="722597776"/>
      </c:lineChart>
      <c:catAx>
        <c:axId val="722591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7776"/>
        <c:crosses val="autoZero"/>
        <c:auto val="1"/>
        <c:lblAlgn val="ctr"/>
        <c:lblOffset val="100"/>
        <c:noMultiLvlLbl val="0"/>
      </c:catAx>
      <c:valAx>
        <c:axId val="722597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179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legend>
    <c:plotVisOnly val="1"/>
    <c:dispBlanksAs val="gap"/>
    <c:showDLblsOverMax val="0"/>
  </c:chart>
  <c:spPr>
    <a:noFill/>
    <a:ln>
      <a:noFill/>
    </a:ln>
    <a:effectLst/>
  </c:spPr>
  <c:txPr>
    <a:bodyPr/>
    <a:lstStyle/>
    <a:p>
      <a:pPr>
        <a:defRPr sz="1800" b="1">
          <a:latin typeface="Garamond" panose="02020404030301010803" pitchFamily="18"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Feuil1!$A$13</c:f>
              <c:strCache>
                <c:ptCount val="1"/>
                <c:pt idx="0">
                  <c:v>Région</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1.1111111111111112E-2"/>
                  <c:y val="-2.777777777777780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2222222222222223E-2"/>
                  <c:y val="-4.629629629629629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3333333333333333E-2"/>
                  <c:y val="-4.629629629629638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2.777777777777788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Feuil1!$B$12:$E$12</c:f>
              <c:numCache>
                <c:formatCode>General</c:formatCode>
                <c:ptCount val="4"/>
                <c:pt idx="0">
                  <c:v>1982</c:v>
                </c:pt>
                <c:pt idx="1">
                  <c:v>1994</c:v>
                </c:pt>
                <c:pt idx="2">
                  <c:v>2004</c:v>
                </c:pt>
                <c:pt idx="3">
                  <c:v>2014</c:v>
                </c:pt>
              </c:numCache>
            </c:numRef>
          </c:cat>
          <c:val>
            <c:numRef>
              <c:f>Feuil1!$B$13:$E$13</c:f>
              <c:numCache>
                <c:formatCode>General</c:formatCode>
                <c:ptCount val="4"/>
                <c:pt idx="0">
                  <c:v>6.6</c:v>
                </c:pt>
                <c:pt idx="1">
                  <c:v>4.2</c:v>
                </c:pt>
                <c:pt idx="2">
                  <c:v>2.7</c:v>
                </c:pt>
                <c:pt idx="3">
                  <c:v>2.2000000000000002</c:v>
                </c:pt>
              </c:numCache>
            </c:numRef>
          </c:val>
          <c:smooth val="0"/>
        </c:ser>
        <c:ser>
          <c:idx val="1"/>
          <c:order val="1"/>
          <c:tx>
            <c:strRef>
              <c:f>Feuil1!$A$14</c:f>
              <c:strCache>
                <c:ptCount val="1"/>
                <c:pt idx="0">
                  <c:v>National</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4444444444444446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4444444444444446E-2"/>
                  <c:y val="5.092592592592592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7222222222222221E-2"/>
                  <c:y val="4.629629629629629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3.888888888888889E-2"/>
                  <c:y val="4.166666666666666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8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Feuil1!$B$12:$E$12</c:f>
              <c:numCache>
                <c:formatCode>General</c:formatCode>
                <c:ptCount val="4"/>
                <c:pt idx="0">
                  <c:v>1982</c:v>
                </c:pt>
                <c:pt idx="1">
                  <c:v>1994</c:v>
                </c:pt>
                <c:pt idx="2">
                  <c:v>2004</c:v>
                </c:pt>
                <c:pt idx="3">
                  <c:v>2014</c:v>
                </c:pt>
              </c:numCache>
            </c:numRef>
          </c:cat>
          <c:val>
            <c:numRef>
              <c:f>Feuil1!$B$14:$E$14</c:f>
              <c:numCache>
                <c:formatCode>General</c:formatCode>
                <c:ptCount val="4"/>
                <c:pt idx="0">
                  <c:v>5.52</c:v>
                </c:pt>
                <c:pt idx="1">
                  <c:v>3.28</c:v>
                </c:pt>
                <c:pt idx="2">
                  <c:v>2.4700000000000002</c:v>
                </c:pt>
                <c:pt idx="3">
                  <c:v>2.2000000000000002</c:v>
                </c:pt>
              </c:numCache>
            </c:numRef>
          </c:val>
          <c:smooth val="0"/>
        </c:ser>
        <c:dLbls>
          <c:showLegendKey val="0"/>
          <c:showVal val="0"/>
          <c:showCatName val="0"/>
          <c:showSerName val="0"/>
          <c:showPercent val="0"/>
          <c:showBubbleSize val="0"/>
        </c:dLbls>
        <c:marker val="1"/>
        <c:smooth val="0"/>
        <c:axId val="722598864"/>
        <c:axId val="722599408"/>
      </c:lineChart>
      <c:catAx>
        <c:axId val="722598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9408"/>
        <c:crosses val="autoZero"/>
        <c:auto val="1"/>
        <c:lblAlgn val="ctr"/>
        <c:lblOffset val="100"/>
        <c:noMultiLvlLbl val="0"/>
      </c:catAx>
      <c:valAx>
        <c:axId val="722599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88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legend>
    <c:plotVisOnly val="1"/>
    <c:dispBlanksAs val="gap"/>
    <c:showDLblsOverMax val="0"/>
  </c:chart>
  <c:spPr>
    <a:noFill/>
    <a:ln>
      <a:noFill/>
    </a:ln>
    <a:effectLst/>
  </c:spPr>
  <c:txPr>
    <a:bodyPr/>
    <a:lstStyle/>
    <a:p>
      <a:pPr>
        <a:defRPr sz="1800" b="1">
          <a:latin typeface="Garamond" panose="02020404030301010803" pitchFamily="18"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calcul!$A$33</c:f>
              <c:strCache>
                <c:ptCount val="1"/>
                <c:pt idx="0">
                  <c:v>0-14 ans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calcul!$B$32:$F$32</c:f>
              <c:numCache>
                <c:formatCode>General</c:formatCode>
                <c:ptCount val="5"/>
                <c:pt idx="0">
                  <c:v>2004</c:v>
                </c:pt>
                <c:pt idx="1">
                  <c:v>2014</c:v>
                </c:pt>
                <c:pt idx="2">
                  <c:v>2020</c:v>
                </c:pt>
                <c:pt idx="3">
                  <c:v>2025</c:v>
                </c:pt>
                <c:pt idx="4">
                  <c:v>2030</c:v>
                </c:pt>
              </c:numCache>
            </c:numRef>
          </c:cat>
          <c:val>
            <c:numRef>
              <c:f>calcul!$B$33:$F$33</c:f>
              <c:numCache>
                <c:formatCode>0.0</c:formatCode>
                <c:ptCount val="5"/>
                <c:pt idx="0">
                  <c:v>33.183382938521426</c:v>
                </c:pt>
                <c:pt idx="1">
                  <c:v>28.214581314741956</c:v>
                </c:pt>
                <c:pt idx="2">
                  <c:v>25.874771517110602</c:v>
                </c:pt>
                <c:pt idx="3">
                  <c:v>24.249884923581032</c:v>
                </c:pt>
                <c:pt idx="4">
                  <c:v>21.680768228841412</c:v>
                </c:pt>
              </c:numCache>
            </c:numRef>
          </c:val>
        </c:ser>
        <c:ser>
          <c:idx val="1"/>
          <c:order val="1"/>
          <c:tx>
            <c:strRef>
              <c:f>calcul!$A$34</c:f>
              <c:strCache>
                <c:ptCount val="1"/>
                <c:pt idx="0">
                  <c:v>15-59 ans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calcul!$B$32:$F$32</c:f>
              <c:numCache>
                <c:formatCode>General</c:formatCode>
                <c:ptCount val="5"/>
                <c:pt idx="0">
                  <c:v>2004</c:v>
                </c:pt>
                <c:pt idx="1">
                  <c:v>2014</c:v>
                </c:pt>
                <c:pt idx="2">
                  <c:v>2020</c:v>
                </c:pt>
                <c:pt idx="3">
                  <c:v>2025</c:v>
                </c:pt>
                <c:pt idx="4">
                  <c:v>2030</c:v>
                </c:pt>
              </c:numCache>
            </c:numRef>
          </c:cat>
          <c:val>
            <c:numRef>
              <c:f>calcul!$B$34:$F$34</c:f>
              <c:numCache>
                <c:formatCode>0.0</c:formatCode>
                <c:ptCount val="5"/>
                <c:pt idx="0">
                  <c:v>59.155856314742628</c:v>
                </c:pt>
                <c:pt idx="1">
                  <c:v>63.3821938356106</c:v>
                </c:pt>
                <c:pt idx="2">
                  <c:v>63.167492918312753</c:v>
                </c:pt>
                <c:pt idx="3">
                  <c:v>62.791102219012295</c:v>
                </c:pt>
                <c:pt idx="4">
                  <c:v>62.787910363785805</c:v>
                </c:pt>
              </c:numCache>
            </c:numRef>
          </c:val>
        </c:ser>
        <c:ser>
          <c:idx val="2"/>
          <c:order val="2"/>
          <c:tx>
            <c:strRef>
              <c:f>calcul!$A$35</c:f>
              <c:strCache>
                <c:ptCount val="1"/>
                <c:pt idx="0">
                  <c:v>60 ans et  +</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Garamond" panose="02020404030301010803" pitchFamily="18" charset="0"/>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calcul!$B$32:$F$32</c:f>
              <c:numCache>
                <c:formatCode>General</c:formatCode>
                <c:ptCount val="5"/>
                <c:pt idx="0">
                  <c:v>2004</c:v>
                </c:pt>
                <c:pt idx="1">
                  <c:v>2014</c:v>
                </c:pt>
                <c:pt idx="2">
                  <c:v>2020</c:v>
                </c:pt>
                <c:pt idx="3">
                  <c:v>2025</c:v>
                </c:pt>
                <c:pt idx="4">
                  <c:v>2030</c:v>
                </c:pt>
              </c:numCache>
            </c:numRef>
          </c:cat>
          <c:val>
            <c:numRef>
              <c:f>calcul!$B$35:$F$35</c:f>
              <c:numCache>
                <c:formatCode>0.0</c:formatCode>
                <c:ptCount val="5"/>
                <c:pt idx="0">
                  <c:v>7.660760746735944</c:v>
                </c:pt>
                <c:pt idx="1">
                  <c:v>8.4032248496473105</c:v>
                </c:pt>
                <c:pt idx="2">
                  <c:v>10.95773556457665</c:v>
                </c:pt>
                <c:pt idx="3">
                  <c:v>12.959012857406671</c:v>
                </c:pt>
                <c:pt idx="4">
                  <c:v>15.531321407372781</c:v>
                </c:pt>
              </c:numCache>
            </c:numRef>
          </c:val>
        </c:ser>
        <c:dLbls>
          <c:showLegendKey val="0"/>
          <c:showVal val="0"/>
          <c:showCatName val="0"/>
          <c:showSerName val="0"/>
          <c:showPercent val="0"/>
          <c:showBubbleSize val="0"/>
        </c:dLbls>
        <c:gapWidth val="150"/>
        <c:overlap val="100"/>
        <c:axId val="722595056"/>
        <c:axId val="722594512"/>
      </c:barChart>
      <c:catAx>
        <c:axId val="7225950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crossAx val="722594512"/>
        <c:crosses val="autoZero"/>
        <c:auto val="1"/>
        <c:lblAlgn val="ctr"/>
        <c:lblOffset val="100"/>
        <c:noMultiLvlLbl val="0"/>
      </c:catAx>
      <c:valAx>
        <c:axId val="722594512"/>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7225950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Garamond" panose="02020404030301010803" pitchFamily="18" charset="0"/>
              <a:ea typeface="+mn-ea"/>
              <a:cs typeface="+mn-cs"/>
            </a:defRPr>
          </a:pPr>
          <a:endParaRPr lang="fr-FR"/>
        </a:p>
      </c:txPr>
    </c:legend>
    <c:plotVisOnly val="1"/>
    <c:dispBlanksAs val="gap"/>
    <c:showDLblsOverMax val="0"/>
  </c:chart>
  <c:spPr>
    <a:noFill/>
    <a:ln>
      <a:noFill/>
    </a:ln>
    <a:effectLst/>
  </c:spPr>
  <c:txPr>
    <a:bodyPr/>
    <a:lstStyle/>
    <a:p>
      <a:pPr>
        <a:defRPr sz="1600" b="1">
          <a:latin typeface="Garamond" panose="02020404030301010803" pitchFamily="18"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33A73B-58B4-457D-8697-E775E0AD7841}" type="datetimeFigureOut">
              <a:rPr lang="fr-FR" smtClean="0"/>
              <a:t>25/10/2017</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303A2F-4AEB-4F4C-916A-7CEFAAF70F2F}" type="slidenum">
              <a:rPr lang="fr-FR" smtClean="0"/>
              <a:t>‹N°›</a:t>
            </a:fld>
            <a:endParaRPr lang="fr-FR"/>
          </a:p>
        </p:txBody>
      </p:sp>
    </p:spTree>
    <p:extLst>
      <p:ext uri="{BB962C8B-B14F-4D97-AF65-F5344CB8AC3E}">
        <p14:creationId xmlns:p14="http://schemas.microsoft.com/office/powerpoint/2010/main" val="3052320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a:ln/>
        </p:spPr>
      </p:sp>
      <p:sp>
        <p:nvSpPr>
          <p:cNvPr id="34819" name="Espace réservé des commentaires 2"/>
          <p:cNvSpPr>
            <a:spLocks noGrp="1"/>
          </p:cNvSpPr>
          <p:nvPr>
            <p:ph type="body" idx="1"/>
          </p:nvPr>
        </p:nvSpPr>
        <p:spPr>
          <a:noFill/>
          <a:ln/>
        </p:spPr>
        <p:txBody>
          <a:bodyPr/>
          <a:lstStyle/>
          <a:p>
            <a:endParaRPr lang="en-US" smtClean="0"/>
          </a:p>
        </p:txBody>
      </p:sp>
      <p:sp>
        <p:nvSpPr>
          <p:cNvPr id="34820" name="Espace réservé du numéro de diapositive 3"/>
          <p:cNvSpPr>
            <a:spLocks noGrp="1"/>
          </p:cNvSpPr>
          <p:nvPr>
            <p:ph type="sldNum" sz="quarter" idx="5"/>
          </p:nvPr>
        </p:nvSpPr>
        <p:spPr>
          <a:noFill/>
        </p:spPr>
        <p:txBody>
          <a:bodyPr/>
          <a:lstStyle/>
          <a:p>
            <a:fld id="{8B991A54-4DE1-47BE-8D60-854B95DEEA7F}" type="slidenum">
              <a:rPr lang="fr-FR" smtClean="0">
                <a:solidFill>
                  <a:srgbClr val="000000"/>
                </a:solidFill>
              </a:rPr>
              <a:pPr/>
              <a:t>1</a:t>
            </a:fld>
            <a:endParaRPr lang="fr-FR" smtClean="0">
              <a:solidFill>
                <a:srgbClr val="000000"/>
              </a:solidFill>
            </a:endParaRPr>
          </a:p>
        </p:txBody>
      </p:sp>
    </p:spTree>
    <p:extLst>
      <p:ext uri="{BB962C8B-B14F-4D97-AF65-F5344CB8AC3E}">
        <p14:creationId xmlns:p14="http://schemas.microsoft.com/office/powerpoint/2010/main" val="3042356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2</a:t>
            </a:fld>
            <a:endParaRPr lang="fr-FR"/>
          </a:p>
        </p:txBody>
      </p:sp>
    </p:spTree>
    <p:extLst>
      <p:ext uri="{BB962C8B-B14F-4D97-AF65-F5344CB8AC3E}">
        <p14:creationId xmlns:p14="http://schemas.microsoft.com/office/powerpoint/2010/main" val="3216667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3</a:t>
            </a:fld>
            <a:endParaRPr lang="fr-FR"/>
          </a:p>
        </p:txBody>
      </p:sp>
    </p:spTree>
    <p:extLst>
      <p:ext uri="{BB962C8B-B14F-4D97-AF65-F5344CB8AC3E}">
        <p14:creationId xmlns:p14="http://schemas.microsoft.com/office/powerpoint/2010/main" val="3411419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5</a:t>
            </a:fld>
            <a:endParaRPr lang="fr-FR"/>
          </a:p>
        </p:txBody>
      </p:sp>
    </p:spTree>
    <p:extLst>
      <p:ext uri="{BB962C8B-B14F-4D97-AF65-F5344CB8AC3E}">
        <p14:creationId xmlns:p14="http://schemas.microsoft.com/office/powerpoint/2010/main" val="260651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9</a:t>
            </a:fld>
            <a:endParaRPr lang="fr-FR"/>
          </a:p>
        </p:txBody>
      </p:sp>
    </p:spTree>
    <p:extLst>
      <p:ext uri="{BB962C8B-B14F-4D97-AF65-F5344CB8AC3E}">
        <p14:creationId xmlns:p14="http://schemas.microsoft.com/office/powerpoint/2010/main" val="3227489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13</a:t>
            </a:fld>
            <a:endParaRPr lang="fr-FR"/>
          </a:p>
        </p:txBody>
      </p:sp>
    </p:spTree>
    <p:extLst>
      <p:ext uri="{BB962C8B-B14F-4D97-AF65-F5344CB8AC3E}">
        <p14:creationId xmlns:p14="http://schemas.microsoft.com/office/powerpoint/2010/main" val="1396591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20</a:t>
            </a:fld>
            <a:endParaRPr lang="fr-FR"/>
          </a:p>
        </p:txBody>
      </p:sp>
    </p:spTree>
    <p:extLst>
      <p:ext uri="{BB962C8B-B14F-4D97-AF65-F5344CB8AC3E}">
        <p14:creationId xmlns:p14="http://schemas.microsoft.com/office/powerpoint/2010/main" val="2540811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en-US"/>
          </a:p>
        </p:txBody>
      </p:sp>
      <p:sp>
        <p:nvSpPr>
          <p:cNvPr id="4" name="Espace réservé du numéro de diapositive 3"/>
          <p:cNvSpPr>
            <a:spLocks noGrp="1"/>
          </p:cNvSpPr>
          <p:nvPr>
            <p:ph type="sldNum" sz="quarter" idx="10"/>
          </p:nvPr>
        </p:nvSpPr>
        <p:spPr/>
        <p:txBody>
          <a:bodyPr/>
          <a:lstStyle/>
          <a:p>
            <a:pPr>
              <a:defRPr/>
            </a:pPr>
            <a:fld id="{33ADE58E-EB01-4A0B-B62F-5E0CEECBD4D5}" type="slidenum">
              <a:rPr lang="fr-FR" smtClean="0"/>
              <a:pPr>
                <a:defRPr/>
              </a:pPr>
              <a:t>25</a:t>
            </a:fld>
            <a:endParaRPr lang="fr-FR"/>
          </a:p>
        </p:txBody>
      </p:sp>
    </p:spTree>
    <p:extLst>
      <p:ext uri="{BB962C8B-B14F-4D97-AF65-F5344CB8AC3E}">
        <p14:creationId xmlns:p14="http://schemas.microsoft.com/office/powerpoint/2010/main" val="2688885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12192000" cy="6858000"/>
            <a:chOff x="0" y="0"/>
            <a:chExt cx="5760" cy="4320"/>
          </a:xfrm>
        </p:grpSpPr>
        <p:pic>
          <p:nvPicPr>
            <p:cNvPr id="5" name="Picture 3" descr="contenu"/>
            <p:cNvPicPr>
              <a:picLocks noChangeAspect="1" noChangeArrowheads="1"/>
            </p:cNvPicPr>
            <p:nvPr userDrawn="1"/>
          </p:nvPicPr>
          <p:blipFill>
            <a:blip r:embed="rId2" cstate="print"/>
            <a:srcRect/>
            <a:stretch>
              <a:fillRect/>
            </a:stretch>
          </p:blipFill>
          <p:spPr bwMode="auto">
            <a:xfrm>
              <a:off x="0" y="0"/>
              <a:ext cx="5760" cy="4320"/>
            </a:xfrm>
            <a:prstGeom prst="rect">
              <a:avLst/>
            </a:prstGeom>
            <a:noFill/>
            <a:ln w="9525">
              <a:noFill/>
              <a:miter lim="800000"/>
              <a:headEnd/>
              <a:tailEnd/>
            </a:ln>
          </p:spPr>
        </p:pic>
        <p:sp>
          <p:nvSpPr>
            <p:cNvPr id="6" name="Text Box 4"/>
            <p:cNvSpPr txBox="1">
              <a:spLocks noChangeArrowheads="1"/>
            </p:cNvSpPr>
            <p:nvPr userDrawn="1"/>
          </p:nvSpPr>
          <p:spPr bwMode="auto">
            <a:xfrm>
              <a:off x="2200" y="4103"/>
              <a:ext cx="1360" cy="19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fr-FR" sz="1400" b="1">
                  <a:solidFill>
                    <a:srgbClr val="F18E00"/>
                  </a:solidFill>
                  <a:latin typeface="Century Gothic" pitchFamily="34" charset="0"/>
                  <a:cs typeface="Arial" charset="0"/>
                </a:rPr>
                <a:t>www.hcp.ma</a:t>
              </a:r>
            </a:p>
          </p:txBody>
        </p:sp>
      </p:grpSp>
      <p:sp>
        <p:nvSpPr>
          <p:cNvPr id="7" name="Text Box 9"/>
          <p:cNvSpPr txBox="1">
            <a:spLocks noChangeArrowheads="1"/>
          </p:cNvSpPr>
          <p:nvPr/>
        </p:nvSpPr>
        <p:spPr bwMode="auto">
          <a:xfrm>
            <a:off x="4559300" y="6453188"/>
            <a:ext cx="2497667" cy="366712"/>
          </a:xfrm>
          <a:prstGeom prst="rect">
            <a:avLst/>
          </a:prstGeom>
          <a:noFill/>
          <a:ln w="9525">
            <a:noFill/>
            <a:miter lim="800000"/>
            <a:headEnd/>
            <a:tailEnd/>
          </a:ln>
          <a:effectLst/>
        </p:spPr>
        <p:txBody>
          <a:bodyPr>
            <a:spAutoFit/>
          </a:bodyPr>
          <a:lstStyle/>
          <a:p>
            <a:pPr fontAlgn="base">
              <a:spcBef>
                <a:spcPct val="50000"/>
              </a:spcBef>
              <a:spcAft>
                <a:spcPct val="0"/>
              </a:spcAft>
              <a:defRPr/>
            </a:pPr>
            <a:endParaRPr lang="fr-FR" sz="1800">
              <a:solidFill>
                <a:srgbClr val="F18E00"/>
              </a:solidFill>
              <a:latin typeface="Arial" charset="0"/>
              <a:cs typeface="Arial" charset="0"/>
            </a:endParaRPr>
          </a:p>
        </p:txBody>
      </p:sp>
      <p:sp>
        <p:nvSpPr>
          <p:cNvPr id="96261" name="Rectangle 5"/>
          <p:cNvSpPr>
            <a:spLocks noGrp="1" noChangeArrowheads="1"/>
          </p:cNvSpPr>
          <p:nvPr>
            <p:ph type="ctrTitle"/>
          </p:nvPr>
        </p:nvSpPr>
        <p:spPr>
          <a:xfrm>
            <a:off x="914400" y="2130426"/>
            <a:ext cx="10363200" cy="1470025"/>
          </a:xfrm>
        </p:spPr>
        <p:txBody>
          <a:bodyPr/>
          <a:lstStyle>
            <a:lvl1pPr>
              <a:defRPr/>
            </a:lvl1pPr>
          </a:lstStyle>
          <a:p>
            <a:r>
              <a:rPr lang="fr-FR"/>
              <a:t>Cliquez pour modifier le style du titre</a:t>
            </a:r>
          </a:p>
        </p:txBody>
      </p:sp>
      <p:sp>
        <p:nvSpPr>
          <p:cNvPr id="96262" name="Rectangle 6"/>
          <p:cNvSpPr>
            <a:spLocks noGrp="1" noChangeArrowheads="1"/>
          </p:cNvSpPr>
          <p:nvPr>
            <p:ph type="subTitle" idx="1"/>
          </p:nvPr>
        </p:nvSpPr>
        <p:spPr>
          <a:xfrm>
            <a:off x="1828800" y="3886200"/>
            <a:ext cx="8534400" cy="1752600"/>
          </a:xfrm>
        </p:spPr>
        <p:txBody>
          <a:bodyPr/>
          <a:lstStyle>
            <a:lvl1pPr marL="0" indent="0" algn="ctr">
              <a:buFontTx/>
              <a:buNone/>
              <a:defRPr sz="2800" b="1">
                <a:solidFill>
                  <a:srgbClr val="F18E00"/>
                </a:solidFill>
              </a:defRPr>
            </a:lvl1pPr>
          </a:lstStyle>
          <a:p>
            <a:r>
              <a:rPr lang="fr-FR"/>
              <a:t>Cliquez pour modifier le style des sous-titres du masque</a:t>
            </a:r>
          </a:p>
        </p:txBody>
      </p:sp>
      <p:sp>
        <p:nvSpPr>
          <p:cNvPr id="8" name="Rectangle 7"/>
          <p:cNvSpPr>
            <a:spLocks noGrp="1" noChangeArrowheads="1"/>
          </p:cNvSpPr>
          <p:nvPr>
            <p:ph type="dt" sz="half" idx="10"/>
          </p:nvPr>
        </p:nvSpPr>
        <p:spPr>
          <a:xfrm>
            <a:off x="518128" y="6512333"/>
            <a:ext cx="944489" cy="276999"/>
          </a:xfrm>
        </p:spPr>
        <p:txBody>
          <a:bodyPr/>
          <a:lstStyle>
            <a:lvl1pPr algn="r" rtl="1">
              <a:defRPr/>
            </a:lvl1pPr>
          </a:lstStyle>
          <a:p>
            <a:pPr>
              <a:defRPr/>
            </a:pPr>
            <a:fld id="{409F006F-EE51-48DF-AD4E-58042363E502}" type="datetime2">
              <a:rPr lang="fr-FR" smtClean="0"/>
              <a:t>mercredi 25 octobre 2017</a:t>
            </a:fld>
            <a:endParaRPr lang="fr-FR"/>
          </a:p>
        </p:txBody>
      </p:sp>
      <p:sp>
        <p:nvSpPr>
          <p:cNvPr id="9" name="Rectangle 8"/>
          <p:cNvSpPr>
            <a:spLocks noGrp="1" noChangeArrowheads="1"/>
          </p:cNvSpPr>
          <p:nvPr>
            <p:ph type="sldNum" sz="quarter" idx="11"/>
          </p:nvPr>
        </p:nvSpPr>
        <p:spPr>
          <a:xfrm>
            <a:off x="10316633" y="6513514"/>
            <a:ext cx="1847851" cy="319087"/>
          </a:xfrm>
        </p:spPr>
        <p:txBody>
          <a:bodyPr/>
          <a:lstStyle>
            <a:lvl1pPr>
              <a:defRPr/>
            </a:lvl1pPr>
          </a:lstStyle>
          <a:p>
            <a:pPr>
              <a:defRPr/>
            </a:pPr>
            <a:fld id="{1F284E65-CF30-4E3B-A611-27962C9B9A2E}" type="slidenum">
              <a:rPr lang="fr-FR"/>
              <a:pPr>
                <a:defRPr/>
              </a:pPr>
              <a:t>‹N°›</a:t>
            </a:fld>
            <a:endParaRPr lang="fr-FR"/>
          </a:p>
        </p:txBody>
      </p:sp>
    </p:spTree>
    <p:extLst>
      <p:ext uri="{BB962C8B-B14F-4D97-AF65-F5344CB8AC3E}">
        <p14:creationId xmlns:p14="http://schemas.microsoft.com/office/powerpoint/2010/main" val="888542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3FC8DF0D-E486-443D-BEF3-6F9F7EE433E7}"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52A54403-1F6D-4735-A09D-4F9753425722}" type="slidenum">
              <a:rPr lang="fr-FR"/>
              <a:pPr>
                <a:defRPr/>
              </a:pPr>
              <a:t>‹N°›</a:t>
            </a:fld>
            <a:endParaRPr lang="fr-FR"/>
          </a:p>
        </p:txBody>
      </p:sp>
    </p:spTree>
    <p:extLst>
      <p:ext uri="{BB962C8B-B14F-4D97-AF65-F5344CB8AC3E}">
        <p14:creationId xmlns:p14="http://schemas.microsoft.com/office/powerpoint/2010/main" val="1573266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765175"/>
            <a:ext cx="2743200" cy="536098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09600" y="765175"/>
            <a:ext cx="8026400" cy="536098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E5B056A9-4491-4BD8-A6AB-3D6B45447451}"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62DBD605-53AF-4D03-AE71-F97B954278A3}" type="slidenum">
              <a:rPr lang="fr-FR"/>
              <a:pPr>
                <a:defRPr/>
              </a:pPr>
              <a:t>‹N°›</a:t>
            </a:fld>
            <a:endParaRPr lang="fr-FR"/>
          </a:p>
        </p:txBody>
      </p:sp>
    </p:spTree>
    <p:extLst>
      <p:ext uri="{BB962C8B-B14F-4D97-AF65-F5344CB8AC3E}">
        <p14:creationId xmlns:p14="http://schemas.microsoft.com/office/powerpoint/2010/main" val="23245574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09600" y="2133601"/>
            <a:ext cx="5384800" cy="39925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97600" y="2133601"/>
            <a:ext cx="5384800" cy="39925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7"/>
          <p:cNvSpPr>
            <a:spLocks noGrp="1" noChangeArrowheads="1"/>
          </p:cNvSpPr>
          <p:nvPr>
            <p:ph type="dt" sz="half" idx="10"/>
          </p:nvPr>
        </p:nvSpPr>
        <p:spPr>
          <a:ln/>
        </p:spPr>
        <p:txBody>
          <a:bodyPr/>
          <a:lstStyle>
            <a:lvl1pPr>
              <a:defRPr/>
            </a:lvl1pPr>
          </a:lstStyle>
          <a:p>
            <a:pPr>
              <a:defRPr/>
            </a:pPr>
            <a:fld id="{284F2E27-DC11-4813-8EA8-61B945B2C0E2}" type="datetime2">
              <a:rPr lang="fr-FR" smtClean="0"/>
              <a:t>mercredi 25 octobre 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9A5E0DDB-7E94-4986-85AD-C5852CFA8B18}" type="slidenum">
              <a:rPr lang="fr-FR"/>
              <a:pPr>
                <a:defRPr/>
              </a:pPr>
              <a:t>‹N°›</a:t>
            </a:fld>
            <a:endParaRPr lang="fr-FR"/>
          </a:p>
        </p:txBody>
      </p:sp>
    </p:spTree>
    <p:extLst>
      <p:ext uri="{BB962C8B-B14F-4D97-AF65-F5344CB8AC3E}">
        <p14:creationId xmlns:p14="http://schemas.microsoft.com/office/powerpoint/2010/main" val="1213260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609600" y="765175"/>
            <a:ext cx="10972800" cy="5360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7"/>
          <p:cNvSpPr>
            <a:spLocks noGrp="1" noChangeArrowheads="1"/>
          </p:cNvSpPr>
          <p:nvPr>
            <p:ph type="dt" sz="half" idx="10"/>
          </p:nvPr>
        </p:nvSpPr>
        <p:spPr>
          <a:ln/>
        </p:spPr>
        <p:txBody>
          <a:bodyPr/>
          <a:lstStyle>
            <a:lvl1pPr>
              <a:defRPr/>
            </a:lvl1pPr>
          </a:lstStyle>
          <a:p>
            <a:pPr>
              <a:defRPr/>
            </a:pPr>
            <a:fld id="{33BA2087-7D31-4C84-A893-E9154140DCD6}" type="datetime2">
              <a:rPr lang="fr-FR" smtClean="0"/>
              <a:t>mercredi 25 octobre 2017</a:t>
            </a:fld>
            <a:endParaRPr lang="fr-FR"/>
          </a:p>
        </p:txBody>
      </p:sp>
      <p:sp>
        <p:nvSpPr>
          <p:cNvPr id="4" name="Rectangle 8"/>
          <p:cNvSpPr>
            <a:spLocks noGrp="1" noChangeArrowheads="1"/>
          </p:cNvSpPr>
          <p:nvPr>
            <p:ph type="sldNum" sz="quarter" idx="11"/>
          </p:nvPr>
        </p:nvSpPr>
        <p:spPr>
          <a:ln/>
        </p:spPr>
        <p:txBody>
          <a:bodyPr/>
          <a:lstStyle>
            <a:lvl1pPr>
              <a:defRPr/>
            </a:lvl1pPr>
          </a:lstStyle>
          <a:p>
            <a:pPr>
              <a:defRPr/>
            </a:pPr>
            <a:fld id="{7B47D490-2F73-40AE-9CFB-3E4ACA5699B8}" type="slidenum">
              <a:rPr lang="fr-FR"/>
              <a:pPr>
                <a:defRPr/>
              </a:pPr>
              <a:t>‹N°›</a:t>
            </a:fld>
            <a:endParaRPr lang="fr-FR"/>
          </a:p>
        </p:txBody>
      </p:sp>
    </p:spTree>
    <p:extLst>
      <p:ext uri="{BB962C8B-B14F-4D97-AF65-F5344CB8AC3E}">
        <p14:creationId xmlns:p14="http://schemas.microsoft.com/office/powerpoint/2010/main" val="4218411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E5F09F91-385C-4DFC-9F95-3BDF2453DA07}"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50FAB074-4941-4D62-9A6A-1435559E8EEB}" type="slidenum">
              <a:rPr lang="fr-FR"/>
              <a:pPr>
                <a:defRPr/>
              </a:pPr>
              <a:t>‹N°›</a:t>
            </a:fld>
            <a:endParaRPr lang="fr-FR"/>
          </a:p>
        </p:txBody>
      </p:sp>
    </p:spTree>
    <p:extLst>
      <p:ext uri="{BB962C8B-B14F-4D97-AF65-F5344CB8AC3E}">
        <p14:creationId xmlns:p14="http://schemas.microsoft.com/office/powerpoint/2010/main" val="2407724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 preserve="1">
  <p:cSld name="Titre et diagramme">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1143000"/>
          </a:xfrm>
        </p:spPr>
        <p:txBody>
          <a:bodyPr/>
          <a:lstStyle/>
          <a:p>
            <a:r>
              <a:rPr lang="fr-FR" smtClean="0"/>
              <a:t>Cliquez pour modifier le style du titre</a:t>
            </a:r>
            <a:endParaRPr lang="fr-FR"/>
          </a:p>
        </p:txBody>
      </p:sp>
      <p:sp>
        <p:nvSpPr>
          <p:cNvPr id="3" name="Espace réservé du graphique 2"/>
          <p:cNvSpPr>
            <a:spLocks noGrp="1"/>
          </p:cNvSpPr>
          <p:nvPr>
            <p:ph type="chart" idx="1"/>
          </p:nvPr>
        </p:nvSpPr>
        <p:spPr>
          <a:xfrm>
            <a:off x="609600" y="2133601"/>
            <a:ext cx="10972800" cy="3992563"/>
          </a:xfrm>
        </p:spPr>
        <p:txBody>
          <a:bodyPr/>
          <a:lstStyle/>
          <a:p>
            <a:pPr lvl="0"/>
            <a:endParaRPr lang="fr-FR" noProof="0"/>
          </a:p>
        </p:txBody>
      </p:sp>
      <p:sp>
        <p:nvSpPr>
          <p:cNvPr id="4" name="Rectangle 7"/>
          <p:cNvSpPr>
            <a:spLocks noGrp="1" noChangeArrowheads="1"/>
          </p:cNvSpPr>
          <p:nvPr>
            <p:ph type="dt" sz="half" idx="10"/>
          </p:nvPr>
        </p:nvSpPr>
        <p:spPr>
          <a:ln/>
        </p:spPr>
        <p:txBody>
          <a:bodyPr/>
          <a:lstStyle>
            <a:lvl1pPr>
              <a:defRPr/>
            </a:lvl1pPr>
          </a:lstStyle>
          <a:p>
            <a:pPr>
              <a:defRPr/>
            </a:pPr>
            <a:fld id="{5A16459E-4C7F-4034-BBE3-DE842EB63F5A}"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300FF0F1-1BDC-4209-98B7-244FE7C19B90}" type="slidenum">
              <a:rPr lang="fr-FR"/>
              <a:pPr>
                <a:defRPr/>
              </a:pPr>
              <a:t>‹N°›</a:t>
            </a:fld>
            <a:endParaRPr lang="fr-FR"/>
          </a:p>
        </p:txBody>
      </p:sp>
    </p:spTree>
    <p:extLst>
      <p:ext uri="{BB962C8B-B14F-4D97-AF65-F5344CB8AC3E}">
        <p14:creationId xmlns:p14="http://schemas.microsoft.com/office/powerpoint/2010/main" val="38181243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1143000"/>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609600" y="2133601"/>
            <a:ext cx="10972800" cy="3992563"/>
          </a:xfrm>
        </p:spPr>
        <p:txBody>
          <a:bodyPr/>
          <a:lstStyle/>
          <a:p>
            <a:pPr lvl="0"/>
            <a:endParaRPr lang="fr-FR" noProof="0"/>
          </a:p>
        </p:txBody>
      </p:sp>
      <p:sp>
        <p:nvSpPr>
          <p:cNvPr id="4" name="Rectangle 7"/>
          <p:cNvSpPr>
            <a:spLocks noGrp="1" noChangeArrowheads="1"/>
          </p:cNvSpPr>
          <p:nvPr>
            <p:ph type="dt" sz="half" idx="10"/>
          </p:nvPr>
        </p:nvSpPr>
        <p:spPr>
          <a:ln/>
        </p:spPr>
        <p:txBody>
          <a:bodyPr/>
          <a:lstStyle>
            <a:lvl1pPr>
              <a:defRPr/>
            </a:lvl1pPr>
          </a:lstStyle>
          <a:p>
            <a:pPr>
              <a:defRPr/>
            </a:pPr>
            <a:fld id="{92C39284-B74C-4A3B-BC41-880BE523E0F6}"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0DD2314B-E336-4D00-8BD4-D53F0CDFB5BE}" type="slidenum">
              <a:rPr lang="fr-FR"/>
              <a:pPr>
                <a:defRPr/>
              </a:pPr>
              <a:t>‹N°›</a:t>
            </a:fld>
            <a:endParaRPr lang="fr-FR"/>
          </a:p>
        </p:txBody>
      </p:sp>
    </p:spTree>
    <p:extLst>
      <p:ext uri="{BB962C8B-B14F-4D97-AF65-F5344CB8AC3E}">
        <p14:creationId xmlns:p14="http://schemas.microsoft.com/office/powerpoint/2010/main" val="2520239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Chart" preserve="1">
  <p:cSld name="Titre. Texte et diagramme">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09600" y="2133601"/>
            <a:ext cx="5384800" cy="39925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graphique 3"/>
          <p:cNvSpPr>
            <a:spLocks noGrp="1"/>
          </p:cNvSpPr>
          <p:nvPr>
            <p:ph type="chart" sz="half" idx="2"/>
          </p:nvPr>
        </p:nvSpPr>
        <p:spPr>
          <a:xfrm>
            <a:off x="6197600" y="2133601"/>
            <a:ext cx="5384800" cy="3992563"/>
          </a:xfrm>
        </p:spPr>
        <p:txBody>
          <a:bodyPr/>
          <a:lstStyle/>
          <a:p>
            <a:pPr lvl="0"/>
            <a:endParaRPr lang="fr-FR" noProof="0"/>
          </a:p>
        </p:txBody>
      </p:sp>
      <p:sp>
        <p:nvSpPr>
          <p:cNvPr id="5" name="Rectangle 7"/>
          <p:cNvSpPr>
            <a:spLocks noGrp="1" noChangeArrowheads="1"/>
          </p:cNvSpPr>
          <p:nvPr>
            <p:ph type="dt" sz="half" idx="10"/>
          </p:nvPr>
        </p:nvSpPr>
        <p:spPr>
          <a:ln/>
        </p:spPr>
        <p:txBody>
          <a:bodyPr/>
          <a:lstStyle>
            <a:lvl1pPr>
              <a:defRPr/>
            </a:lvl1pPr>
          </a:lstStyle>
          <a:p>
            <a:pPr>
              <a:defRPr/>
            </a:pPr>
            <a:fld id="{643002D8-8010-4315-84D2-1E7B33E88197}" type="datetime2">
              <a:rPr lang="fr-FR" smtClean="0"/>
              <a:t>mercredi 25 octobre 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AB4D1FF7-D875-479C-9A78-BF3285B642D9}" type="slidenum">
              <a:rPr lang="fr-FR"/>
              <a:pPr>
                <a:defRPr/>
              </a:pPr>
              <a:t>‹N°›</a:t>
            </a:fld>
            <a:endParaRPr lang="fr-FR"/>
          </a:p>
        </p:txBody>
      </p:sp>
    </p:spTree>
    <p:extLst>
      <p:ext uri="{BB962C8B-B14F-4D97-AF65-F5344CB8AC3E}">
        <p14:creationId xmlns:p14="http://schemas.microsoft.com/office/powerpoint/2010/main" val="2620689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reserve="1">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1143000"/>
          </a:xfr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09600" y="2133601"/>
            <a:ext cx="5384800" cy="39925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6197600" y="2133600"/>
            <a:ext cx="5384800" cy="19192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6197600" y="4205289"/>
            <a:ext cx="5384800" cy="19208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Rectangle 7"/>
          <p:cNvSpPr>
            <a:spLocks noGrp="1" noChangeArrowheads="1"/>
          </p:cNvSpPr>
          <p:nvPr>
            <p:ph type="dt" sz="half" idx="10"/>
          </p:nvPr>
        </p:nvSpPr>
        <p:spPr>
          <a:ln/>
        </p:spPr>
        <p:txBody>
          <a:bodyPr/>
          <a:lstStyle>
            <a:lvl1pPr>
              <a:defRPr/>
            </a:lvl1pPr>
          </a:lstStyle>
          <a:p>
            <a:pPr>
              <a:defRPr/>
            </a:pPr>
            <a:fld id="{D9EC4E5B-B405-4606-A599-DDD2C63C97E8}" type="datetime2">
              <a:rPr lang="fr-FR" smtClean="0"/>
              <a:t>mercredi 25 octobre 2017</a:t>
            </a:fld>
            <a:endParaRPr lang="fr-FR"/>
          </a:p>
        </p:txBody>
      </p:sp>
      <p:sp>
        <p:nvSpPr>
          <p:cNvPr id="7" name="Rectangle 8"/>
          <p:cNvSpPr>
            <a:spLocks noGrp="1" noChangeArrowheads="1"/>
          </p:cNvSpPr>
          <p:nvPr>
            <p:ph type="sldNum" sz="quarter" idx="11"/>
          </p:nvPr>
        </p:nvSpPr>
        <p:spPr>
          <a:ln/>
        </p:spPr>
        <p:txBody>
          <a:bodyPr/>
          <a:lstStyle>
            <a:lvl1pPr>
              <a:defRPr/>
            </a:lvl1pPr>
          </a:lstStyle>
          <a:p>
            <a:pPr>
              <a:defRPr/>
            </a:pPr>
            <a:fld id="{A7BA2C8B-3534-4BA7-B196-DF595C40F298}" type="slidenum">
              <a:rPr lang="fr-FR"/>
              <a:pPr>
                <a:defRPr/>
              </a:pPr>
              <a:t>‹N°›</a:t>
            </a:fld>
            <a:endParaRPr lang="fr-FR"/>
          </a:p>
        </p:txBody>
      </p:sp>
    </p:spTree>
    <p:extLst>
      <p:ext uri="{BB962C8B-B14F-4D97-AF65-F5344CB8AC3E}">
        <p14:creationId xmlns:p14="http://schemas.microsoft.com/office/powerpoint/2010/main" val="215238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448F1D43-437D-4AAD-A46E-CA89074A1A3F}"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7DD6CC72-794E-4091-9879-BE1B7719BD89}" type="slidenum">
              <a:rPr lang="fr-FR"/>
              <a:pPr>
                <a:defRPr/>
              </a:pPr>
              <a:t>‹N°›</a:t>
            </a:fld>
            <a:endParaRPr lang="fr-FR"/>
          </a:p>
        </p:txBody>
      </p:sp>
    </p:spTree>
    <p:extLst>
      <p:ext uri="{BB962C8B-B14F-4D97-AF65-F5344CB8AC3E}">
        <p14:creationId xmlns:p14="http://schemas.microsoft.com/office/powerpoint/2010/main" val="2357255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7"/>
          <p:cNvSpPr>
            <a:spLocks noGrp="1" noChangeArrowheads="1"/>
          </p:cNvSpPr>
          <p:nvPr>
            <p:ph type="dt" sz="half" idx="10"/>
          </p:nvPr>
        </p:nvSpPr>
        <p:spPr>
          <a:ln/>
        </p:spPr>
        <p:txBody>
          <a:bodyPr/>
          <a:lstStyle>
            <a:lvl1pPr>
              <a:defRPr/>
            </a:lvl1pPr>
          </a:lstStyle>
          <a:p>
            <a:pPr>
              <a:defRPr/>
            </a:pPr>
            <a:fld id="{8C1A3359-5EF0-48BF-9765-B9CEFE01F83C}" type="datetime2">
              <a:rPr lang="fr-FR" smtClean="0"/>
              <a:t>mercredi 25 octobre 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4A26FEFA-4820-4122-8E33-F89FF0BB6BCE}" type="slidenum">
              <a:rPr lang="fr-FR"/>
              <a:pPr>
                <a:defRPr/>
              </a:pPr>
              <a:t>‹N°›</a:t>
            </a:fld>
            <a:endParaRPr lang="fr-FR"/>
          </a:p>
        </p:txBody>
      </p:sp>
    </p:spTree>
    <p:extLst>
      <p:ext uri="{BB962C8B-B14F-4D97-AF65-F5344CB8AC3E}">
        <p14:creationId xmlns:p14="http://schemas.microsoft.com/office/powerpoint/2010/main" val="3831325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09600" y="2133601"/>
            <a:ext cx="5384800"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97600" y="2133601"/>
            <a:ext cx="5384800"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7"/>
          <p:cNvSpPr>
            <a:spLocks noGrp="1" noChangeArrowheads="1"/>
          </p:cNvSpPr>
          <p:nvPr>
            <p:ph type="dt" sz="half" idx="10"/>
          </p:nvPr>
        </p:nvSpPr>
        <p:spPr>
          <a:ln/>
        </p:spPr>
        <p:txBody>
          <a:bodyPr/>
          <a:lstStyle>
            <a:lvl1pPr>
              <a:defRPr/>
            </a:lvl1pPr>
          </a:lstStyle>
          <a:p>
            <a:pPr>
              <a:defRPr/>
            </a:pPr>
            <a:fld id="{8810734F-26E3-4C8F-B4C1-C83FDE6AEFB8}" type="datetime2">
              <a:rPr lang="fr-FR" smtClean="0"/>
              <a:t>mercredi 25 octobre 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F4C83FCD-D8B8-42F4-A3E8-435165722211}" type="slidenum">
              <a:rPr lang="fr-FR"/>
              <a:pPr>
                <a:defRPr/>
              </a:pPr>
              <a:t>‹N°›</a:t>
            </a:fld>
            <a:endParaRPr lang="fr-FR"/>
          </a:p>
        </p:txBody>
      </p:sp>
    </p:spTree>
    <p:extLst>
      <p:ext uri="{BB962C8B-B14F-4D97-AF65-F5344CB8AC3E}">
        <p14:creationId xmlns:p14="http://schemas.microsoft.com/office/powerpoint/2010/main" val="2121134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7"/>
          <p:cNvSpPr>
            <a:spLocks noGrp="1" noChangeArrowheads="1"/>
          </p:cNvSpPr>
          <p:nvPr>
            <p:ph type="dt" sz="half" idx="10"/>
          </p:nvPr>
        </p:nvSpPr>
        <p:spPr>
          <a:ln/>
        </p:spPr>
        <p:txBody>
          <a:bodyPr/>
          <a:lstStyle>
            <a:lvl1pPr>
              <a:defRPr/>
            </a:lvl1pPr>
          </a:lstStyle>
          <a:p>
            <a:pPr>
              <a:defRPr/>
            </a:pPr>
            <a:fld id="{6C2C8050-0296-4010-9B89-813C374F4A7D}" type="datetime2">
              <a:rPr lang="fr-FR" smtClean="0"/>
              <a:t>mercredi 25 octobre 2017</a:t>
            </a:fld>
            <a:endParaRPr lang="fr-FR"/>
          </a:p>
        </p:txBody>
      </p:sp>
      <p:sp>
        <p:nvSpPr>
          <p:cNvPr id="8" name="Rectangle 8"/>
          <p:cNvSpPr>
            <a:spLocks noGrp="1" noChangeArrowheads="1"/>
          </p:cNvSpPr>
          <p:nvPr>
            <p:ph type="sldNum" sz="quarter" idx="11"/>
          </p:nvPr>
        </p:nvSpPr>
        <p:spPr>
          <a:ln/>
        </p:spPr>
        <p:txBody>
          <a:bodyPr/>
          <a:lstStyle>
            <a:lvl1pPr>
              <a:defRPr/>
            </a:lvl1pPr>
          </a:lstStyle>
          <a:p>
            <a:pPr>
              <a:defRPr/>
            </a:pPr>
            <a:fld id="{AE706AB8-644E-47A9-B9F6-CBB08F5C7A8A}" type="slidenum">
              <a:rPr lang="fr-FR"/>
              <a:pPr>
                <a:defRPr/>
              </a:pPr>
              <a:t>‹N°›</a:t>
            </a:fld>
            <a:endParaRPr lang="fr-FR"/>
          </a:p>
        </p:txBody>
      </p:sp>
    </p:spTree>
    <p:extLst>
      <p:ext uri="{BB962C8B-B14F-4D97-AF65-F5344CB8AC3E}">
        <p14:creationId xmlns:p14="http://schemas.microsoft.com/office/powerpoint/2010/main" val="1576961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7"/>
          <p:cNvSpPr>
            <a:spLocks noGrp="1" noChangeArrowheads="1"/>
          </p:cNvSpPr>
          <p:nvPr>
            <p:ph type="dt" sz="half" idx="10"/>
          </p:nvPr>
        </p:nvSpPr>
        <p:spPr>
          <a:ln/>
        </p:spPr>
        <p:txBody>
          <a:bodyPr/>
          <a:lstStyle>
            <a:lvl1pPr>
              <a:defRPr/>
            </a:lvl1pPr>
          </a:lstStyle>
          <a:p>
            <a:pPr>
              <a:defRPr/>
            </a:pPr>
            <a:fld id="{8CF16FFF-6ACF-412B-9C38-D3308A0202CD}" type="datetime2">
              <a:rPr lang="fr-FR" smtClean="0"/>
              <a:t>mercredi 25 octobre 2017</a:t>
            </a:fld>
            <a:endParaRPr lang="fr-FR"/>
          </a:p>
        </p:txBody>
      </p:sp>
      <p:sp>
        <p:nvSpPr>
          <p:cNvPr id="4" name="Rectangle 8"/>
          <p:cNvSpPr>
            <a:spLocks noGrp="1" noChangeArrowheads="1"/>
          </p:cNvSpPr>
          <p:nvPr>
            <p:ph type="sldNum" sz="quarter" idx="11"/>
          </p:nvPr>
        </p:nvSpPr>
        <p:spPr>
          <a:ln/>
        </p:spPr>
        <p:txBody>
          <a:bodyPr/>
          <a:lstStyle>
            <a:lvl1pPr>
              <a:defRPr/>
            </a:lvl1pPr>
          </a:lstStyle>
          <a:p>
            <a:pPr>
              <a:defRPr/>
            </a:pPr>
            <a:fld id="{8767146A-85A9-44AF-AD0C-F2F8C764656B}" type="slidenum">
              <a:rPr lang="fr-FR"/>
              <a:pPr>
                <a:defRPr/>
              </a:pPr>
              <a:t>‹N°›</a:t>
            </a:fld>
            <a:endParaRPr lang="fr-FR"/>
          </a:p>
        </p:txBody>
      </p:sp>
    </p:spTree>
    <p:extLst>
      <p:ext uri="{BB962C8B-B14F-4D97-AF65-F5344CB8AC3E}">
        <p14:creationId xmlns:p14="http://schemas.microsoft.com/office/powerpoint/2010/main" val="3229198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D90D8C55-9A4C-40EF-ADF1-4DB17DE54E90}" type="datetime2">
              <a:rPr lang="fr-FR" smtClean="0"/>
              <a:t>mercredi 25 octobre 2017</a:t>
            </a:fld>
            <a:endParaRPr lang="fr-FR"/>
          </a:p>
        </p:txBody>
      </p:sp>
      <p:sp>
        <p:nvSpPr>
          <p:cNvPr id="3" name="Rectangle 8"/>
          <p:cNvSpPr>
            <a:spLocks noGrp="1" noChangeArrowheads="1"/>
          </p:cNvSpPr>
          <p:nvPr>
            <p:ph type="sldNum" sz="quarter" idx="11"/>
          </p:nvPr>
        </p:nvSpPr>
        <p:spPr>
          <a:ln/>
        </p:spPr>
        <p:txBody>
          <a:bodyPr/>
          <a:lstStyle>
            <a:lvl1pPr>
              <a:defRPr/>
            </a:lvl1pPr>
          </a:lstStyle>
          <a:p>
            <a:pPr>
              <a:defRPr/>
            </a:pPr>
            <a:fld id="{8A18794B-38B7-4109-82D5-0B3F62C17639}" type="slidenum">
              <a:rPr lang="fr-FR"/>
              <a:pPr>
                <a:defRPr/>
              </a:pPr>
              <a:t>‹N°›</a:t>
            </a:fld>
            <a:endParaRPr lang="fr-FR"/>
          </a:p>
        </p:txBody>
      </p:sp>
    </p:spTree>
    <p:extLst>
      <p:ext uri="{BB962C8B-B14F-4D97-AF65-F5344CB8AC3E}">
        <p14:creationId xmlns:p14="http://schemas.microsoft.com/office/powerpoint/2010/main" val="2227734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7"/>
          <p:cNvSpPr>
            <a:spLocks noGrp="1" noChangeArrowheads="1"/>
          </p:cNvSpPr>
          <p:nvPr>
            <p:ph type="dt" sz="half" idx="10"/>
          </p:nvPr>
        </p:nvSpPr>
        <p:spPr>
          <a:ln/>
        </p:spPr>
        <p:txBody>
          <a:bodyPr/>
          <a:lstStyle>
            <a:lvl1pPr>
              <a:defRPr/>
            </a:lvl1pPr>
          </a:lstStyle>
          <a:p>
            <a:pPr>
              <a:defRPr/>
            </a:pPr>
            <a:fld id="{FA8D82EF-4637-4F78-B992-D3820E094072}" type="datetime2">
              <a:rPr lang="fr-FR" smtClean="0"/>
              <a:t>mercredi 25 octobre 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368325FE-7846-4CBC-8674-4D989CEAC698}" type="slidenum">
              <a:rPr lang="fr-FR"/>
              <a:pPr>
                <a:defRPr/>
              </a:pPr>
              <a:t>‹N°›</a:t>
            </a:fld>
            <a:endParaRPr lang="fr-FR"/>
          </a:p>
        </p:txBody>
      </p:sp>
    </p:spTree>
    <p:extLst>
      <p:ext uri="{BB962C8B-B14F-4D97-AF65-F5344CB8AC3E}">
        <p14:creationId xmlns:p14="http://schemas.microsoft.com/office/powerpoint/2010/main" val="83168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7"/>
          <p:cNvSpPr>
            <a:spLocks noGrp="1" noChangeArrowheads="1"/>
          </p:cNvSpPr>
          <p:nvPr>
            <p:ph type="dt" sz="half" idx="10"/>
          </p:nvPr>
        </p:nvSpPr>
        <p:spPr>
          <a:ln/>
        </p:spPr>
        <p:txBody>
          <a:bodyPr/>
          <a:lstStyle>
            <a:lvl1pPr>
              <a:defRPr/>
            </a:lvl1pPr>
          </a:lstStyle>
          <a:p>
            <a:pPr>
              <a:defRPr/>
            </a:pPr>
            <a:fld id="{4E427ED2-48CF-4B18-A7A9-4E3073ECBAA0}" type="datetime2">
              <a:rPr lang="fr-FR" smtClean="0"/>
              <a:t>mercredi 25 octobre 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D01EB7A0-F076-41EA-AF48-59E718309D1D}" type="slidenum">
              <a:rPr lang="fr-FR"/>
              <a:pPr>
                <a:defRPr/>
              </a:pPr>
              <a:t>‹N°›</a:t>
            </a:fld>
            <a:endParaRPr lang="fr-FR"/>
          </a:p>
        </p:txBody>
      </p:sp>
    </p:spTree>
    <p:extLst>
      <p:ext uri="{BB962C8B-B14F-4D97-AF65-F5344CB8AC3E}">
        <p14:creationId xmlns:p14="http://schemas.microsoft.com/office/powerpoint/2010/main" val="810606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218" name="Group 2"/>
          <p:cNvGrpSpPr>
            <a:grpSpLocks/>
          </p:cNvGrpSpPr>
          <p:nvPr/>
        </p:nvGrpSpPr>
        <p:grpSpPr bwMode="auto">
          <a:xfrm>
            <a:off x="0" y="0"/>
            <a:ext cx="12192000" cy="6858000"/>
            <a:chOff x="0" y="0"/>
            <a:chExt cx="5760" cy="4320"/>
          </a:xfrm>
        </p:grpSpPr>
        <p:pic>
          <p:nvPicPr>
            <p:cNvPr id="9223" name="Picture 3" descr="contenu"/>
            <p:cNvPicPr>
              <a:picLocks noChangeAspect="1" noChangeArrowheads="1"/>
            </p:cNvPicPr>
            <p:nvPr userDrawn="1"/>
          </p:nvPicPr>
          <p:blipFill>
            <a:blip r:embed="rId20" cstate="print"/>
            <a:srcRect/>
            <a:stretch>
              <a:fillRect/>
            </a:stretch>
          </p:blipFill>
          <p:spPr bwMode="auto">
            <a:xfrm>
              <a:off x="0" y="0"/>
              <a:ext cx="5760" cy="4320"/>
            </a:xfrm>
            <a:prstGeom prst="rect">
              <a:avLst/>
            </a:prstGeom>
            <a:noFill/>
            <a:ln w="9525">
              <a:noFill/>
              <a:miter lim="800000"/>
              <a:headEnd/>
              <a:tailEnd/>
            </a:ln>
          </p:spPr>
        </p:pic>
        <p:sp>
          <p:nvSpPr>
            <p:cNvPr id="95236" name="Text Box 4"/>
            <p:cNvSpPr txBox="1">
              <a:spLocks noChangeArrowheads="1"/>
            </p:cNvSpPr>
            <p:nvPr userDrawn="1"/>
          </p:nvSpPr>
          <p:spPr bwMode="auto">
            <a:xfrm>
              <a:off x="2200" y="4103"/>
              <a:ext cx="1360" cy="19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fr-FR" sz="1400" b="1">
                  <a:solidFill>
                    <a:srgbClr val="F18E00"/>
                  </a:solidFill>
                  <a:latin typeface="Century Gothic" pitchFamily="34" charset="0"/>
                  <a:cs typeface="Arial" charset="0"/>
                </a:rPr>
                <a:t>www.hcp.ma</a:t>
              </a:r>
            </a:p>
          </p:txBody>
        </p:sp>
      </p:grpSp>
      <p:sp>
        <p:nvSpPr>
          <p:cNvPr id="9219" name="Rectangle 5"/>
          <p:cNvSpPr>
            <a:spLocks noGrp="1" noChangeArrowheads="1"/>
          </p:cNvSpPr>
          <p:nvPr>
            <p:ph type="title"/>
          </p:nvPr>
        </p:nvSpPr>
        <p:spPr bwMode="auto">
          <a:xfrm>
            <a:off x="1583267" y="765175"/>
            <a:ext cx="931333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9220" name="Rectangle 6"/>
          <p:cNvSpPr>
            <a:spLocks noGrp="1" noChangeArrowheads="1"/>
          </p:cNvSpPr>
          <p:nvPr>
            <p:ph type="body" idx="1"/>
          </p:nvPr>
        </p:nvSpPr>
        <p:spPr bwMode="auto">
          <a:xfrm>
            <a:off x="609600" y="2133601"/>
            <a:ext cx="10972800" cy="3992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95239" name="Rectangle 7"/>
          <p:cNvSpPr>
            <a:spLocks noGrp="1" noChangeArrowheads="1"/>
          </p:cNvSpPr>
          <p:nvPr>
            <p:ph type="dt" sz="half" idx="2"/>
          </p:nvPr>
        </p:nvSpPr>
        <p:spPr bwMode="auto">
          <a:xfrm>
            <a:off x="0" y="6512333"/>
            <a:ext cx="944489"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lvl1pPr>
              <a:defRPr sz="1200" b="1">
                <a:latin typeface="+mn-lt"/>
              </a:defRPr>
            </a:lvl1pPr>
          </a:lstStyle>
          <a:p>
            <a:pPr fontAlgn="base">
              <a:spcBef>
                <a:spcPct val="0"/>
              </a:spcBef>
              <a:spcAft>
                <a:spcPct val="0"/>
              </a:spcAft>
              <a:defRPr/>
            </a:pPr>
            <a:fld id="{F2440483-7316-4EC6-91E3-712B86FC16BD}" type="datetime2">
              <a:rPr lang="fr-FR" smtClean="0">
                <a:solidFill>
                  <a:srgbClr val="F18E00"/>
                </a:solidFill>
                <a:cs typeface="Arial" charset="0"/>
              </a:rPr>
              <a:t>mercredi 25 octobre 2017</a:t>
            </a:fld>
            <a:endParaRPr lang="fr-FR">
              <a:solidFill>
                <a:srgbClr val="F18E00"/>
              </a:solidFill>
              <a:cs typeface="Arial" charset="0"/>
            </a:endParaRPr>
          </a:p>
        </p:txBody>
      </p:sp>
      <p:sp>
        <p:nvSpPr>
          <p:cNvPr id="95240" name="Rectangle 8"/>
          <p:cNvSpPr>
            <a:spLocks noGrp="1" noChangeArrowheads="1"/>
          </p:cNvSpPr>
          <p:nvPr>
            <p:ph type="sldNum" sz="quarter" idx="4"/>
          </p:nvPr>
        </p:nvSpPr>
        <p:spPr bwMode="auto">
          <a:xfrm>
            <a:off x="10316633" y="6513514"/>
            <a:ext cx="1847851" cy="3206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200" b="1">
                <a:latin typeface="+mn-lt"/>
              </a:defRPr>
            </a:lvl1pPr>
          </a:lstStyle>
          <a:p>
            <a:pPr fontAlgn="base">
              <a:spcBef>
                <a:spcPct val="0"/>
              </a:spcBef>
              <a:spcAft>
                <a:spcPct val="0"/>
              </a:spcAft>
              <a:defRPr/>
            </a:pPr>
            <a:fld id="{5DC64489-DD09-4259-A201-14A485B94BB9}" type="slidenum">
              <a:rPr lang="fr-FR">
                <a:solidFill>
                  <a:srgbClr val="F18E00"/>
                </a:solidFill>
                <a:cs typeface="Arial" charset="0"/>
              </a:rPr>
              <a:pPr fontAlgn="base">
                <a:spcBef>
                  <a:spcPct val="0"/>
                </a:spcBef>
                <a:spcAft>
                  <a:spcPct val="0"/>
                </a:spcAft>
                <a:defRPr/>
              </a:pPr>
              <a:t>‹N°›</a:t>
            </a:fld>
            <a:endParaRPr lang="fr-FR">
              <a:solidFill>
                <a:srgbClr val="F18E00"/>
              </a:solidFill>
              <a:cs typeface="Arial" charset="0"/>
            </a:endParaRPr>
          </a:p>
        </p:txBody>
      </p:sp>
    </p:spTree>
    <p:extLst>
      <p:ext uri="{BB962C8B-B14F-4D97-AF65-F5344CB8AC3E}">
        <p14:creationId xmlns:p14="http://schemas.microsoft.com/office/powerpoint/2010/main" val="35321380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hdr="0" ftr="0"/>
  <p:txStyles>
    <p:titleStyle>
      <a:lvl1pPr algn="ctr" rtl="0" eaLnBrk="0" fontAlgn="base" hangingPunct="0">
        <a:spcBef>
          <a:spcPct val="0"/>
        </a:spcBef>
        <a:spcAft>
          <a:spcPct val="0"/>
        </a:spcAft>
        <a:defRPr sz="4000" b="1">
          <a:solidFill>
            <a:srgbClr val="7B003B"/>
          </a:solidFill>
          <a:latin typeface="+mj-lt"/>
          <a:ea typeface="+mj-ea"/>
          <a:cs typeface="+mj-cs"/>
        </a:defRPr>
      </a:lvl1pPr>
      <a:lvl2pPr algn="ctr" rtl="0" eaLnBrk="0" fontAlgn="base" hangingPunct="0">
        <a:spcBef>
          <a:spcPct val="0"/>
        </a:spcBef>
        <a:spcAft>
          <a:spcPct val="0"/>
        </a:spcAft>
        <a:defRPr sz="4000" b="1">
          <a:solidFill>
            <a:srgbClr val="7B003B"/>
          </a:solidFill>
          <a:latin typeface="Calibri" pitchFamily="34" charset="0"/>
        </a:defRPr>
      </a:lvl2pPr>
      <a:lvl3pPr algn="ctr" rtl="0" eaLnBrk="0" fontAlgn="base" hangingPunct="0">
        <a:spcBef>
          <a:spcPct val="0"/>
        </a:spcBef>
        <a:spcAft>
          <a:spcPct val="0"/>
        </a:spcAft>
        <a:defRPr sz="4000" b="1">
          <a:solidFill>
            <a:srgbClr val="7B003B"/>
          </a:solidFill>
          <a:latin typeface="Calibri" pitchFamily="34" charset="0"/>
        </a:defRPr>
      </a:lvl3pPr>
      <a:lvl4pPr algn="ctr" rtl="0" eaLnBrk="0" fontAlgn="base" hangingPunct="0">
        <a:spcBef>
          <a:spcPct val="0"/>
        </a:spcBef>
        <a:spcAft>
          <a:spcPct val="0"/>
        </a:spcAft>
        <a:defRPr sz="4000" b="1">
          <a:solidFill>
            <a:srgbClr val="7B003B"/>
          </a:solidFill>
          <a:latin typeface="Calibri" pitchFamily="34" charset="0"/>
        </a:defRPr>
      </a:lvl4pPr>
      <a:lvl5pPr algn="ctr" rtl="0" eaLnBrk="0" fontAlgn="base" hangingPunct="0">
        <a:spcBef>
          <a:spcPct val="0"/>
        </a:spcBef>
        <a:spcAft>
          <a:spcPct val="0"/>
        </a:spcAft>
        <a:defRPr sz="4000" b="1">
          <a:solidFill>
            <a:srgbClr val="7B003B"/>
          </a:solidFill>
          <a:latin typeface="Calibri" pitchFamily="34" charset="0"/>
        </a:defRPr>
      </a:lvl5pPr>
      <a:lvl6pPr marL="457200" algn="ctr" rtl="0" fontAlgn="base">
        <a:spcBef>
          <a:spcPct val="0"/>
        </a:spcBef>
        <a:spcAft>
          <a:spcPct val="0"/>
        </a:spcAft>
        <a:defRPr sz="4000" b="1">
          <a:solidFill>
            <a:srgbClr val="7B003B"/>
          </a:solidFill>
          <a:latin typeface="Edwardian Script ITC" pitchFamily="66" charset="0"/>
        </a:defRPr>
      </a:lvl6pPr>
      <a:lvl7pPr marL="914400" algn="ctr" rtl="0" fontAlgn="base">
        <a:spcBef>
          <a:spcPct val="0"/>
        </a:spcBef>
        <a:spcAft>
          <a:spcPct val="0"/>
        </a:spcAft>
        <a:defRPr sz="4000" b="1">
          <a:solidFill>
            <a:srgbClr val="7B003B"/>
          </a:solidFill>
          <a:latin typeface="Edwardian Script ITC" pitchFamily="66" charset="0"/>
        </a:defRPr>
      </a:lvl7pPr>
      <a:lvl8pPr marL="1371600" algn="ctr" rtl="0" fontAlgn="base">
        <a:spcBef>
          <a:spcPct val="0"/>
        </a:spcBef>
        <a:spcAft>
          <a:spcPct val="0"/>
        </a:spcAft>
        <a:defRPr sz="4000" b="1">
          <a:solidFill>
            <a:srgbClr val="7B003B"/>
          </a:solidFill>
          <a:latin typeface="Edwardian Script ITC" pitchFamily="66" charset="0"/>
        </a:defRPr>
      </a:lvl8pPr>
      <a:lvl9pPr marL="1828800" algn="ctr" rtl="0" fontAlgn="base">
        <a:spcBef>
          <a:spcPct val="0"/>
        </a:spcBef>
        <a:spcAft>
          <a:spcPct val="0"/>
        </a:spcAft>
        <a:defRPr sz="4000" b="1">
          <a:solidFill>
            <a:srgbClr val="7B003B"/>
          </a:solidFill>
          <a:latin typeface="Edwardian Script ITC" pitchFamily="66" charset="0"/>
        </a:defRPr>
      </a:lvl9pPr>
    </p:titleStyle>
    <p:bodyStyle>
      <a:lvl1pPr marL="342900" indent="-342900" algn="l" rtl="0" eaLnBrk="0" fontAlgn="base" hangingPunct="0">
        <a:spcBef>
          <a:spcPct val="20000"/>
        </a:spcBef>
        <a:spcAft>
          <a:spcPct val="0"/>
        </a:spcAft>
        <a:buClr>
          <a:srgbClr val="7B003B"/>
        </a:buClr>
        <a:buSzPct val="120000"/>
        <a:buBlip>
          <a:blip r:embed="rId21"/>
        </a:buBlip>
        <a:defRPr sz="2400">
          <a:solidFill>
            <a:schemeClr val="bg2"/>
          </a:solidFill>
          <a:latin typeface="+mn-lt"/>
          <a:ea typeface="+mn-ea"/>
          <a:cs typeface="+mn-cs"/>
        </a:defRPr>
      </a:lvl1pPr>
      <a:lvl2pPr marL="742950" indent="-285750" algn="l" rtl="0" eaLnBrk="0" fontAlgn="base" hangingPunct="0">
        <a:spcBef>
          <a:spcPct val="20000"/>
        </a:spcBef>
        <a:spcAft>
          <a:spcPct val="0"/>
        </a:spcAft>
        <a:buClr>
          <a:srgbClr val="F18E00"/>
        </a:buClr>
        <a:buSzPct val="120000"/>
        <a:buFont typeface="Arial" charset="0"/>
        <a:buBlip>
          <a:blip r:embed="rId22"/>
        </a:buBlip>
        <a:defRPr sz="2000">
          <a:solidFill>
            <a:schemeClr val="bg2"/>
          </a:solidFill>
          <a:latin typeface="+mn-lt"/>
        </a:defRPr>
      </a:lvl2pPr>
      <a:lvl3pPr marL="1143000" indent="-228600" algn="l" rtl="0" eaLnBrk="0" fontAlgn="base" hangingPunct="0">
        <a:spcBef>
          <a:spcPct val="20000"/>
        </a:spcBef>
        <a:spcAft>
          <a:spcPct val="0"/>
        </a:spcAft>
        <a:buClr>
          <a:schemeClr val="bg2"/>
        </a:buClr>
        <a:buSzPct val="120000"/>
        <a:buBlip>
          <a:blip r:embed="rId23"/>
        </a:buBlip>
        <a:defRPr sz="1600">
          <a:solidFill>
            <a:schemeClr val="bg2"/>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mailto:i.chiadmi@hcp.m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re 1"/>
          <p:cNvSpPr>
            <a:spLocks noGrp="1"/>
          </p:cNvSpPr>
          <p:nvPr>
            <p:ph type="ctrTitle"/>
          </p:nvPr>
        </p:nvSpPr>
        <p:spPr>
          <a:xfrm>
            <a:off x="1428750" y="1991621"/>
            <a:ext cx="9282143" cy="2085985"/>
          </a:xfrm>
        </p:spPr>
        <p:txBody>
          <a:bodyPr/>
          <a:lstStyle/>
          <a:p>
            <a:r>
              <a:rPr lang="fr-FR" sz="6000" dirty="0" smtClean="0">
                <a:latin typeface="Footlight MT Light" panose="0204060206030A020304" pitchFamily="18" charset="0"/>
              </a:rPr>
              <a:t>La transition démographique et ses implications au Maroc</a:t>
            </a:r>
            <a:endParaRPr lang="fr-FR" sz="5400" dirty="0">
              <a:latin typeface="Footlight MT Light" panose="0204060206030A020304" pitchFamily="18" charset="0"/>
            </a:endParaRPr>
          </a:p>
        </p:txBody>
      </p:sp>
      <p:sp>
        <p:nvSpPr>
          <p:cNvPr id="4" name="Rectangle 2"/>
          <p:cNvSpPr txBox="1">
            <a:spLocks noChangeArrowheads="1"/>
          </p:cNvSpPr>
          <p:nvPr/>
        </p:nvSpPr>
        <p:spPr bwMode="auto">
          <a:xfrm>
            <a:off x="1428750" y="5123763"/>
            <a:ext cx="9282143" cy="50006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eaLnBrk="0" hangingPunct="0">
              <a:defRPr/>
            </a:pPr>
            <a:r>
              <a:rPr lang="fr-FR" sz="2800" b="1" kern="0" dirty="0" err="1" smtClean="0">
                <a:solidFill>
                  <a:srgbClr val="FF9933"/>
                </a:solidFill>
                <a:latin typeface="Footlight MT Light" panose="0204060206030A020304" pitchFamily="18" charset="0"/>
                <a:ea typeface="+mj-ea"/>
                <a:cs typeface="+mj-cs"/>
              </a:rPr>
              <a:t>Issam</a:t>
            </a:r>
            <a:r>
              <a:rPr lang="fr-FR" sz="2800" b="1" kern="0" dirty="0" smtClean="0">
                <a:solidFill>
                  <a:srgbClr val="FF9933"/>
                </a:solidFill>
                <a:latin typeface="Footlight MT Light" panose="0204060206030A020304" pitchFamily="18" charset="0"/>
                <a:ea typeface="+mj-ea"/>
                <a:cs typeface="+mj-cs"/>
              </a:rPr>
              <a:t> CHIADMI - CERED</a:t>
            </a:r>
            <a:endParaRPr lang="fr-FR" sz="2800" b="1" kern="0" dirty="0">
              <a:solidFill>
                <a:srgbClr val="FF9933"/>
              </a:solidFill>
              <a:latin typeface="Footlight MT Light" panose="0204060206030A020304" pitchFamily="18" charset="0"/>
              <a:ea typeface="+mj-ea"/>
              <a:cs typeface="+mj-cs"/>
            </a:endParaRPr>
          </a:p>
        </p:txBody>
      </p:sp>
      <p:sp>
        <p:nvSpPr>
          <p:cNvPr id="2" name="Espace réservé de la date 1"/>
          <p:cNvSpPr>
            <a:spLocks noGrp="1"/>
          </p:cNvSpPr>
          <p:nvPr>
            <p:ph type="dt" sz="half" idx="10"/>
          </p:nvPr>
        </p:nvSpPr>
        <p:spPr>
          <a:xfrm>
            <a:off x="0" y="6531486"/>
            <a:ext cx="1771650" cy="326514"/>
          </a:xfrm>
        </p:spPr>
        <p:txBody>
          <a:bodyPr/>
          <a:lstStyle/>
          <a:p>
            <a:pPr algn="ctr">
              <a:defRPr/>
            </a:pPr>
            <a:fld id="{4DAF11FB-C208-4FCB-9322-646E3496DC5A}" type="datetime2">
              <a:rPr lang="fr-FR" smtClean="0">
                <a:solidFill>
                  <a:schemeClr val="bg1"/>
                </a:solidFill>
              </a:rPr>
              <a:pPr algn="ctr">
                <a:defRPr/>
              </a:pPr>
              <a:t>mercredi 25 octobre 2017</a:t>
            </a:fld>
            <a:endParaRPr lang="fr-FR" dirty="0">
              <a:solidFill>
                <a:schemeClr val="bg1"/>
              </a:solidFill>
            </a:endParaRPr>
          </a:p>
        </p:txBody>
      </p:sp>
    </p:spTree>
    <p:extLst>
      <p:ext uri="{BB962C8B-B14F-4D97-AF65-F5344CB8AC3E}">
        <p14:creationId xmlns:p14="http://schemas.microsoft.com/office/powerpoint/2010/main" val="39576807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200" dirty="0">
                <a:latin typeface="Footlight MT Light" panose="0204060206030A020304" pitchFamily="18" charset="0"/>
              </a:rPr>
              <a:t>Une politique orientée vers un contrôle de naissance</a:t>
            </a:r>
          </a:p>
        </p:txBody>
      </p:sp>
      <p:sp>
        <p:nvSpPr>
          <p:cNvPr id="3" name="Espace réservé du contenu 2"/>
          <p:cNvSpPr>
            <a:spLocks noGrp="1"/>
          </p:cNvSpPr>
          <p:nvPr>
            <p:ph idx="1"/>
          </p:nvPr>
        </p:nvSpPr>
        <p:spPr>
          <a:xfrm>
            <a:off x="360679" y="1915479"/>
            <a:ext cx="11553371" cy="4259579"/>
          </a:xfrm>
        </p:spPr>
        <p:txBody>
          <a:bodyPr>
            <a:noAutofit/>
          </a:bodyPr>
          <a:lstStyle/>
          <a:p>
            <a:pPr algn="just"/>
            <a:r>
              <a:rPr lang="fr-FR" sz="3600" dirty="0" smtClean="0">
                <a:solidFill>
                  <a:schemeClr val="tx1"/>
                </a:solidFill>
                <a:latin typeface="Garamond" panose="02020404030301010803" pitchFamily="18" charset="0"/>
              </a:rPr>
              <a:t>Après son indépendance, le Maroc s’est préoccupé clairement d’une </a:t>
            </a:r>
            <a:r>
              <a:rPr lang="fr-FR" sz="3600" b="1" u="sng" dirty="0">
                <a:solidFill>
                  <a:schemeClr val="tx1"/>
                </a:solidFill>
                <a:latin typeface="Garamond" panose="02020404030301010803" pitchFamily="18" charset="0"/>
              </a:rPr>
              <a:t>croissance trop rapide de </a:t>
            </a:r>
            <a:r>
              <a:rPr lang="fr-FR" sz="3600" b="1" u="sng" dirty="0" smtClean="0">
                <a:solidFill>
                  <a:schemeClr val="tx1"/>
                </a:solidFill>
                <a:latin typeface="Garamond" panose="02020404030301010803" pitchFamily="18" charset="0"/>
              </a:rPr>
              <a:t>sa </a:t>
            </a:r>
            <a:r>
              <a:rPr lang="fr-FR" sz="3600" b="1" u="sng" dirty="0">
                <a:solidFill>
                  <a:schemeClr val="tx1"/>
                </a:solidFill>
                <a:latin typeface="Garamond" panose="02020404030301010803" pitchFamily="18" charset="0"/>
              </a:rPr>
              <a:t>population</a:t>
            </a:r>
            <a:r>
              <a:rPr lang="fr-FR" sz="3600" b="1" dirty="0">
                <a:solidFill>
                  <a:schemeClr val="tx1"/>
                </a:solidFill>
                <a:latin typeface="Garamond" panose="02020404030301010803" pitchFamily="18" charset="0"/>
              </a:rPr>
              <a:t> </a:t>
            </a:r>
            <a:r>
              <a:rPr lang="fr-FR" sz="3600" dirty="0" smtClean="0">
                <a:solidFill>
                  <a:schemeClr val="tx1"/>
                </a:solidFill>
                <a:latin typeface="Garamond" panose="02020404030301010803" pitchFamily="18" charset="0"/>
              </a:rPr>
              <a:t>et a mis l’accent </a:t>
            </a:r>
            <a:r>
              <a:rPr lang="fr-FR" sz="3600" dirty="0">
                <a:solidFill>
                  <a:schemeClr val="tx1"/>
                </a:solidFill>
                <a:latin typeface="Garamond" panose="02020404030301010803" pitchFamily="18" charset="0"/>
              </a:rPr>
              <a:t>sur le </a:t>
            </a:r>
            <a:r>
              <a:rPr lang="fr-FR" sz="3600" dirty="0">
                <a:solidFill>
                  <a:srgbClr val="FF0000"/>
                </a:solidFill>
                <a:latin typeface="Garamond" panose="02020404030301010803" pitchFamily="18" charset="0"/>
              </a:rPr>
              <a:t>contrôle des naissances </a:t>
            </a:r>
            <a:r>
              <a:rPr lang="fr-FR" sz="3600" dirty="0">
                <a:solidFill>
                  <a:schemeClr val="tx1"/>
                </a:solidFill>
                <a:latin typeface="Garamond" panose="02020404030301010803" pitchFamily="18" charset="0"/>
              </a:rPr>
              <a:t>dans le cadre d’un programme d’action global.</a:t>
            </a:r>
          </a:p>
          <a:p>
            <a:pPr algn="just"/>
            <a:r>
              <a:rPr lang="fr-FR" sz="3600" dirty="0" smtClean="0">
                <a:solidFill>
                  <a:schemeClr val="tx1"/>
                </a:solidFill>
                <a:latin typeface="Garamond" panose="02020404030301010803" pitchFamily="18" charset="0"/>
              </a:rPr>
              <a:t>Un </a:t>
            </a:r>
            <a:r>
              <a:rPr lang="fr-FR" sz="3600" dirty="0">
                <a:solidFill>
                  <a:schemeClr val="tx1"/>
                </a:solidFill>
                <a:latin typeface="Garamond" panose="02020404030301010803" pitchFamily="18" charset="0"/>
              </a:rPr>
              <a:t>programme de Planification Familiale a été mis au point pour être lancé en 1966 à travers toutes les structures du Ministère de la Santé Publique</a:t>
            </a:r>
            <a:r>
              <a:rPr lang="fr-FR" sz="3600" dirty="0" smtClean="0">
                <a:solidFill>
                  <a:schemeClr val="tx1"/>
                </a:solidFill>
                <a:latin typeface="Garamond" panose="02020404030301010803" pitchFamily="18" charset="0"/>
              </a:rPr>
              <a:t>.</a:t>
            </a:r>
            <a:endParaRPr lang="fr-FR" sz="3600" dirty="0">
              <a:solidFill>
                <a:schemeClr val="tx1"/>
              </a:solidFill>
              <a:latin typeface="Garamond" panose="02020404030301010803" pitchFamily="18" charset="0"/>
            </a:endParaRPr>
          </a:p>
        </p:txBody>
      </p:sp>
      <p:sp>
        <p:nvSpPr>
          <p:cNvPr id="4" name="Espace réservé de la date 3"/>
          <p:cNvSpPr>
            <a:spLocks noGrp="1"/>
          </p:cNvSpPr>
          <p:nvPr>
            <p:ph type="dt" sz="half" idx="10"/>
          </p:nvPr>
        </p:nvSpPr>
        <p:spPr>
          <a:xfrm>
            <a:off x="0" y="6555875"/>
            <a:ext cx="1584088" cy="276999"/>
          </a:xfrm>
        </p:spPr>
        <p:txBody>
          <a:bodyPr/>
          <a:lstStyle/>
          <a:p>
            <a:fld id="{40FE2A00-FF1C-49CB-9ADF-8EF72035D6AF}" type="datetime2">
              <a:rPr lang="fr-FR" smtClean="0">
                <a:solidFill>
                  <a:schemeClr val="bg1"/>
                </a:solidFill>
              </a:rPr>
              <a:t>mercredi 25 octobre 2017</a:t>
            </a:fld>
            <a:endParaRPr lang="fr-BE" dirty="0">
              <a:solidFill>
                <a:schemeClr val="bg1"/>
              </a:solidFill>
            </a:endParaRPr>
          </a:p>
        </p:txBody>
      </p:sp>
    </p:spTree>
    <p:extLst>
      <p:ext uri="{BB962C8B-B14F-4D97-AF65-F5344CB8AC3E}">
        <p14:creationId xmlns:p14="http://schemas.microsoft.com/office/powerpoint/2010/main" val="353488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908810" y="765175"/>
            <a:ext cx="8481060" cy="995045"/>
          </a:xfrm>
        </p:spPr>
        <p:txBody>
          <a:bodyPr>
            <a:noAutofit/>
          </a:bodyPr>
          <a:lstStyle/>
          <a:p>
            <a:r>
              <a:rPr lang="fr-FR" sz="3200" dirty="0">
                <a:latin typeface="Footlight MT Light" panose="0204060206030A020304" pitchFamily="18" charset="0"/>
              </a:rPr>
              <a:t>Les grandes étapes du programme marocain de planification familiale</a:t>
            </a:r>
          </a:p>
        </p:txBody>
      </p:sp>
      <p:sp>
        <p:nvSpPr>
          <p:cNvPr id="3" name="Espace réservé du contenu 2"/>
          <p:cNvSpPr>
            <a:spLocks noGrp="1"/>
          </p:cNvSpPr>
          <p:nvPr>
            <p:ph idx="1"/>
          </p:nvPr>
        </p:nvSpPr>
        <p:spPr>
          <a:xfrm>
            <a:off x="91441" y="2069625"/>
            <a:ext cx="11945256" cy="4342606"/>
          </a:xfrm>
        </p:spPr>
        <p:txBody>
          <a:bodyPr>
            <a:noAutofit/>
          </a:bodyPr>
          <a:lstStyle/>
          <a:p>
            <a:pPr algn="just"/>
            <a:r>
              <a:rPr lang="fr-FR" sz="2800" dirty="0">
                <a:solidFill>
                  <a:schemeClr val="tx1"/>
                </a:solidFill>
                <a:latin typeface="Garamond" panose="02020404030301010803" pitchFamily="18" charset="0"/>
              </a:rPr>
              <a:t>La Planification Familiale a été aussi intégrée </a:t>
            </a:r>
            <a:r>
              <a:rPr lang="fr-FR" sz="2800" dirty="0" smtClean="0">
                <a:solidFill>
                  <a:schemeClr val="tx1"/>
                </a:solidFill>
                <a:latin typeface="Garamond" panose="02020404030301010803" pitchFamily="18" charset="0"/>
              </a:rPr>
              <a:t>dans </a:t>
            </a:r>
            <a:r>
              <a:rPr lang="fr-FR" sz="2800" dirty="0">
                <a:solidFill>
                  <a:schemeClr val="tx1"/>
                </a:solidFill>
                <a:latin typeface="Garamond" panose="02020404030301010803" pitchFamily="18" charset="0"/>
              </a:rPr>
              <a:t>les différents plans quinquennaux comme facteur lié au processus de développement socio-économique</a:t>
            </a:r>
            <a:r>
              <a:rPr lang="fr-FR" sz="2800" dirty="0" smtClean="0">
                <a:solidFill>
                  <a:schemeClr val="tx1"/>
                </a:solidFill>
                <a:latin typeface="Garamond" panose="02020404030301010803" pitchFamily="18" charset="0"/>
              </a:rPr>
              <a:t>.</a:t>
            </a:r>
          </a:p>
          <a:p>
            <a:pPr algn="just"/>
            <a:r>
              <a:rPr lang="fr-FR" sz="2800" dirty="0" smtClean="0">
                <a:solidFill>
                  <a:schemeClr val="tx1"/>
                </a:solidFill>
                <a:latin typeface="Garamond" panose="02020404030301010803" pitchFamily="18" charset="0"/>
              </a:rPr>
              <a:t>Les </a:t>
            </a:r>
            <a:r>
              <a:rPr lang="fr-FR" sz="2800" dirty="0">
                <a:solidFill>
                  <a:schemeClr val="tx1"/>
                </a:solidFill>
                <a:latin typeface="Garamond" panose="02020404030301010803" pitchFamily="18" charset="0"/>
              </a:rPr>
              <a:t>principales orientations et les événements les plus marquants </a:t>
            </a:r>
            <a:r>
              <a:rPr lang="fr-FR" sz="2800" dirty="0" smtClean="0">
                <a:solidFill>
                  <a:schemeClr val="tx1"/>
                </a:solidFill>
                <a:latin typeface="Garamond" panose="02020404030301010803" pitchFamily="18" charset="0"/>
              </a:rPr>
              <a:t>dans </a:t>
            </a:r>
            <a:r>
              <a:rPr lang="fr-FR" sz="2800" dirty="0">
                <a:solidFill>
                  <a:schemeClr val="tx1"/>
                </a:solidFill>
                <a:latin typeface="Garamond" panose="02020404030301010803" pitchFamily="18" charset="0"/>
              </a:rPr>
              <a:t>la mise en place du programme marocain de planification familiale ont évolué schématiquement à travers trois phases</a:t>
            </a:r>
            <a:r>
              <a:rPr lang="fr-FR" sz="2800" dirty="0" smtClean="0">
                <a:solidFill>
                  <a:schemeClr val="tx1"/>
                </a:solidFill>
                <a:latin typeface="Garamond" panose="02020404030301010803" pitchFamily="18" charset="0"/>
              </a:rPr>
              <a:t>:</a:t>
            </a:r>
          </a:p>
          <a:p>
            <a:pPr lvl="1" algn="just"/>
            <a:r>
              <a:rPr lang="fr-FR" sz="2200" dirty="0" smtClean="0">
                <a:solidFill>
                  <a:schemeClr val="tx1"/>
                </a:solidFill>
                <a:latin typeface="Garamond" panose="02020404030301010803" pitchFamily="18" charset="0"/>
                <a:ea typeface="+mn-ea"/>
                <a:cs typeface="+mn-cs"/>
              </a:rPr>
              <a:t>1966-77</a:t>
            </a:r>
            <a:r>
              <a:rPr lang="fr-FR" sz="2200" dirty="0">
                <a:solidFill>
                  <a:schemeClr val="tx1"/>
                </a:solidFill>
                <a:latin typeface="Garamond" panose="02020404030301010803" pitchFamily="18" charset="0"/>
                <a:ea typeface="+mn-ea"/>
                <a:cs typeface="+mn-cs"/>
              </a:rPr>
              <a:t>: mise en place des structures et des prestations ;</a:t>
            </a:r>
          </a:p>
          <a:p>
            <a:pPr lvl="1" algn="just"/>
            <a:r>
              <a:rPr lang="fr-FR" sz="2200" dirty="0">
                <a:solidFill>
                  <a:schemeClr val="tx1"/>
                </a:solidFill>
                <a:latin typeface="Garamond" panose="02020404030301010803" pitchFamily="18" charset="0"/>
                <a:ea typeface="+mn-ea"/>
                <a:cs typeface="+mn-cs"/>
              </a:rPr>
              <a:t> 1978-91: consolidation de l’intégration des activités de PF dans les soins de santé </a:t>
            </a:r>
            <a:r>
              <a:rPr lang="fr-FR" sz="2200" dirty="0" err="1">
                <a:solidFill>
                  <a:schemeClr val="tx1"/>
                </a:solidFill>
                <a:latin typeface="Garamond" panose="02020404030301010803" pitchFamily="18" charset="0"/>
                <a:ea typeface="+mn-ea"/>
                <a:cs typeface="+mn-cs"/>
              </a:rPr>
              <a:t>materno</a:t>
            </a:r>
            <a:r>
              <a:rPr lang="fr-FR" sz="2200" dirty="0">
                <a:solidFill>
                  <a:schemeClr val="tx1"/>
                </a:solidFill>
                <a:latin typeface="Garamond" panose="02020404030301010803" pitchFamily="18" charset="0"/>
                <a:ea typeface="+mn-ea"/>
                <a:cs typeface="+mn-cs"/>
              </a:rPr>
              <a:t>-infantiles ;</a:t>
            </a:r>
          </a:p>
          <a:p>
            <a:pPr lvl="1" algn="just"/>
            <a:r>
              <a:rPr lang="fr-FR" sz="2200" dirty="0">
                <a:solidFill>
                  <a:schemeClr val="tx1"/>
                </a:solidFill>
                <a:latin typeface="Garamond" panose="02020404030301010803" pitchFamily="18" charset="0"/>
                <a:ea typeface="+mn-ea"/>
                <a:cs typeface="+mn-cs"/>
              </a:rPr>
              <a:t>1992-99: renforcement des ressources, diversification des sources d’approvisionnement, accélération des activités et intégration des prestations dans le programme national de santé de la reproduction.</a:t>
            </a:r>
          </a:p>
        </p:txBody>
      </p:sp>
      <p:sp>
        <p:nvSpPr>
          <p:cNvPr id="4" name="Espace réservé de la date 3"/>
          <p:cNvSpPr>
            <a:spLocks noGrp="1"/>
          </p:cNvSpPr>
          <p:nvPr>
            <p:ph type="dt" sz="half" idx="10"/>
          </p:nvPr>
        </p:nvSpPr>
        <p:spPr>
          <a:xfrm>
            <a:off x="0" y="6555875"/>
            <a:ext cx="1584088" cy="276999"/>
          </a:xfrm>
        </p:spPr>
        <p:txBody>
          <a:bodyPr/>
          <a:lstStyle/>
          <a:p>
            <a:fld id="{40FE2A00-FF1C-49CB-9ADF-8EF72035D6AF}" type="datetime2">
              <a:rPr lang="fr-FR" smtClean="0">
                <a:solidFill>
                  <a:schemeClr val="bg1"/>
                </a:solidFill>
              </a:rPr>
              <a:t>mercredi 25 octobre 2017</a:t>
            </a:fld>
            <a:endParaRPr lang="fr-BE" dirty="0">
              <a:solidFill>
                <a:schemeClr val="bg1"/>
              </a:solidFill>
            </a:endParaRPr>
          </a:p>
        </p:txBody>
      </p:sp>
    </p:spTree>
    <p:extLst>
      <p:ext uri="{BB962C8B-B14F-4D97-AF65-F5344CB8AC3E}">
        <p14:creationId xmlns:p14="http://schemas.microsoft.com/office/powerpoint/2010/main" val="27438705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078297" y="803910"/>
            <a:ext cx="8037251" cy="1139189"/>
          </a:xfrm>
        </p:spPr>
        <p:txBody>
          <a:bodyPr>
            <a:noAutofit/>
          </a:bodyPr>
          <a:lstStyle/>
          <a:p>
            <a:pPr marL="114300" indent="0" algn="ctr">
              <a:spcBef>
                <a:spcPct val="0"/>
              </a:spcBef>
              <a:buNone/>
            </a:pPr>
            <a:r>
              <a:rPr lang="fr-FR" sz="3200" b="1" dirty="0">
                <a:solidFill>
                  <a:srgbClr val="7B003B"/>
                </a:solidFill>
                <a:latin typeface="Footlight MT Light" panose="0204060206030A020304" pitchFamily="18" charset="0"/>
                <a:ea typeface="+mj-ea"/>
                <a:cs typeface="+mj-cs"/>
              </a:rPr>
              <a:t>Taux de prévalence contraceptive (en %) entre 1960 et 2011</a:t>
            </a: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graphicFrame>
        <p:nvGraphicFramePr>
          <p:cNvPr id="9" name="Tableau 8"/>
          <p:cNvGraphicFramePr>
            <a:graphicFrameLocks noGrp="1"/>
          </p:cNvGraphicFramePr>
          <p:nvPr>
            <p:extLst>
              <p:ext uri="{D42A27DB-BD31-4B8C-83A1-F6EECF244321}">
                <p14:modId xmlns:p14="http://schemas.microsoft.com/office/powerpoint/2010/main" val="3890528871"/>
              </p:ext>
            </p:extLst>
          </p:nvPr>
        </p:nvGraphicFramePr>
        <p:xfrm>
          <a:off x="1583267" y="2183129"/>
          <a:ext cx="8989483" cy="3943350"/>
        </p:xfrm>
        <a:graphic>
          <a:graphicData uri="http://schemas.openxmlformats.org/drawingml/2006/table">
            <a:tbl>
              <a:tblPr/>
              <a:tblGrid>
                <a:gridCol w="2097546"/>
                <a:gridCol w="1399150"/>
                <a:gridCol w="1911150"/>
                <a:gridCol w="1484092"/>
                <a:gridCol w="2097545"/>
              </a:tblGrid>
              <a:tr h="394335">
                <a:tc>
                  <a:txBody>
                    <a:bodyPr/>
                    <a:lstStyle/>
                    <a:p>
                      <a:pPr algn="ctr" fontAlgn="ctr"/>
                      <a:r>
                        <a:rPr lang="fr-FR" sz="2200" b="1" i="0" u="none" strike="noStrike" dirty="0">
                          <a:solidFill>
                            <a:srgbClr val="000000"/>
                          </a:solidFill>
                          <a:effectLst/>
                          <a:latin typeface="Garamond"/>
                        </a:rPr>
                        <a:t>Périodes/année</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1" i="0" u="none" strike="noStrike" dirty="0">
                          <a:solidFill>
                            <a:srgbClr val="000000"/>
                          </a:solidFill>
                          <a:effectLst/>
                          <a:latin typeface="Garamond"/>
                        </a:rPr>
                        <a:t>Ensemble</a:t>
                      </a:r>
                      <a:r>
                        <a:rPr lang="fr-FR" sz="2200" b="1" i="0" u="none" strike="noStrike" dirty="0">
                          <a:solidFill>
                            <a:srgbClr val="333333"/>
                          </a:solidFill>
                          <a:effectLst/>
                          <a:latin typeface="Verdana"/>
                        </a:rPr>
                        <a:t> </a:t>
                      </a:r>
                      <a:endParaRPr lang="fr-FR" sz="22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1" i="0" u="none" strike="noStrike" dirty="0">
                          <a:solidFill>
                            <a:srgbClr val="000000"/>
                          </a:solidFill>
                          <a:effectLst/>
                          <a:latin typeface="Garamond"/>
                        </a:rPr>
                        <a:t>Urbain</a:t>
                      </a:r>
                      <a:r>
                        <a:rPr lang="fr-FR" sz="2200" b="1" i="0" u="none" strike="noStrike" dirty="0">
                          <a:solidFill>
                            <a:srgbClr val="333333"/>
                          </a:solidFill>
                          <a:effectLst/>
                          <a:latin typeface="Verdana"/>
                        </a:rPr>
                        <a:t> </a:t>
                      </a:r>
                      <a:endParaRPr lang="fr-FR" sz="22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1" i="0" u="none" strike="noStrike" dirty="0">
                          <a:solidFill>
                            <a:srgbClr val="000000"/>
                          </a:solidFill>
                          <a:effectLst/>
                          <a:latin typeface="Garamond"/>
                        </a:rPr>
                        <a:t>Rural</a:t>
                      </a:r>
                      <a:r>
                        <a:rPr lang="fr-FR" sz="2200" b="1" i="0" u="none" strike="noStrike" dirty="0">
                          <a:solidFill>
                            <a:srgbClr val="333333"/>
                          </a:solidFill>
                          <a:effectLst/>
                          <a:latin typeface="Verdana"/>
                        </a:rPr>
                        <a:t> </a:t>
                      </a:r>
                      <a:endParaRPr lang="fr-FR" sz="22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1" i="0" u="none" strike="noStrike" dirty="0">
                          <a:solidFill>
                            <a:srgbClr val="000000"/>
                          </a:solidFill>
                          <a:effectLst/>
                          <a:latin typeface="Garamond"/>
                        </a:rPr>
                        <a:t>Source</a:t>
                      </a:r>
                      <a:r>
                        <a:rPr lang="fr-FR" sz="2200" b="1" i="0" u="none" strike="noStrike" dirty="0">
                          <a:solidFill>
                            <a:srgbClr val="333333"/>
                          </a:solidFill>
                          <a:effectLst/>
                          <a:latin typeface="Verdana"/>
                        </a:rPr>
                        <a:t> </a:t>
                      </a:r>
                      <a:endParaRPr lang="fr-FR" sz="22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1960</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8,0</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RGPH 1960</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1979-80</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19,4</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36,0</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9,7</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ENFPF 1979-80</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1983-84</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25,5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42,5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15,2</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ENPC</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1987</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35,9</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51,9</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24,6</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ENPS I 1987</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1992</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41,5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54,4</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31,5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ENPS II 1992</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1995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50,3</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64,2</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39,2</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EPPS 1995</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1997</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58,4</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65,8</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51,7</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ENSME 1997</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2003-04</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63,0</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65,5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59,7</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a:solidFill>
                            <a:srgbClr val="000000"/>
                          </a:solidFill>
                          <a:effectLst/>
                          <a:latin typeface="Garamond"/>
                        </a:rPr>
                        <a:t>EPSF 2003-04</a:t>
                      </a:r>
                      <a:r>
                        <a:rPr lang="fr-FR" sz="2200" b="0" i="0" u="none" strike="noStrike" dirty="0">
                          <a:solidFill>
                            <a:srgbClr val="333333"/>
                          </a:solidFill>
                          <a:effectLst/>
                          <a:latin typeface="Verdana"/>
                        </a:rPr>
                        <a:t> </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394335">
                <a:tc>
                  <a:txBody>
                    <a:bodyPr/>
                    <a:lstStyle/>
                    <a:p>
                      <a:pPr algn="ctr" fontAlgn="ctr"/>
                      <a:r>
                        <a:rPr lang="fr-FR" sz="2200" b="0" i="0" u="none" strike="noStrike" dirty="0" smtClean="0">
                          <a:solidFill>
                            <a:srgbClr val="000000"/>
                          </a:solidFill>
                          <a:effectLst/>
                          <a:latin typeface="Garamond"/>
                        </a:rPr>
                        <a:t>2010-11</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marL="0" indent="0" algn="ctr" defTabSz="446088" fontAlgn="ctr">
                        <a:tabLst>
                          <a:tab pos="720725" algn="l"/>
                        </a:tabLst>
                      </a:pPr>
                      <a:r>
                        <a:rPr lang="fr-FR" sz="2200" b="0" i="0" u="none" strike="noStrike" dirty="0" smtClean="0">
                          <a:solidFill>
                            <a:srgbClr val="000000"/>
                          </a:solidFill>
                          <a:effectLst/>
                          <a:latin typeface="Garamond"/>
                        </a:rPr>
                        <a:t>67,4</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68,9</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200" b="0" i="0" u="none" strike="noStrike" dirty="0" smtClean="0">
                          <a:solidFill>
                            <a:srgbClr val="000000"/>
                          </a:solidFill>
                          <a:effectLst/>
                          <a:latin typeface="Garamond"/>
                        </a:rPr>
                        <a:t>65,5</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ctr"/>
                      <a:r>
                        <a:rPr lang="fr-FR" sz="2200" b="0" i="0" u="none" strike="noStrike" dirty="0" smtClean="0">
                          <a:solidFill>
                            <a:srgbClr val="000000"/>
                          </a:solidFill>
                          <a:effectLst/>
                          <a:latin typeface="Garamond"/>
                        </a:rPr>
                        <a:t>ENPSF 2010-11</a:t>
                      </a:r>
                      <a:endParaRPr lang="fr-FR" sz="22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bl>
          </a:graphicData>
        </a:graphic>
      </p:graphicFrame>
    </p:spTree>
    <p:extLst>
      <p:ext uri="{BB962C8B-B14F-4D97-AF65-F5344CB8AC3E}">
        <p14:creationId xmlns:p14="http://schemas.microsoft.com/office/powerpoint/2010/main" val="1482822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a:solidFill>
                  <a:schemeClr val="accent6">
                    <a:lumMod val="20000"/>
                    <a:lumOff val="80000"/>
                  </a:schemeClr>
                </a:solidFill>
                <a:latin typeface="Footlight MT Light" panose="0204060206030A020304" pitchFamily="18" charset="0"/>
              </a:rPr>
              <a:t>La transition démographique : une théorie</a:t>
            </a:r>
          </a:p>
          <a:p>
            <a:r>
              <a:rPr lang="fr-FR" sz="4400" dirty="0">
                <a:solidFill>
                  <a:schemeClr val="accent6">
                    <a:lumMod val="20000"/>
                    <a:lumOff val="80000"/>
                  </a:schemeClr>
                </a:solidFill>
                <a:latin typeface="Footlight MT Light" panose="0204060206030A020304" pitchFamily="18" charset="0"/>
              </a:rPr>
              <a:t>L’évolution de la démographie marocaine</a:t>
            </a:r>
          </a:p>
          <a:p>
            <a:r>
              <a:rPr lang="fr-FR" sz="4400" dirty="0">
                <a:solidFill>
                  <a:schemeClr val="accent6">
                    <a:lumMod val="20000"/>
                    <a:lumOff val="80000"/>
                  </a:schemeClr>
                </a:solidFill>
                <a:latin typeface="Footlight MT Light" panose="0204060206030A020304" pitchFamily="18" charset="0"/>
              </a:rPr>
              <a:t>Les politiques de population au Maroc</a:t>
            </a:r>
          </a:p>
          <a:p>
            <a:r>
              <a:rPr lang="fr-FR" sz="4400" dirty="0">
                <a:solidFill>
                  <a:srgbClr val="FF9933"/>
                </a:solidFill>
                <a:latin typeface="Footlight MT Light" panose="0204060206030A020304" pitchFamily="18" charset="0"/>
              </a:rPr>
              <a:t>La transition démographique marocaine</a:t>
            </a:r>
          </a:p>
          <a:p>
            <a:r>
              <a:rPr lang="fr-FR" sz="4400" dirty="0">
                <a:solidFill>
                  <a:schemeClr val="accent6">
                    <a:lumMod val="20000"/>
                    <a:lumOff val="80000"/>
                  </a:schemeClr>
                </a:solidFill>
                <a:latin typeface="Footlight MT Light" panose="0204060206030A020304" pitchFamily="18" charset="0"/>
              </a:rPr>
              <a:t>Les implications …</a:t>
            </a:r>
          </a:p>
          <a:p>
            <a:r>
              <a:rPr lang="fr-FR" sz="4400" dirty="0">
                <a:solidFill>
                  <a:schemeClr val="accent6">
                    <a:lumMod val="20000"/>
                    <a:lumOff val="80000"/>
                  </a:schemeClr>
                </a:solidFill>
                <a:latin typeface="Footlight MT Light" panose="0204060206030A020304" pitchFamily="18" charset="0"/>
              </a:rPr>
              <a:t>La région …</a:t>
            </a: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693077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71601" y="765175"/>
            <a:ext cx="9772650" cy="1143000"/>
          </a:xfrm>
        </p:spPr>
        <p:txBody>
          <a:bodyPr/>
          <a:lstStyle/>
          <a:p>
            <a:r>
              <a:rPr lang="fr-FR" sz="3200" dirty="0">
                <a:latin typeface="Footlight MT Light" panose="0204060206030A020304" pitchFamily="18" charset="0"/>
              </a:rPr>
              <a:t>L’évolution des taux de natalité et de mortalité au Maroc entre 1952 et 2010 (en ‰)</a:t>
            </a:r>
          </a:p>
        </p:txBody>
      </p:sp>
      <p:sp>
        <p:nvSpPr>
          <p:cNvPr id="4" name="Espace réservé de la date 3"/>
          <p:cNvSpPr>
            <a:spLocks noGrp="1"/>
          </p:cNvSpPr>
          <p:nvPr>
            <p:ph type="dt" sz="half" idx="10"/>
          </p:nvPr>
        </p:nvSpPr>
        <p:spPr>
          <a:xfrm>
            <a:off x="0" y="6563337"/>
            <a:ext cx="1631922"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graphicFrame>
        <p:nvGraphicFramePr>
          <p:cNvPr id="6" name="Graphique 5"/>
          <p:cNvGraphicFramePr/>
          <p:nvPr>
            <p:extLst>
              <p:ext uri="{D42A27DB-BD31-4B8C-83A1-F6EECF244321}">
                <p14:modId xmlns:p14="http://schemas.microsoft.com/office/powerpoint/2010/main" val="1472622299"/>
              </p:ext>
            </p:extLst>
          </p:nvPr>
        </p:nvGraphicFramePr>
        <p:xfrm>
          <a:off x="2452914" y="1908175"/>
          <a:ext cx="7663543" cy="46041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15417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La transition démographique : une théorie</a:t>
            </a:r>
          </a:p>
        </p:txBody>
      </p:sp>
      <p:sp>
        <p:nvSpPr>
          <p:cNvPr id="4" name="Espace réservé de la date 3"/>
          <p:cNvSpPr>
            <a:spLocks noGrp="1"/>
          </p:cNvSpPr>
          <p:nvPr>
            <p:ph type="dt" sz="half" idx="10"/>
          </p:nvPr>
        </p:nvSpPr>
        <p:spPr>
          <a:xfrm>
            <a:off x="0" y="6555197"/>
            <a:ext cx="1887055"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392" y="1685925"/>
            <a:ext cx="8527739" cy="4826408"/>
          </a:xfrm>
          <a:prstGeom prst="rect">
            <a:avLst/>
          </a:prstGeom>
        </p:spPr>
      </p:pic>
    </p:spTree>
    <p:extLst>
      <p:ext uri="{BB962C8B-B14F-4D97-AF65-F5344CB8AC3E}">
        <p14:creationId xmlns:p14="http://schemas.microsoft.com/office/powerpoint/2010/main" val="32398843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68731" y="765175"/>
            <a:ext cx="9627870" cy="1143000"/>
          </a:xfrm>
        </p:spPr>
        <p:txBody>
          <a:bodyPr/>
          <a:lstStyle/>
          <a:p>
            <a:r>
              <a:rPr lang="fr-FR" sz="3200" dirty="0">
                <a:latin typeface="Footlight MT Light" panose="0204060206030A020304" pitchFamily="18" charset="0"/>
              </a:rPr>
              <a:t>L’évolution des taux de natalité et de mortalité au Maroc entre 1952 et 2010 (en ‰)</a:t>
            </a: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val="725898538"/>
              </p:ext>
            </p:extLst>
          </p:nvPr>
        </p:nvGraphicFramePr>
        <p:xfrm>
          <a:off x="2396491" y="1993007"/>
          <a:ext cx="7372349" cy="4435674"/>
        </p:xfrm>
        <a:graphic>
          <a:graphicData uri="http://schemas.openxmlformats.org/drawingml/2006/table">
            <a:tbl>
              <a:tblPr firstRow="1" firstCol="1" bandRow="1">
                <a:tableStyleId>{5C22544A-7EE6-4342-B048-85BDC9FD1C3A}</a:tableStyleId>
              </a:tblPr>
              <a:tblGrid>
                <a:gridCol w="1387471"/>
                <a:gridCol w="1948154"/>
                <a:gridCol w="2143558"/>
                <a:gridCol w="1893166"/>
              </a:tblGrid>
              <a:tr h="161925">
                <a:tc>
                  <a:txBody>
                    <a:bodyPr/>
                    <a:lstStyle/>
                    <a:p>
                      <a:pPr marL="0" algn="ctr" defTabSz="914400" rtl="0" eaLnBrk="1" fontAlgn="ctr" latinLnBrk="0" hangingPunct="1">
                        <a:lnSpc>
                          <a:spcPct val="107000"/>
                        </a:lnSpc>
                        <a:spcAft>
                          <a:spcPts val="0"/>
                        </a:spcAft>
                      </a:pPr>
                      <a:r>
                        <a:rPr lang="fr-FR" sz="1600" b="1" i="0" u="none" strike="noStrike" kern="1200" dirty="0">
                          <a:solidFill>
                            <a:srgbClr val="000000"/>
                          </a:solidFill>
                          <a:effectLst/>
                          <a:latin typeface="Garamond"/>
                          <a:ea typeface="+mn-ea"/>
                          <a:cs typeface="+mn-cs"/>
                        </a:rPr>
                        <a:t>Année</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1" i="0" u="none" strike="noStrike" kern="1200" dirty="0">
                          <a:solidFill>
                            <a:srgbClr val="000000"/>
                          </a:solidFill>
                          <a:effectLst/>
                          <a:latin typeface="Garamond"/>
                          <a:ea typeface="+mn-ea"/>
                          <a:cs typeface="+mn-cs"/>
                        </a:rPr>
                        <a:t>Taux de mortalité</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1" i="0" u="none" strike="noStrike" kern="1200" dirty="0">
                          <a:solidFill>
                            <a:srgbClr val="000000"/>
                          </a:solidFill>
                          <a:effectLst/>
                          <a:latin typeface="Garamond"/>
                          <a:ea typeface="+mn-ea"/>
                          <a:cs typeface="+mn-cs"/>
                        </a:rPr>
                        <a:t>Taux de natalité</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1" i="0" u="none" strike="noStrike" kern="1200" dirty="0">
                          <a:solidFill>
                            <a:srgbClr val="000000"/>
                          </a:solidFill>
                          <a:effectLst/>
                          <a:latin typeface="Garamond"/>
                          <a:ea typeface="+mn-ea"/>
                          <a:cs typeface="+mn-cs"/>
                        </a:rPr>
                        <a:t>Référence</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1952</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25,7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50,4</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Nation-Unies</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1960</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52,5</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RGPH 1960</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1962</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18,7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46,1</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EOM 1961-63</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1967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43,8</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CAP 66-67</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1965-70 </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17,4</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TABUTIN 1990</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1971</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15,7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41,0</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RGPH 1971</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1980</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10,6</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39,9</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ENFPF 79-80</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1982</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10,6</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37,2</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RGPH 1982</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1987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31,3</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ENPS-I 1987</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1987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7,4</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30,9</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ENDPR 86-88</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1992</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28,4</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ENPS-II 1992</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1994</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6,7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26,0</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RGPH 1994</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1995</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26,0</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PANEL 1995</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1997</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6,3</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23,2</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CERED, 1997</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2004</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5,8</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20,2</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RGPH 2004</a:t>
                      </a:r>
                    </a:p>
                  </a:txBody>
                  <a:tcPr marL="44450" marR="44450" marT="0" marB="0" anchor="ctr">
                    <a:solidFill>
                      <a:schemeClr val="bg1">
                        <a:lumMod val="95000"/>
                      </a:schemeClr>
                    </a:solidFill>
                  </a:tcPr>
                </a:tc>
              </a:tr>
              <a:tr h="161925">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2010</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5,6</a:t>
                      </a:r>
                    </a:p>
                  </a:txBody>
                  <a:tcPr marL="44450" marR="44450" marT="0" marB="0" anchor="ctr">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a:solidFill>
                            <a:srgbClr val="000000"/>
                          </a:solidFill>
                          <a:effectLst/>
                          <a:latin typeface="Garamond"/>
                          <a:ea typeface="+mn-ea"/>
                          <a:cs typeface="+mn-cs"/>
                        </a:rPr>
                        <a:t>18,8</a:t>
                      </a:r>
                    </a:p>
                  </a:txBody>
                  <a:tcPr marL="44450" marR="44450" marT="0" marB="0" anchor="b">
                    <a:solidFill>
                      <a:schemeClr val="bg1">
                        <a:lumMod val="95000"/>
                      </a:schemeClr>
                    </a:solidFill>
                  </a:tcPr>
                </a:tc>
                <a:tc>
                  <a:txBody>
                    <a:bodyPr/>
                    <a:lstStyle/>
                    <a:p>
                      <a:pPr marL="0" algn="ctr" defTabSz="914400" rtl="0" eaLnBrk="1" fontAlgn="ctr" latinLnBrk="0" hangingPunct="1">
                        <a:lnSpc>
                          <a:spcPct val="107000"/>
                        </a:lnSpc>
                        <a:spcAft>
                          <a:spcPts val="0"/>
                        </a:spcAft>
                      </a:pPr>
                      <a:r>
                        <a:rPr lang="fr-FR" sz="1600" b="0" i="0" u="none" strike="noStrike" kern="1200" dirty="0">
                          <a:solidFill>
                            <a:srgbClr val="000000"/>
                          </a:solidFill>
                          <a:effectLst/>
                          <a:latin typeface="Garamond"/>
                          <a:ea typeface="+mn-ea"/>
                          <a:cs typeface="+mn-cs"/>
                        </a:rPr>
                        <a:t>END 2009-10</a:t>
                      </a:r>
                    </a:p>
                  </a:txBody>
                  <a:tcPr marL="44450" marR="44450" marT="0" marB="0" anchor="ctr">
                    <a:solidFill>
                      <a:schemeClr val="bg1">
                        <a:lumMod val="95000"/>
                      </a:schemeClr>
                    </a:solidFill>
                  </a:tcPr>
                </a:tc>
              </a:tr>
            </a:tbl>
          </a:graphicData>
        </a:graphic>
      </p:graphicFrame>
      <p:sp>
        <p:nvSpPr>
          <p:cNvPr id="4" name="Espace réservé de la date 3"/>
          <p:cNvSpPr>
            <a:spLocks noGrp="1"/>
          </p:cNvSpPr>
          <p:nvPr>
            <p:ph type="dt" sz="half" idx="10"/>
          </p:nvPr>
        </p:nvSpPr>
        <p:spPr>
          <a:xfrm>
            <a:off x="0" y="6534761"/>
            <a:ext cx="1631922" cy="276999"/>
          </a:xfrm>
        </p:spPr>
        <p:txBody>
          <a:bodyPr/>
          <a:lstStyle/>
          <a:p>
            <a:pPr>
              <a:defRPr/>
            </a:pPr>
            <a:fld id="{448F1D43-437D-4AAD-A46E-CA89074A1A3F}" type="datetime2">
              <a:rPr lang="fr-FR" smtClean="0">
                <a:solidFill>
                  <a:schemeClr val="bg1"/>
                </a:solidFill>
              </a:rPr>
              <a:t>mercredi 25 octobre 2017</a:t>
            </a:fld>
            <a:endParaRPr lang="fr-FR">
              <a:solidFill>
                <a:schemeClr val="bg1"/>
              </a:solidFill>
            </a:endParaRPr>
          </a:p>
        </p:txBody>
      </p:sp>
    </p:spTree>
    <p:extLst>
      <p:ext uri="{BB962C8B-B14F-4D97-AF65-F5344CB8AC3E}">
        <p14:creationId xmlns:p14="http://schemas.microsoft.com/office/powerpoint/2010/main" val="778863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57279" y="883921"/>
            <a:ext cx="9758362" cy="1402080"/>
          </a:xfrm>
        </p:spPr>
        <p:txBody>
          <a:bodyPr>
            <a:noAutofit/>
          </a:bodyPr>
          <a:lstStyle/>
          <a:p>
            <a:pPr marL="114300" indent="0" algn="ctr">
              <a:spcBef>
                <a:spcPct val="0"/>
              </a:spcBef>
              <a:buNone/>
            </a:pPr>
            <a:r>
              <a:rPr lang="fr-FR" sz="3200" b="1" dirty="0">
                <a:solidFill>
                  <a:srgbClr val="7B003B"/>
                </a:solidFill>
                <a:latin typeface="Footlight MT Light" panose="0204060206030A020304" pitchFamily="18" charset="0"/>
                <a:ea typeface="+mj-ea"/>
                <a:cs typeface="+mj-cs"/>
              </a:rPr>
              <a:t>Evolution de l'indice synthétique de fécondité par milieu de résidence (nombre moyen d’enfants par femme) entre 1962 et 2014</a:t>
            </a:r>
          </a:p>
          <a:p>
            <a:pPr marL="114300" indent="0" algn="ctr">
              <a:buNone/>
            </a:pPr>
            <a:endParaRPr lang="fr-FR" b="1" dirty="0">
              <a:solidFill>
                <a:srgbClr val="FF9933"/>
              </a:solidFill>
              <a:latin typeface="Footlight MT Light" panose="0204060206030A020304" pitchFamily="18" charset="0"/>
              <a:ea typeface="+mj-ea"/>
              <a:cs typeface="+mj-cs"/>
            </a:endParaRP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graphicFrame>
        <p:nvGraphicFramePr>
          <p:cNvPr id="9" name="Tableau 8"/>
          <p:cNvGraphicFramePr>
            <a:graphicFrameLocks noGrp="1"/>
          </p:cNvGraphicFramePr>
          <p:nvPr>
            <p:extLst>
              <p:ext uri="{D42A27DB-BD31-4B8C-83A1-F6EECF244321}">
                <p14:modId xmlns:p14="http://schemas.microsoft.com/office/powerpoint/2010/main" val="3426251631"/>
              </p:ext>
            </p:extLst>
          </p:nvPr>
        </p:nvGraphicFramePr>
        <p:xfrm>
          <a:off x="2639616" y="2780928"/>
          <a:ext cx="6840760" cy="3489960"/>
        </p:xfrm>
        <a:graphic>
          <a:graphicData uri="http://schemas.openxmlformats.org/drawingml/2006/table">
            <a:tbl>
              <a:tblPr/>
              <a:tblGrid>
                <a:gridCol w="1648376"/>
                <a:gridCol w="1895632"/>
                <a:gridCol w="1648376"/>
                <a:gridCol w="1648376"/>
              </a:tblGrid>
              <a:tr h="276225">
                <a:tc>
                  <a:txBody>
                    <a:bodyPr/>
                    <a:lstStyle/>
                    <a:p>
                      <a:pPr algn="ctr" fontAlgn="ctr"/>
                      <a:r>
                        <a:rPr lang="fr-FR" sz="2800" b="1" i="0" u="none" strike="noStrike" dirty="0">
                          <a:solidFill>
                            <a:srgbClr val="000000"/>
                          </a:solidFill>
                          <a:effectLst/>
                          <a:latin typeface="Garamond"/>
                        </a:rPr>
                        <a:t>Années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1" i="0" u="none" strike="noStrike" dirty="0">
                          <a:solidFill>
                            <a:srgbClr val="000000"/>
                          </a:solidFill>
                          <a:effectLst/>
                          <a:latin typeface="Garamond"/>
                        </a:rPr>
                        <a:t>Ensemble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1" i="0" u="none" strike="noStrike" dirty="0">
                          <a:solidFill>
                            <a:srgbClr val="000000"/>
                          </a:solidFill>
                          <a:effectLst/>
                          <a:latin typeface="Garamond"/>
                        </a:rPr>
                        <a:t>Urbain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1" i="0" u="none" strike="noStrike" dirty="0">
                          <a:solidFill>
                            <a:srgbClr val="000000"/>
                          </a:solidFill>
                          <a:effectLst/>
                          <a:latin typeface="Garamond"/>
                        </a:rPr>
                        <a:t>Rural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algn="ctr" fontAlgn="ctr"/>
                      <a:r>
                        <a:rPr lang="fr-FR" sz="2800" b="0" i="0" u="none" strike="noStrike" dirty="0" smtClean="0">
                          <a:solidFill>
                            <a:srgbClr val="000000"/>
                          </a:solidFill>
                          <a:effectLst/>
                          <a:latin typeface="Garamond"/>
                        </a:rPr>
                        <a:t>1962</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7,20</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7,77 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6,91 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algn="ctr" fontAlgn="ctr"/>
                      <a:r>
                        <a:rPr lang="fr-FR" sz="2800" b="0" i="0" u="none" strike="noStrike" dirty="0" smtClean="0">
                          <a:solidFill>
                            <a:srgbClr val="000000"/>
                          </a:solidFill>
                          <a:effectLst/>
                          <a:latin typeface="Garamond"/>
                        </a:rPr>
                        <a:t>1975</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5,91</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4,38 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7,02 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algn="ctr" fontAlgn="ctr"/>
                      <a:r>
                        <a:rPr lang="fr-FR" sz="2800" b="0" i="0" u="none" strike="noStrike" dirty="0" smtClean="0">
                          <a:solidFill>
                            <a:srgbClr val="000000"/>
                          </a:solidFill>
                          <a:effectLst/>
                          <a:latin typeface="Garamond"/>
                        </a:rPr>
                        <a:t>1982</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5,52</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4,28 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6,59 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algn="ctr" fontAlgn="ctr"/>
                      <a:r>
                        <a:rPr lang="fr-FR" sz="2800" b="0" i="0" u="none" strike="noStrike" dirty="0" smtClean="0">
                          <a:solidFill>
                            <a:srgbClr val="000000"/>
                          </a:solidFill>
                          <a:effectLst/>
                          <a:latin typeface="Garamond"/>
                        </a:rPr>
                        <a:t>1994</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3,28</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2,56 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4,25 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algn="ctr" fontAlgn="ctr"/>
                      <a:r>
                        <a:rPr lang="fr-FR" sz="2800" b="0" i="0" u="none" strike="noStrike" dirty="0" smtClean="0">
                          <a:solidFill>
                            <a:srgbClr val="000000"/>
                          </a:solidFill>
                          <a:effectLst/>
                          <a:latin typeface="Garamond"/>
                        </a:rPr>
                        <a:t>2004</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2,47</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2,05 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a:solidFill>
                            <a:srgbClr val="000000"/>
                          </a:solidFill>
                          <a:effectLst/>
                          <a:latin typeface="Garamond"/>
                        </a:rPr>
                        <a:t>3,06 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marL="0" indent="0" algn="ctr" fontAlgn="ctr"/>
                      <a:r>
                        <a:rPr lang="fr-FR" sz="2800" b="0" i="0" u="none" strike="noStrike" dirty="0" smtClean="0">
                          <a:solidFill>
                            <a:srgbClr val="000000"/>
                          </a:solidFill>
                          <a:effectLst/>
                          <a:latin typeface="Garamond"/>
                        </a:rPr>
                        <a:t>2010</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2,19</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a:solidFill>
                            <a:srgbClr val="000000"/>
                          </a:solidFill>
                          <a:effectLst/>
                          <a:latin typeface="Garamond"/>
                        </a:rPr>
                        <a:t>1,80 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a:solidFill>
                            <a:srgbClr val="000000"/>
                          </a:solidFill>
                          <a:effectLst/>
                          <a:latin typeface="Garamond"/>
                        </a:rPr>
                        <a:t>2,70 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276225">
                <a:tc>
                  <a:txBody>
                    <a:bodyPr/>
                    <a:lstStyle/>
                    <a:p>
                      <a:pPr marL="0" indent="0" algn="ctr" fontAlgn="ctr"/>
                      <a:r>
                        <a:rPr lang="fr-FR" sz="2800" b="0" i="0" u="none" strike="noStrike" dirty="0" smtClean="0">
                          <a:solidFill>
                            <a:srgbClr val="000000"/>
                          </a:solidFill>
                          <a:effectLst/>
                          <a:latin typeface="Garamond"/>
                        </a:rPr>
                        <a:t>2014</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2,2</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2,0</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800" b="0" i="0" u="none" strike="noStrike" dirty="0" smtClean="0">
                          <a:solidFill>
                            <a:srgbClr val="000000"/>
                          </a:solidFill>
                          <a:effectLst/>
                          <a:latin typeface="Garamond"/>
                        </a:rPr>
                        <a:t>2,5</a:t>
                      </a:r>
                      <a:endParaRPr lang="fr-FR" sz="28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bl>
          </a:graphicData>
        </a:graphic>
      </p:graphicFrame>
    </p:spTree>
    <p:extLst>
      <p:ext uri="{BB962C8B-B14F-4D97-AF65-F5344CB8AC3E}">
        <p14:creationId xmlns:p14="http://schemas.microsoft.com/office/powerpoint/2010/main" val="39849312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75520" y="1143954"/>
            <a:ext cx="8496944" cy="870584"/>
          </a:xfrm>
        </p:spPr>
        <p:txBody>
          <a:bodyPr>
            <a:normAutofit fontScale="25000" lnSpcReduction="20000"/>
          </a:bodyPr>
          <a:lstStyle/>
          <a:p>
            <a:pPr marL="114300" indent="0" algn="ctr">
              <a:buNone/>
            </a:pPr>
            <a:r>
              <a:rPr lang="fr-FR" sz="12800" b="1" dirty="0">
                <a:solidFill>
                  <a:srgbClr val="7B003B"/>
                </a:solidFill>
                <a:latin typeface="Footlight MT Light" panose="0204060206030A020304" pitchFamily="18" charset="0"/>
                <a:ea typeface="+mj-ea"/>
                <a:cs typeface="+mj-cs"/>
              </a:rPr>
              <a:t>Quotient de mortalité infantile (en p. mille) </a:t>
            </a:r>
            <a:r>
              <a:rPr lang="fr-FR" sz="12800" b="1" dirty="0" smtClean="0">
                <a:solidFill>
                  <a:srgbClr val="7B003B"/>
                </a:solidFill>
                <a:latin typeface="Footlight MT Light" panose="0204060206030A020304" pitchFamily="18" charset="0"/>
                <a:ea typeface="+mj-ea"/>
                <a:cs typeface="+mj-cs"/>
              </a:rPr>
              <a:t>entre1962 et 2010</a:t>
            </a:r>
            <a:endParaRPr lang="fr-FR" sz="12800" b="1" dirty="0">
              <a:solidFill>
                <a:srgbClr val="7B003B"/>
              </a:solidFill>
              <a:latin typeface="Footlight MT Light" panose="0204060206030A020304" pitchFamily="18" charset="0"/>
              <a:ea typeface="+mj-ea"/>
              <a:cs typeface="+mj-cs"/>
            </a:endParaRPr>
          </a:p>
          <a:p>
            <a:pPr marL="114300" indent="0" algn="ctr">
              <a:buNone/>
            </a:pPr>
            <a:endParaRPr lang="fr-FR" sz="2800" dirty="0">
              <a:latin typeface="Garamond" panose="02020404030301010803" pitchFamily="18" charset="0"/>
            </a:endParaRPr>
          </a:p>
          <a:p>
            <a:pPr marL="114300" indent="0" algn="ctr">
              <a:buNone/>
            </a:pPr>
            <a:endParaRPr lang="fr-FR" sz="2800" dirty="0">
              <a:latin typeface="Garamond" panose="02020404030301010803" pitchFamily="18" charset="0"/>
            </a:endParaRP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graphicFrame>
        <p:nvGraphicFramePr>
          <p:cNvPr id="9" name="Tableau 8"/>
          <p:cNvGraphicFramePr>
            <a:graphicFrameLocks noGrp="1"/>
          </p:cNvGraphicFramePr>
          <p:nvPr>
            <p:extLst>
              <p:ext uri="{D42A27DB-BD31-4B8C-83A1-F6EECF244321}">
                <p14:modId xmlns:p14="http://schemas.microsoft.com/office/powerpoint/2010/main" val="3253491362"/>
              </p:ext>
            </p:extLst>
          </p:nvPr>
        </p:nvGraphicFramePr>
        <p:xfrm>
          <a:off x="1775520" y="2185991"/>
          <a:ext cx="8648640" cy="4169088"/>
        </p:xfrm>
        <a:graphic>
          <a:graphicData uri="http://schemas.openxmlformats.org/drawingml/2006/table">
            <a:tbl>
              <a:tblPr/>
              <a:tblGrid>
                <a:gridCol w="2426517"/>
                <a:gridCol w="2587915"/>
                <a:gridCol w="1652925"/>
                <a:gridCol w="1981283"/>
              </a:tblGrid>
              <a:tr h="463232">
                <a:tc>
                  <a:txBody>
                    <a:bodyPr/>
                    <a:lstStyle/>
                    <a:p>
                      <a:pPr algn="ctr" fontAlgn="ctr"/>
                      <a:r>
                        <a:rPr lang="fr-FR" sz="2400" b="1" i="0" u="none" strike="noStrike" dirty="0" smtClean="0">
                          <a:solidFill>
                            <a:srgbClr val="000000"/>
                          </a:solidFill>
                          <a:effectLst/>
                          <a:latin typeface="Garamond"/>
                        </a:rPr>
                        <a:t>Sources</a:t>
                      </a:r>
                      <a:r>
                        <a:rPr lang="fr-FR" sz="2400" b="1" i="0" u="none" strike="noStrike" dirty="0">
                          <a:solidFill>
                            <a:srgbClr val="000000"/>
                          </a:solidFill>
                          <a:effectLst/>
                          <a:latin typeface="Garamond"/>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1" i="0" u="none" strike="noStrike" dirty="0">
                          <a:solidFill>
                            <a:srgbClr val="000000"/>
                          </a:solidFill>
                          <a:effectLst/>
                          <a:latin typeface="Garamond"/>
                        </a:rPr>
                        <a:t>Ensemble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1" i="0" u="none" strike="noStrike" dirty="0">
                          <a:solidFill>
                            <a:srgbClr val="000000"/>
                          </a:solidFill>
                          <a:effectLst/>
                          <a:latin typeface="Garamond"/>
                        </a:rPr>
                        <a:t>Urbain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1" i="0" u="none" strike="noStrike" dirty="0">
                          <a:solidFill>
                            <a:srgbClr val="000000"/>
                          </a:solidFill>
                          <a:effectLst/>
                          <a:latin typeface="Garamond"/>
                        </a:rPr>
                        <a:t>Rural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a:solidFill>
                            <a:srgbClr val="000000"/>
                          </a:solidFill>
                          <a:effectLst/>
                          <a:latin typeface="Garamond"/>
                        </a:rPr>
                        <a:t>EOM 1961-63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149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100 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a:solidFill>
                            <a:srgbClr val="000000"/>
                          </a:solidFill>
                          <a:effectLst/>
                          <a:latin typeface="Garamond"/>
                        </a:rPr>
                        <a:t>RGPH 1982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76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102 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a:solidFill>
                            <a:srgbClr val="000000"/>
                          </a:solidFill>
                          <a:effectLst/>
                          <a:latin typeface="Garamond"/>
                        </a:rPr>
                        <a:t>ENDPR 86-88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75,7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45,52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89,7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a:solidFill>
                            <a:srgbClr val="000000"/>
                          </a:solidFill>
                          <a:effectLst/>
                          <a:latin typeface="Garamond"/>
                        </a:rPr>
                        <a:t>ENPS-II 1992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63,1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51,9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69,3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a:solidFill>
                            <a:srgbClr val="000000"/>
                          </a:solidFill>
                          <a:effectLst/>
                          <a:latin typeface="Garamond"/>
                        </a:rPr>
                        <a:t>ENSME 1997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36,6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23,8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46,1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a:solidFill>
                            <a:srgbClr val="000000"/>
                          </a:solidFill>
                          <a:effectLst/>
                          <a:latin typeface="Garamond"/>
                        </a:rPr>
                        <a:t>EPSF 2003-04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33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a:solidFill>
                            <a:srgbClr val="000000"/>
                          </a:solidFill>
                          <a:effectLst/>
                          <a:latin typeface="Garamond"/>
                        </a:rPr>
                        <a:t>55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a:solidFill>
                            <a:srgbClr val="000000"/>
                          </a:solidFill>
                          <a:effectLst/>
                          <a:latin typeface="Garamond"/>
                        </a:rPr>
                        <a:t>END 2009-10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30,2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25,3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a:solidFill>
                            <a:srgbClr val="000000"/>
                          </a:solidFill>
                          <a:effectLst/>
                          <a:latin typeface="Garamond"/>
                        </a:rPr>
                        <a:t>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63232">
                <a:tc>
                  <a:txBody>
                    <a:bodyPr/>
                    <a:lstStyle/>
                    <a:p>
                      <a:pPr algn="ctr" fontAlgn="ctr"/>
                      <a:r>
                        <a:rPr lang="fr-FR" sz="2400" b="0" i="0" u="none" strike="noStrike" dirty="0" smtClean="0">
                          <a:solidFill>
                            <a:srgbClr val="000000"/>
                          </a:solidFill>
                          <a:effectLst/>
                          <a:latin typeface="Garamond"/>
                        </a:rPr>
                        <a:t>ENSPF 2011</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smtClean="0">
                          <a:solidFill>
                            <a:srgbClr val="000000"/>
                          </a:solidFill>
                          <a:effectLst/>
                          <a:latin typeface="Garamond"/>
                        </a:rPr>
                        <a:t>28,6</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smtClean="0">
                          <a:solidFill>
                            <a:srgbClr val="000000"/>
                          </a:solidFill>
                          <a:effectLst/>
                          <a:latin typeface="Garamond"/>
                        </a:rPr>
                        <a:t>23,6</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0" i="0" u="none" strike="noStrike" dirty="0" smtClean="0">
                          <a:solidFill>
                            <a:srgbClr val="000000"/>
                          </a:solidFill>
                          <a:effectLst/>
                          <a:latin typeface="Garamond"/>
                        </a:rPr>
                        <a:t>33,5</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bl>
          </a:graphicData>
        </a:graphic>
      </p:graphicFrame>
    </p:spTree>
    <p:extLst>
      <p:ext uri="{BB962C8B-B14F-4D97-AF65-F5344CB8AC3E}">
        <p14:creationId xmlns:p14="http://schemas.microsoft.com/office/powerpoint/2010/main" val="2134973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75521" y="881063"/>
            <a:ext cx="8496944" cy="1133475"/>
          </a:xfrm>
        </p:spPr>
        <p:txBody>
          <a:bodyPr>
            <a:noAutofit/>
          </a:bodyPr>
          <a:lstStyle/>
          <a:p>
            <a:pPr marL="114300" indent="0" algn="ctr">
              <a:buNone/>
            </a:pPr>
            <a:r>
              <a:rPr lang="fr-FR" sz="3200" b="1" dirty="0">
                <a:solidFill>
                  <a:srgbClr val="7B003B"/>
                </a:solidFill>
                <a:latin typeface="Footlight MT Light" panose="0204060206030A020304" pitchFamily="18" charset="0"/>
                <a:ea typeface="+mj-ea"/>
                <a:cs typeface="+mj-cs"/>
              </a:rPr>
              <a:t>Espérance de vie à la naissance (en années) </a:t>
            </a:r>
            <a:r>
              <a:rPr lang="fr-FR" sz="3200" b="1" dirty="0" smtClean="0">
                <a:solidFill>
                  <a:srgbClr val="7B003B"/>
                </a:solidFill>
                <a:latin typeface="Footlight MT Light" panose="0204060206030A020304" pitchFamily="18" charset="0"/>
                <a:ea typeface="+mj-ea"/>
                <a:cs typeface="+mj-cs"/>
              </a:rPr>
              <a:t>entre1952 et 2010</a:t>
            </a:r>
            <a:endParaRPr lang="fr-FR" sz="3200" b="1" dirty="0">
              <a:solidFill>
                <a:srgbClr val="7B003B"/>
              </a:solidFill>
              <a:latin typeface="Footlight MT Light" panose="0204060206030A020304" pitchFamily="18" charset="0"/>
              <a:ea typeface="+mj-ea"/>
              <a:cs typeface="+mj-cs"/>
            </a:endParaRP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graphicFrame>
        <p:nvGraphicFramePr>
          <p:cNvPr id="7" name="Tableau 6"/>
          <p:cNvGraphicFramePr>
            <a:graphicFrameLocks noGrp="1"/>
          </p:cNvGraphicFramePr>
          <p:nvPr>
            <p:extLst>
              <p:ext uri="{D42A27DB-BD31-4B8C-83A1-F6EECF244321}">
                <p14:modId xmlns:p14="http://schemas.microsoft.com/office/powerpoint/2010/main" val="1477252638"/>
              </p:ext>
            </p:extLst>
          </p:nvPr>
        </p:nvGraphicFramePr>
        <p:xfrm>
          <a:off x="1775522" y="2243135"/>
          <a:ext cx="8496945" cy="4014789"/>
        </p:xfrm>
        <a:graphic>
          <a:graphicData uri="http://schemas.openxmlformats.org/drawingml/2006/table">
            <a:tbl>
              <a:tblPr/>
              <a:tblGrid>
                <a:gridCol w="2950395"/>
                <a:gridCol w="1848850"/>
                <a:gridCol w="1848850"/>
                <a:gridCol w="1848850"/>
              </a:tblGrid>
              <a:tr h="623949">
                <a:tc>
                  <a:txBody>
                    <a:bodyPr/>
                    <a:lstStyle/>
                    <a:p>
                      <a:pPr algn="ctr" rtl="0" fontAlgn="ctr"/>
                      <a:r>
                        <a:rPr lang="fr-FR" sz="2400" b="1" i="0" u="none" strike="noStrike" dirty="0">
                          <a:solidFill>
                            <a:srgbClr val="000000"/>
                          </a:solidFill>
                          <a:effectLst/>
                          <a:latin typeface="Garamond"/>
                        </a:rPr>
                        <a:t>Années (</a:t>
                      </a:r>
                      <a:r>
                        <a:rPr lang="fr-FR" sz="2400" b="1" i="0" u="none" strike="noStrike" dirty="0" err="1">
                          <a:solidFill>
                            <a:srgbClr val="000000"/>
                          </a:solidFill>
                          <a:effectLst/>
                          <a:latin typeface="Garamond"/>
                        </a:rPr>
                        <a:t>ref</a:t>
                      </a:r>
                      <a:r>
                        <a:rPr lang="fr-FR" sz="2400" b="1" i="0" u="none" strike="noStrike" dirty="0">
                          <a:solidFill>
                            <a:srgbClr val="000000"/>
                          </a:solidFill>
                          <a:effectLst/>
                          <a:latin typeface="Garamond"/>
                        </a:rPr>
                        <a:t>.)</a:t>
                      </a:r>
                      <a:r>
                        <a:rPr lang="fr-FR" sz="2400" b="1" i="0" u="none" strike="noStrike" dirty="0">
                          <a:solidFill>
                            <a:srgbClr val="333333"/>
                          </a:solidFill>
                          <a:effectLst/>
                          <a:latin typeface="Garamond"/>
                        </a:rPr>
                        <a:t> </a:t>
                      </a:r>
                      <a:endParaRPr lang="fr-FR" sz="24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1" i="0" u="none" strike="noStrike" dirty="0" smtClean="0">
                          <a:solidFill>
                            <a:srgbClr val="000000"/>
                          </a:solidFill>
                          <a:effectLst/>
                          <a:latin typeface="Garamond"/>
                        </a:rPr>
                        <a:t>Ensemble</a:t>
                      </a:r>
                      <a:r>
                        <a:rPr lang="fr-FR" sz="2400" b="1" i="0" u="none" strike="noStrike" dirty="0">
                          <a:solidFill>
                            <a:srgbClr val="333333"/>
                          </a:solidFill>
                          <a:effectLst/>
                          <a:latin typeface="Garamond"/>
                        </a:rPr>
                        <a:t> </a:t>
                      </a:r>
                      <a:endParaRPr lang="fr-FR" sz="24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1" i="0" u="none" strike="noStrike" dirty="0" smtClean="0">
                          <a:solidFill>
                            <a:srgbClr val="000000"/>
                          </a:solidFill>
                          <a:effectLst/>
                          <a:latin typeface="Garamond"/>
                        </a:rPr>
                        <a:t>Hommes</a:t>
                      </a:r>
                      <a:r>
                        <a:rPr lang="fr-FR" sz="2400" b="1" i="0" u="none" strike="noStrike" dirty="0">
                          <a:solidFill>
                            <a:srgbClr val="333333"/>
                          </a:solidFill>
                          <a:effectLst/>
                          <a:latin typeface="Garamond"/>
                        </a:rPr>
                        <a:t> </a:t>
                      </a:r>
                      <a:endParaRPr lang="fr-FR" sz="24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1" i="0" u="none" strike="noStrike" dirty="0" smtClean="0">
                          <a:solidFill>
                            <a:srgbClr val="000000"/>
                          </a:solidFill>
                          <a:effectLst/>
                          <a:latin typeface="Garamond"/>
                        </a:rPr>
                        <a:t>Femmes</a:t>
                      </a:r>
                      <a:endParaRPr lang="fr-FR" sz="24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1952 (Nation-Unies)</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42,9</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41,9 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43,9 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1962 (EOM1961-62)</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47,0</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a:solidFill>
                            <a:srgbClr val="000000"/>
                          </a:solidFill>
                          <a:effectLst/>
                          <a:latin typeface="Garamond"/>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1967 (CERED1986)</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48,2 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a:solidFill>
                            <a:srgbClr val="000000"/>
                          </a:solidFill>
                          <a:effectLst/>
                          <a:latin typeface="Garamond"/>
                          <a:ea typeface="+mn-ea"/>
                          <a:cs typeface="+mn-cs"/>
                        </a:rPr>
                        <a:t>47,3 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a:solidFill>
                            <a:srgbClr val="000000"/>
                          </a:solidFill>
                          <a:effectLst/>
                          <a:latin typeface="Garamond"/>
                          <a:ea typeface="+mn-ea"/>
                          <a:cs typeface="+mn-cs"/>
                        </a:rPr>
                        <a:t>49,1 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1980 (CERED1986)</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59,1 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a:solidFill>
                            <a:srgbClr val="000000"/>
                          </a:solidFill>
                          <a:effectLst/>
                          <a:latin typeface="Garamond"/>
                          <a:ea typeface="+mn-ea"/>
                          <a:cs typeface="+mn-cs"/>
                        </a:rPr>
                        <a:t>58,1 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60,2 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1987 (ENDPR86-88)</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65,0</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63,7 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66,4 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1994 (CERED1997)</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67,9</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a:solidFill>
                            <a:srgbClr val="000000"/>
                          </a:solidFill>
                          <a:effectLst/>
                          <a:latin typeface="Garamond"/>
                        </a:rPr>
                        <a:t>2004 (CERED2007)</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71,7</a:t>
                      </a:r>
                      <a:r>
                        <a:rPr lang="fr-FR" sz="2400" b="0" i="0" u="none" strike="noStrike">
                          <a:solidFill>
                            <a:srgbClr val="333333"/>
                          </a:solidFill>
                          <a:effectLst/>
                          <a:latin typeface="Garamond"/>
                        </a:rPr>
                        <a:t> </a:t>
                      </a:r>
                      <a:endParaRPr lang="fr-FR" sz="2400" b="0" i="0" u="none" strike="noStrike">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70,6 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73,0 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423855">
                <a:tc>
                  <a:txBody>
                    <a:bodyPr/>
                    <a:lstStyle/>
                    <a:p>
                      <a:pPr algn="ctr" rtl="0" fontAlgn="ctr"/>
                      <a:r>
                        <a:rPr lang="fr-FR" sz="2400" b="0" i="0" u="none" strike="noStrike" dirty="0">
                          <a:solidFill>
                            <a:srgbClr val="000000"/>
                          </a:solidFill>
                          <a:effectLst/>
                          <a:latin typeface="Garamond"/>
                        </a:rPr>
                        <a:t>2010 (ENDPR09-10)</a:t>
                      </a:r>
                      <a:r>
                        <a:rPr lang="fr-FR" sz="2400" b="0" i="0" u="none" strike="noStrike" dirty="0">
                          <a:solidFill>
                            <a:srgbClr val="333333"/>
                          </a:solidFill>
                          <a:effectLst/>
                          <a:latin typeface="Garamond"/>
                        </a:rPr>
                        <a:t> </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a:solidFill>
                            <a:srgbClr val="000000"/>
                          </a:solidFill>
                          <a:effectLst/>
                          <a:latin typeface="Garamond"/>
                        </a:rPr>
                        <a:t>74,8 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73,9 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rtl="0" fontAlgn="ctr"/>
                      <a:r>
                        <a:rPr lang="fr-FR" sz="2400" b="0" i="0" u="none" strike="noStrike" kern="1200" dirty="0">
                          <a:solidFill>
                            <a:srgbClr val="000000"/>
                          </a:solidFill>
                          <a:effectLst/>
                          <a:latin typeface="Garamond"/>
                          <a:ea typeface="+mn-ea"/>
                          <a:cs typeface="+mn-cs"/>
                        </a:rPr>
                        <a:t>75,6 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bl>
          </a:graphicData>
        </a:graphic>
      </p:graphicFrame>
    </p:spTree>
    <p:extLst>
      <p:ext uri="{BB962C8B-B14F-4D97-AF65-F5344CB8AC3E}">
        <p14:creationId xmlns:p14="http://schemas.microsoft.com/office/powerpoint/2010/main" val="17398024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smtClean="0">
                <a:solidFill>
                  <a:srgbClr val="FF9933"/>
                </a:solidFill>
                <a:latin typeface="Footlight MT Light" panose="0204060206030A020304" pitchFamily="18" charset="0"/>
              </a:rPr>
              <a:t>La transition démographique : une théorie</a:t>
            </a:r>
          </a:p>
          <a:p>
            <a:r>
              <a:rPr lang="fr-FR" sz="4400" dirty="0">
                <a:solidFill>
                  <a:srgbClr val="FF9933"/>
                </a:solidFill>
                <a:latin typeface="Footlight MT Light" panose="0204060206030A020304" pitchFamily="18" charset="0"/>
              </a:rPr>
              <a:t>L’évolution de </a:t>
            </a:r>
            <a:r>
              <a:rPr lang="fr-FR" sz="4400" dirty="0" smtClean="0">
                <a:solidFill>
                  <a:srgbClr val="FF9933"/>
                </a:solidFill>
                <a:latin typeface="Footlight MT Light" panose="0204060206030A020304" pitchFamily="18" charset="0"/>
              </a:rPr>
              <a:t>la démographie marocaine</a:t>
            </a:r>
          </a:p>
          <a:p>
            <a:r>
              <a:rPr lang="fr-FR" sz="4400" dirty="0" smtClean="0">
                <a:solidFill>
                  <a:srgbClr val="FF9933"/>
                </a:solidFill>
                <a:latin typeface="Footlight MT Light" panose="0204060206030A020304" pitchFamily="18" charset="0"/>
              </a:rPr>
              <a:t>Les politiques </a:t>
            </a:r>
            <a:r>
              <a:rPr lang="fr-FR" sz="4400" dirty="0">
                <a:solidFill>
                  <a:srgbClr val="FF9933"/>
                </a:solidFill>
                <a:latin typeface="Footlight MT Light" panose="0204060206030A020304" pitchFamily="18" charset="0"/>
              </a:rPr>
              <a:t>de population </a:t>
            </a:r>
            <a:r>
              <a:rPr lang="fr-FR" sz="4400" dirty="0" smtClean="0">
                <a:solidFill>
                  <a:srgbClr val="FF9933"/>
                </a:solidFill>
                <a:latin typeface="Footlight MT Light" panose="0204060206030A020304" pitchFamily="18" charset="0"/>
              </a:rPr>
              <a:t>au </a:t>
            </a:r>
            <a:r>
              <a:rPr lang="fr-FR" sz="4400" dirty="0">
                <a:solidFill>
                  <a:srgbClr val="FF9933"/>
                </a:solidFill>
                <a:latin typeface="Footlight MT Light" panose="0204060206030A020304" pitchFamily="18" charset="0"/>
              </a:rPr>
              <a:t>Maroc</a:t>
            </a:r>
          </a:p>
          <a:p>
            <a:r>
              <a:rPr lang="fr-FR" sz="4400" dirty="0" smtClean="0">
                <a:solidFill>
                  <a:srgbClr val="FF9933"/>
                </a:solidFill>
                <a:latin typeface="Footlight MT Light" panose="0204060206030A020304" pitchFamily="18" charset="0"/>
              </a:rPr>
              <a:t>La transition démographique marocaine</a:t>
            </a:r>
            <a:endParaRPr lang="fr-FR" sz="4400" dirty="0">
              <a:solidFill>
                <a:srgbClr val="FF9933"/>
              </a:solidFill>
              <a:latin typeface="Footlight MT Light" panose="0204060206030A020304" pitchFamily="18" charset="0"/>
            </a:endParaRPr>
          </a:p>
          <a:p>
            <a:r>
              <a:rPr lang="fr-FR" sz="4400" dirty="0" smtClean="0">
                <a:solidFill>
                  <a:srgbClr val="FF9933"/>
                </a:solidFill>
                <a:latin typeface="Footlight MT Light" panose="0204060206030A020304" pitchFamily="18" charset="0"/>
              </a:rPr>
              <a:t>Les implications …</a:t>
            </a:r>
          </a:p>
          <a:p>
            <a:r>
              <a:rPr lang="fr-FR" sz="4400" dirty="0" smtClean="0">
                <a:solidFill>
                  <a:srgbClr val="FF9933"/>
                </a:solidFill>
                <a:latin typeface="Footlight MT Light" panose="0204060206030A020304" pitchFamily="18" charset="0"/>
              </a:rPr>
              <a:t>La région …</a:t>
            </a:r>
            <a:endParaRPr lang="fr-FR" sz="3600" dirty="0">
              <a:latin typeface="Footlight MT Light" panose="0204060206030A020304" pitchFamily="18" charset="0"/>
            </a:endParaRP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330475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a:solidFill>
                  <a:schemeClr val="accent6">
                    <a:lumMod val="20000"/>
                    <a:lumOff val="80000"/>
                  </a:schemeClr>
                </a:solidFill>
                <a:latin typeface="Footlight MT Light" panose="0204060206030A020304" pitchFamily="18" charset="0"/>
              </a:rPr>
              <a:t>La transition démographique : une théorie</a:t>
            </a:r>
          </a:p>
          <a:p>
            <a:r>
              <a:rPr lang="fr-FR" sz="4400" dirty="0">
                <a:solidFill>
                  <a:schemeClr val="accent6">
                    <a:lumMod val="20000"/>
                    <a:lumOff val="80000"/>
                  </a:schemeClr>
                </a:solidFill>
                <a:latin typeface="Footlight MT Light" panose="0204060206030A020304" pitchFamily="18" charset="0"/>
              </a:rPr>
              <a:t>L’évolution de la démographie marocaine</a:t>
            </a:r>
          </a:p>
          <a:p>
            <a:r>
              <a:rPr lang="fr-FR" sz="4400" dirty="0">
                <a:solidFill>
                  <a:schemeClr val="accent6">
                    <a:lumMod val="20000"/>
                    <a:lumOff val="80000"/>
                  </a:schemeClr>
                </a:solidFill>
                <a:latin typeface="Footlight MT Light" panose="0204060206030A020304" pitchFamily="18" charset="0"/>
              </a:rPr>
              <a:t>Les politiques de population au Maroc</a:t>
            </a:r>
          </a:p>
          <a:p>
            <a:r>
              <a:rPr lang="fr-FR" sz="4400" dirty="0">
                <a:solidFill>
                  <a:schemeClr val="accent6">
                    <a:lumMod val="20000"/>
                    <a:lumOff val="80000"/>
                  </a:schemeClr>
                </a:solidFill>
                <a:latin typeface="Footlight MT Light" panose="0204060206030A020304" pitchFamily="18" charset="0"/>
              </a:rPr>
              <a:t>La transition démographique marocaine</a:t>
            </a:r>
          </a:p>
          <a:p>
            <a:r>
              <a:rPr lang="fr-FR" sz="4400" dirty="0">
                <a:solidFill>
                  <a:srgbClr val="FF9933"/>
                </a:solidFill>
                <a:latin typeface="Footlight MT Light" panose="0204060206030A020304" pitchFamily="18" charset="0"/>
              </a:rPr>
              <a:t>Les implications …</a:t>
            </a:r>
          </a:p>
          <a:p>
            <a:r>
              <a:rPr lang="fr-FR" sz="4400" dirty="0">
                <a:solidFill>
                  <a:schemeClr val="accent6">
                    <a:lumMod val="20000"/>
                    <a:lumOff val="80000"/>
                  </a:schemeClr>
                </a:solidFill>
                <a:latin typeface="Footlight MT Light" panose="0204060206030A020304" pitchFamily="18" charset="0"/>
              </a:rPr>
              <a:t>La région …</a:t>
            </a: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41083013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sp>
        <p:nvSpPr>
          <p:cNvPr id="20" name="Rectangle 2"/>
          <p:cNvSpPr txBox="1">
            <a:spLocks noChangeArrowheads="1"/>
          </p:cNvSpPr>
          <p:nvPr/>
        </p:nvSpPr>
        <p:spPr>
          <a:xfrm>
            <a:off x="471488" y="1686971"/>
            <a:ext cx="11301412" cy="469477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pPr algn="l">
              <a:lnSpc>
                <a:spcPct val="80000"/>
              </a:lnSpc>
            </a:pPr>
            <a:r>
              <a:rPr lang="fr-FR" sz="2800" cap="none" dirty="0" smtClean="0">
                <a:solidFill>
                  <a:schemeClr val="tx1"/>
                </a:solidFill>
                <a:latin typeface="Garamond" panose="02020404030301010803" pitchFamily="18" charset="0"/>
                <a:ea typeface="+mn-ea"/>
                <a:cs typeface="+mn-cs"/>
              </a:rPr>
              <a:t>Une transition </a:t>
            </a:r>
            <a:r>
              <a:rPr lang="fr-FR" sz="2800" cap="none" dirty="0">
                <a:solidFill>
                  <a:schemeClr val="tx1"/>
                </a:solidFill>
                <a:latin typeface="Garamond" panose="02020404030301010803" pitchFamily="18" charset="0"/>
                <a:ea typeface="+mn-ea"/>
                <a:cs typeface="+mn-cs"/>
              </a:rPr>
              <a:t>démographique </a:t>
            </a:r>
            <a:r>
              <a:rPr lang="fr-FR" sz="2800" cap="none" dirty="0" smtClean="0">
                <a:solidFill>
                  <a:schemeClr val="tx1"/>
                </a:solidFill>
                <a:latin typeface="Garamond" panose="02020404030301010803" pitchFamily="18" charset="0"/>
                <a:ea typeface="+mn-ea"/>
                <a:cs typeface="+mn-cs"/>
              </a:rPr>
              <a:t>marocaine rapide (Trentaine d’années) =&gt; entre un et deux siècles dans les pays industrialisés.</a:t>
            </a:r>
          </a:p>
          <a:p>
            <a:pPr algn="l">
              <a:lnSpc>
                <a:spcPct val="80000"/>
              </a:lnSpc>
            </a:pPr>
            <a:endParaRPr lang="fr-FR" sz="2800" cap="none" dirty="0" smtClean="0">
              <a:solidFill>
                <a:schemeClr val="tx1"/>
              </a:solidFill>
              <a:latin typeface="Garamond" panose="02020404030301010803" pitchFamily="18" charset="0"/>
              <a:ea typeface="+mn-ea"/>
              <a:cs typeface="+mn-cs"/>
            </a:endParaRPr>
          </a:p>
          <a:p>
            <a:pPr algn="l">
              <a:lnSpc>
                <a:spcPct val="80000"/>
              </a:lnSpc>
            </a:pPr>
            <a:r>
              <a:rPr lang="fr-FR" sz="2800" b="1" u="sng" cap="none" dirty="0" smtClean="0">
                <a:solidFill>
                  <a:schemeClr val="tx1"/>
                </a:solidFill>
                <a:effectLst>
                  <a:outerShdw blurRad="38100" dist="38100" dir="2700000" algn="tl">
                    <a:srgbClr val="000000">
                      <a:alpha val="43137"/>
                    </a:srgbClr>
                  </a:outerShdw>
                </a:effectLst>
                <a:latin typeface="Garamond" panose="02020404030301010803" pitchFamily="18" charset="0"/>
                <a:ea typeface="+mn-ea"/>
                <a:cs typeface="+mn-cs"/>
              </a:rPr>
              <a:t>Conséquences entre </a:t>
            </a:r>
            <a:r>
              <a:rPr lang="fr-FR" sz="2800" b="1" u="sng" cap="none" dirty="0">
                <a:solidFill>
                  <a:schemeClr val="tx1"/>
                </a:solidFill>
                <a:effectLst>
                  <a:outerShdw blurRad="38100" dist="38100" dir="2700000" algn="tl">
                    <a:srgbClr val="000000">
                      <a:alpha val="43137"/>
                    </a:srgbClr>
                  </a:outerShdw>
                </a:effectLst>
                <a:latin typeface="Garamond" panose="02020404030301010803" pitchFamily="18" charset="0"/>
                <a:ea typeface="+mn-ea"/>
                <a:cs typeface="+mn-cs"/>
              </a:rPr>
              <a:t>1960 </a:t>
            </a:r>
            <a:r>
              <a:rPr lang="fr-FR" sz="2800" b="1" u="sng" cap="none" dirty="0" smtClean="0">
                <a:solidFill>
                  <a:schemeClr val="tx1"/>
                </a:solidFill>
                <a:effectLst>
                  <a:outerShdw blurRad="38100" dist="38100" dir="2700000" algn="tl">
                    <a:srgbClr val="000000">
                      <a:alpha val="43137"/>
                    </a:srgbClr>
                  </a:outerShdw>
                </a:effectLst>
                <a:latin typeface="Garamond" panose="02020404030301010803" pitchFamily="18" charset="0"/>
                <a:ea typeface="+mn-ea"/>
                <a:cs typeface="+mn-cs"/>
              </a:rPr>
              <a:t>et </a:t>
            </a:r>
            <a:r>
              <a:rPr lang="fr-FR" sz="2800" b="1" u="sng" cap="none" dirty="0">
                <a:solidFill>
                  <a:schemeClr val="tx1"/>
                </a:solidFill>
                <a:effectLst>
                  <a:outerShdw blurRad="38100" dist="38100" dir="2700000" algn="tl">
                    <a:srgbClr val="000000">
                      <a:alpha val="43137"/>
                    </a:srgbClr>
                  </a:outerShdw>
                </a:effectLst>
                <a:latin typeface="Garamond" panose="02020404030301010803" pitchFamily="18" charset="0"/>
                <a:ea typeface="+mn-ea"/>
                <a:cs typeface="+mn-cs"/>
              </a:rPr>
              <a:t>2014</a:t>
            </a:r>
            <a:r>
              <a:rPr lang="fr-FR" sz="2800" b="1" u="sng" cap="none" dirty="0" smtClean="0">
                <a:solidFill>
                  <a:schemeClr val="tx1"/>
                </a:solidFill>
                <a:effectLst>
                  <a:outerShdw blurRad="38100" dist="38100" dir="2700000" algn="tl">
                    <a:srgbClr val="000000">
                      <a:alpha val="43137"/>
                    </a:srgbClr>
                  </a:outerShdw>
                </a:effectLst>
                <a:latin typeface="Garamond" panose="02020404030301010803" pitchFamily="18" charset="0"/>
                <a:ea typeface="+mn-ea"/>
                <a:cs typeface="+mn-cs"/>
              </a:rPr>
              <a:t>:</a:t>
            </a:r>
          </a:p>
          <a:p>
            <a:pPr algn="l">
              <a:lnSpc>
                <a:spcPct val="80000"/>
              </a:lnSpc>
            </a:pPr>
            <a:r>
              <a:rPr lang="fr-FR" sz="2800" cap="none" dirty="0">
                <a:solidFill>
                  <a:schemeClr val="tx1"/>
                </a:solidFill>
                <a:latin typeface="Garamond" panose="02020404030301010803" pitchFamily="18" charset="0"/>
                <a:ea typeface="+mn-ea"/>
                <a:cs typeface="+mn-cs"/>
              </a:rPr>
              <a:t/>
            </a:r>
            <a:br>
              <a:rPr lang="fr-FR" sz="2800" cap="none" dirty="0">
                <a:solidFill>
                  <a:schemeClr val="tx1"/>
                </a:solidFill>
                <a:latin typeface="Garamond" panose="02020404030301010803" pitchFamily="18" charset="0"/>
                <a:ea typeface="+mn-ea"/>
                <a:cs typeface="+mn-cs"/>
              </a:rPr>
            </a:br>
            <a:r>
              <a:rPr lang="fr-FR" sz="2800" cap="none" dirty="0">
                <a:solidFill>
                  <a:schemeClr val="tx1"/>
                </a:solidFill>
                <a:latin typeface="Garamond" panose="02020404030301010803" pitchFamily="18" charset="0"/>
                <a:ea typeface="+mn-ea"/>
                <a:cs typeface="+mn-cs"/>
              </a:rPr>
              <a:t>- La part des jeunes (de moins de 15 ans) a baissé de 44,4% à </a:t>
            </a:r>
            <a:r>
              <a:rPr lang="fr-FR" sz="2800" cap="none" dirty="0" smtClean="0">
                <a:solidFill>
                  <a:schemeClr val="tx1"/>
                </a:solidFill>
                <a:latin typeface="Garamond" panose="02020404030301010803" pitchFamily="18" charset="0"/>
                <a:ea typeface="+mn-ea"/>
                <a:cs typeface="+mn-cs"/>
              </a:rPr>
              <a:t>28,2%;</a:t>
            </a:r>
          </a:p>
          <a:p>
            <a:pPr algn="l">
              <a:lnSpc>
                <a:spcPct val="80000"/>
              </a:lnSpc>
            </a:pPr>
            <a:r>
              <a:rPr lang="fr-FR" sz="2800" cap="none" dirty="0">
                <a:solidFill>
                  <a:schemeClr val="tx1"/>
                </a:solidFill>
                <a:latin typeface="Garamond" panose="02020404030301010803" pitchFamily="18" charset="0"/>
                <a:ea typeface="+mn-ea"/>
                <a:cs typeface="+mn-cs"/>
              </a:rPr>
              <a:t/>
            </a:r>
            <a:br>
              <a:rPr lang="fr-FR" sz="2800" cap="none" dirty="0">
                <a:solidFill>
                  <a:schemeClr val="tx1"/>
                </a:solidFill>
                <a:latin typeface="Garamond" panose="02020404030301010803" pitchFamily="18" charset="0"/>
                <a:ea typeface="+mn-ea"/>
                <a:cs typeface="+mn-cs"/>
              </a:rPr>
            </a:br>
            <a:r>
              <a:rPr lang="fr-FR" sz="2800" cap="none" dirty="0">
                <a:solidFill>
                  <a:schemeClr val="tx1"/>
                </a:solidFill>
                <a:latin typeface="Garamond" panose="02020404030301010803" pitchFamily="18" charset="0"/>
                <a:ea typeface="+mn-ea"/>
                <a:cs typeface="+mn-cs"/>
              </a:rPr>
              <a:t>- Le poids de la population en âge </a:t>
            </a:r>
            <a:r>
              <a:rPr lang="fr-FR" sz="2800" cap="none" dirty="0" smtClean="0">
                <a:solidFill>
                  <a:schemeClr val="tx1"/>
                </a:solidFill>
                <a:latin typeface="Garamond" panose="02020404030301010803" pitchFamily="18" charset="0"/>
                <a:ea typeface="+mn-ea"/>
                <a:cs typeface="+mn-cs"/>
              </a:rPr>
              <a:t>d’activité (15 </a:t>
            </a:r>
            <a:r>
              <a:rPr lang="fr-FR" sz="2800" cap="none" dirty="0">
                <a:solidFill>
                  <a:schemeClr val="tx1"/>
                </a:solidFill>
                <a:latin typeface="Garamond" panose="02020404030301010803" pitchFamily="18" charset="0"/>
                <a:ea typeface="+mn-ea"/>
                <a:cs typeface="+mn-cs"/>
              </a:rPr>
              <a:t>à 59 </a:t>
            </a:r>
            <a:r>
              <a:rPr lang="fr-FR" sz="2800" cap="none" dirty="0" smtClean="0">
                <a:solidFill>
                  <a:schemeClr val="tx1"/>
                </a:solidFill>
                <a:latin typeface="Garamond" panose="02020404030301010803" pitchFamily="18" charset="0"/>
                <a:ea typeface="+mn-ea"/>
                <a:cs typeface="+mn-cs"/>
              </a:rPr>
              <a:t>ans) a augmenté de </a:t>
            </a:r>
            <a:r>
              <a:rPr lang="fr-FR" sz="2800" cap="none" dirty="0">
                <a:solidFill>
                  <a:schemeClr val="tx1"/>
                </a:solidFill>
                <a:latin typeface="Garamond" panose="02020404030301010803" pitchFamily="18" charset="0"/>
                <a:ea typeface="+mn-ea"/>
                <a:cs typeface="+mn-cs"/>
              </a:rPr>
              <a:t>48,4% à 62,4</a:t>
            </a:r>
            <a:r>
              <a:rPr lang="fr-FR" sz="2800" cap="none" dirty="0" smtClean="0">
                <a:solidFill>
                  <a:schemeClr val="tx1"/>
                </a:solidFill>
                <a:latin typeface="Garamond" panose="02020404030301010803" pitchFamily="18" charset="0"/>
                <a:ea typeface="+mn-ea"/>
                <a:cs typeface="+mn-cs"/>
              </a:rPr>
              <a:t>%;</a:t>
            </a:r>
          </a:p>
          <a:p>
            <a:pPr algn="l">
              <a:lnSpc>
                <a:spcPct val="80000"/>
              </a:lnSpc>
            </a:pPr>
            <a:r>
              <a:rPr lang="fr-FR" sz="2800" cap="none" dirty="0">
                <a:solidFill>
                  <a:schemeClr val="tx1"/>
                </a:solidFill>
                <a:latin typeface="Garamond" panose="02020404030301010803" pitchFamily="18" charset="0"/>
                <a:ea typeface="+mn-ea"/>
                <a:cs typeface="+mn-cs"/>
              </a:rPr>
              <a:t/>
            </a:r>
            <a:br>
              <a:rPr lang="fr-FR" sz="2800" cap="none" dirty="0">
                <a:solidFill>
                  <a:schemeClr val="tx1"/>
                </a:solidFill>
                <a:latin typeface="Garamond" panose="02020404030301010803" pitchFamily="18" charset="0"/>
                <a:ea typeface="+mn-ea"/>
                <a:cs typeface="+mn-cs"/>
              </a:rPr>
            </a:br>
            <a:r>
              <a:rPr lang="fr-FR" sz="2800" cap="none" dirty="0">
                <a:solidFill>
                  <a:schemeClr val="tx1"/>
                </a:solidFill>
                <a:latin typeface="Garamond" panose="02020404030301010803" pitchFamily="18" charset="0"/>
                <a:ea typeface="+mn-ea"/>
                <a:cs typeface="+mn-cs"/>
              </a:rPr>
              <a:t>- La proportion des personnes âgées </a:t>
            </a:r>
            <a:r>
              <a:rPr lang="fr-FR" sz="2800" cap="none" dirty="0" smtClean="0">
                <a:solidFill>
                  <a:schemeClr val="tx1"/>
                </a:solidFill>
                <a:latin typeface="Garamond" panose="02020404030301010803" pitchFamily="18" charset="0"/>
                <a:ea typeface="+mn-ea"/>
                <a:cs typeface="+mn-cs"/>
              </a:rPr>
              <a:t>de 60 ans et plus est </a:t>
            </a:r>
            <a:r>
              <a:rPr lang="fr-FR" sz="2800" cap="none" dirty="0">
                <a:solidFill>
                  <a:schemeClr val="tx1"/>
                </a:solidFill>
                <a:latin typeface="Garamond" panose="02020404030301010803" pitchFamily="18" charset="0"/>
                <a:ea typeface="+mn-ea"/>
                <a:cs typeface="+mn-cs"/>
              </a:rPr>
              <a:t>passée de </a:t>
            </a:r>
            <a:r>
              <a:rPr lang="fr-FR" sz="2800" cap="none" dirty="0" smtClean="0">
                <a:solidFill>
                  <a:schemeClr val="tx1"/>
                </a:solidFill>
                <a:latin typeface="Garamond" panose="02020404030301010803" pitchFamily="18" charset="0"/>
                <a:ea typeface="+mn-ea"/>
                <a:cs typeface="+mn-cs"/>
              </a:rPr>
              <a:t>7,2% </a:t>
            </a:r>
            <a:r>
              <a:rPr lang="fr-FR" sz="2800" cap="none" dirty="0">
                <a:solidFill>
                  <a:schemeClr val="tx1"/>
                </a:solidFill>
                <a:latin typeface="Garamond" panose="02020404030301010803" pitchFamily="18" charset="0"/>
                <a:ea typeface="+mn-ea"/>
                <a:cs typeface="+mn-cs"/>
              </a:rPr>
              <a:t>à </a:t>
            </a:r>
            <a:r>
              <a:rPr lang="fr-FR" sz="2800" cap="none" dirty="0" smtClean="0">
                <a:solidFill>
                  <a:schemeClr val="tx1"/>
                </a:solidFill>
                <a:latin typeface="Garamond" panose="02020404030301010803" pitchFamily="18" charset="0"/>
                <a:ea typeface="+mn-ea"/>
                <a:cs typeface="+mn-cs"/>
              </a:rPr>
              <a:t>9,4% </a:t>
            </a:r>
            <a:r>
              <a:rPr lang="fr-FR" sz="2800" cap="none" dirty="0">
                <a:solidFill>
                  <a:schemeClr val="tx1"/>
                </a:solidFill>
                <a:latin typeface="Garamond" panose="02020404030301010803" pitchFamily="18" charset="0"/>
                <a:ea typeface="+mn-ea"/>
                <a:cs typeface="+mn-cs"/>
              </a:rPr>
              <a:t>et leur effectif de </a:t>
            </a:r>
            <a:r>
              <a:rPr lang="fr-FR" sz="2800" cap="none" dirty="0" smtClean="0">
                <a:solidFill>
                  <a:schemeClr val="tx1"/>
                </a:solidFill>
                <a:latin typeface="Garamond" panose="02020404030301010803" pitchFamily="18" charset="0"/>
                <a:ea typeface="+mn-ea"/>
                <a:cs typeface="+mn-cs"/>
              </a:rPr>
              <a:t>836.000 à 3,2 millions c’est-à-dire presque la taille actuelle de la population de la région de Tanger-Tétouan-Al </a:t>
            </a:r>
            <a:r>
              <a:rPr lang="fr-FR" sz="2800" cap="none" dirty="0" err="1" smtClean="0">
                <a:solidFill>
                  <a:schemeClr val="tx1"/>
                </a:solidFill>
                <a:latin typeface="Garamond" panose="02020404030301010803" pitchFamily="18" charset="0"/>
                <a:ea typeface="+mn-ea"/>
                <a:cs typeface="+mn-cs"/>
              </a:rPr>
              <a:t>Hoceïma</a:t>
            </a:r>
            <a:r>
              <a:rPr lang="fr-FR" sz="2800" cap="none" dirty="0" smtClean="0">
                <a:solidFill>
                  <a:schemeClr val="tx1"/>
                </a:solidFill>
                <a:latin typeface="Garamond" panose="02020404030301010803" pitchFamily="18" charset="0"/>
                <a:ea typeface="+mn-ea"/>
                <a:cs typeface="+mn-cs"/>
              </a:rPr>
              <a:t> (3,5 millions);</a:t>
            </a:r>
          </a:p>
        </p:txBody>
      </p:sp>
      <p:sp>
        <p:nvSpPr>
          <p:cNvPr id="6" name="Rectangle 8"/>
          <p:cNvSpPr>
            <a:spLocks noChangeArrowheads="1"/>
          </p:cNvSpPr>
          <p:nvPr/>
        </p:nvSpPr>
        <p:spPr bwMode="auto">
          <a:xfrm>
            <a:off x="1583267" y="942573"/>
            <a:ext cx="90037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7B003B"/>
              </a:buClr>
              <a:buSzPct val="120000"/>
              <a:buBlip>
                <a:blip r:embed="rId2"/>
              </a:buBlip>
              <a:defRPr sz="2400">
                <a:solidFill>
                  <a:schemeClr val="bg2"/>
                </a:solidFill>
                <a:latin typeface="Calibri" panose="020F0502020204030204" pitchFamily="34" charset="0"/>
              </a:defRPr>
            </a:lvl1pPr>
            <a:lvl2pPr marL="742950" indent="-285750">
              <a:spcBef>
                <a:spcPct val="20000"/>
              </a:spcBef>
              <a:buClr>
                <a:srgbClr val="F18E00"/>
              </a:buClr>
              <a:buSzPct val="120000"/>
              <a:buFont typeface="Arial" panose="020B0604020202020204" pitchFamily="34" charset="0"/>
              <a:buBlip>
                <a:blip r:embed="rId3"/>
              </a:buBlip>
              <a:defRPr sz="2000">
                <a:solidFill>
                  <a:schemeClr val="bg2"/>
                </a:solidFill>
                <a:latin typeface="Calibri" panose="020F0502020204030204" pitchFamily="34" charset="0"/>
              </a:defRPr>
            </a:lvl2pPr>
            <a:lvl3pPr marL="1143000" indent="-228600">
              <a:spcBef>
                <a:spcPct val="20000"/>
              </a:spcBef>
              <a:buClr>
                <a:schemeClr val="bg2"/>
              </a:buClr>
              <a:buSzPct val="120000"/>
              <a:buBlip>
                <a:blip r:embed="rId4"/>
              </a:buBlip>
              <a:defRPr sz="1600">
                <a:solidFill>
                  <a:schemeClr val="bg2"/>
                </a:solidFill>
                <a:latin typeface="Calibri" panose="020F050202020403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SzTx/>
              <a:buFontTx/>
              <a:buNone/>
            </a:pPr>
            <a:r>
              <a:rPr lang="fr-FR" altLang="fr-FR" sz="3200" b="1" dirty="0" smtClean="0">
                <a:solidFill>
                  <a:srgbClr val="7B003B"/>
                </a:solidFill>
                <a:latin typeface="Footlight MT Light" panose="0204060206030A020304" pitchFamily="18" charset="0"/>
                <a:ea typeface="+mj-ea"/>
                <a:cs typeface="+mj-cs"/>
              </a:rPr>
              <a:t>Les effets directes de la transition démographique</a:t>
            </a:r>
            <a:endParaRPr lang="fr-FR" altLang="fr-FR" sz="3200" b="1" dirty="0">
              <a:solidFill>
                <a:srgbClr val="7B003B"/>
              </a:solidFill>
              <a:latin typeface="Footlight MT Light" panose="0204060206030A020304" pitchFamily="18" charset="0"/>
              <a:ea typeface="+mj-ea"/>
              <a:cs typeface="+mj-cs"/>
            </a:endParaRPr>
          </a:p>
        </p:txBody>
      </p:sp>
    </p:spTree>
    <p:extLst>
      <p:ext uri="{BB962C8B-B14F-4D97-AF65-F5344CB8AC3E}">
        <p14:creationId xmlns:p14="http://schemas.microsoft.com/office/powerpoint/2010/main" val="5506508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Evolution de la structure par âge au </a:t>
            </a:r>
            <a:r>
              <a:rPr lang="fr-FR" sz="3200" dirty="0" smtClean="0">
                <a:latin typeface="Footlight MT Light" panose="0204060206030A020304" pitchFamily="18" charset="0"/>
              </a:rPr>
              <a:t>Maroc</a:t>
            </a:r>
            <a:br>
              <a:rPr lang="fr-FR" sz="3200" dirty="0" smtClean="0">
                <a:latin typeface="Footlight MT Light" panose="0204060206030A020304" pitchFamily="18" charset="0"/>
              </a:rPr>
            </a:br>
            <a:r>
              <a:rPr lang="fr-FR" sz="3200" dirty="0" smtClean="0">
                <a:latin typeface="Footlight MT Light" panose="0204060206030A020304" pitchFamily="18" charset="0"/>
              </a:rPr>
              <a:t>entre </a:t>
            </a:r>
            <a:r>
              <a:rPr lang="fr-FR" sz="3200" dirty="0">
                <a:latin typeface="Footlight MT Light" panose="0204060206030A020304" pitchFamily="18" charset="0"/>
              </a:rPr>
              <a:t>2015 et 2050 (en %)</a:t>
            </a:r>
          </a:p>
        </p:txBody>
      </p:sp>
      <p:sp>
        <p:nvSpPr>
          <p:cNvPr id="4" name="Espace réservé de la date 3"/>
          <p:cNvSpPr>
            <a:spLocks noGrp="1"/>
          </p:cNvSpPr>
          <p:nvPr>
            <p:ph type="dt" sz="half" idx="10"/>
          </p:nvPr>
        </p:nvSpPr>
        <p:spPr>
          <a:xfrm>
            <a:off x="0" y="6563337"/>
            <a:ext cx="1631922"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graphicFrame>
        <p:nvGraphicFramePr>
          <p:cNvPr id="6" name="Graphique 5"/>
          <p:cNvGraphicFramePr/>
          <p:nvPr>
            <p:extLst>
              <p:ext uri="{D42A27DB-BD31-4B8C-83A1-F6EECF244321}">
                <p14:modId xmlns:p14="http://schemas.microsoft.com/office/powerpoint/2010/main" val="2115147107"/>
              </p:ext>
            </p:extLst>
          </p:nvPr>
        </p:nvGraphicFramePr>
        <p:xfrm>
          <a:off x="2322286" y="2017486"/>
          <a:ext cx="7736114" cy="44948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294883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44489" y="765175"/>
            <a:ext cx="10391168" cy="1143000"/>
          </a:xfrm>
        </p:spPr>
        <p:txBody>
          <a:bodyPr/>
          <a:lstStyle/>
          <a:p>
            <a:r>
              <a:rPr lang="fr-FR" sz="3200" dirty="0">
                <a:latin typeface="Footlight MT Light" panose="0204060206030A020304" pitchFamily="18" charset="0"/>
              </a:rPr>
              <a:t>Evolution du rapport de dépendance de la population marocaine entre 1960 et 2050 (en %)</a:t>
            </a:r>
          </a:p>
        </p:txBody>
      </p:sp>
      <p:sp>
        <p:nvSpPr>
          <p:cNvPr id="4" name="Espace réservé de la date 3"/>
          <p:cNvSpPr>
            <a:spLocks noGrp="1"/>
          </p:cNvSpPr>
          <p:nvPr>
            <p:ph type="dt" sz="half" idx="10"/>
          </p:nvPr>
        </p:nvSpPr>
        <p:spPr>
          <a:xfrm>
            <a:off x="0" y="6549049"/>
            <a:ext cx="1631922" cy="276999"/>
          </a:xfrm>
        </p:spPr>
        <p:txBody>
          <a:bodyPr/>
          <a:lstStyle/>
          <a:p>
            <a:pPr>
              <a:defRPr/>
            </a:pPr>
            <a:fld id="{448F1D43-437D-4AAD-A46E-CA89074A1A3F}" type="datetime2">
              <a:rPr lang="fr-FR" smtClean="0">
                <a:solidFill>
                  <a:schemeClr val="bg1"/>
                </a:solidFill>
              </a:rPr>
              <a:t>mercredi 25 octobre 2017</a:t>
            </a:fld>
            <a:endParaRPr lang="fr-FR">
              <a:solidFill>
                <a:schemeClr val="bg1"/>
              </a:solidFill>
            </a:endParaRPr>
          </a:p>
        </p:txBody>
      </p:sp>
      <p:graphicFrame>
        <p:nvGraphicFramePr>
          <p:cNvPr id="6" name="Graphique 5"/>
          <p:cNvGraphicFramePr/>
          <p:nvPr>
            <p:extLst>
              <p:ext uri="{D42A27DB-BD31-4B8C-83A1-F6EECF244321}">
                <p14:modId xmlns:p14="http://schemas.microsoft.com/office/powerpoint/2010/main" val="381318772"/>
              </p:ext>
            </p:extLst>
          </p:nvPr>
        </p:nvGraphicFramePr>
        <p:xfrm>
          <a:off x="2467958" y="1908175"/>
          <a:ext cx="7519005" cy="44640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484027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858855"/>
          </a:xfrm>
        </p:spPr>
        <p:txBody>
          <a:bodyPr>
            <a:normAutofit/>
          </a:bodyPr>
          <a:lstStyle/>
          <a:p>
            <a:r>
              <a:rPr lang="fr-FR" sz="3200" dirty="0" smtClean="0">
                <a:latin typeface="Footlight MT Light" panose="0204060206030A020304" pitchFamily="18" charset="0"/>
              </a:rPr>
              <a:t>Le vieillissement … un défi futur</a:t>
            </a:r>
            <a:endParaRPr lang="fr-BE" sz="3200" dirty="0">
              <a:latin typeface="Footlight MT Light" panose="0204060206030A020304" pitchFamily="18" charset="0"/>
            </a:endParaRP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sp>
        <p:nvSpPr>
          <p:cNvPr id="3" name="Rectangle 2"/>
          <p:cNvSpPr/>
          <p:nvPr/>
        </p:nvSpPr>
        <p:spPr>
          <a:xfrm>
            <a:off x="679324" y="1622889"/>
            <a:ext cx="10922122" cy="4663713"/>
          </a:xfrm>
          <a:prstGeom prst="rect">
            <a:avLst/>
          </a:prstGeom>
        </p:spPr>
        <p:txBody>
          <a:bodyPr wrap="square">
            <a:spAutoFit/>
          </a:bodyPr>
          <a:lstStyle/>
          <a:p>
            <a:pPr algn="just">
              <a:lnSpc>
                <a:spcPct val="115000"/>
              </a:lnSpc>
              <a:spcBef>
                <a:spcPts val="1200"/>
              </a:spcBef>
              <a:spcAft>
                <a:spcPts val="1000"/>
              </a:spcAft>
              <a:tabLst>
                <a:tab pos="2218690" algn="l"/>
              </a:tabLst>
            </a:pPr>
            <a:r>
              <a:rPr lang="fr-FR" sz="2600" b="1" dirty="0">
                <a:latin typeface="Footlight MT Light" panose="0204060206030A020304" pitchFamily="18" charset="0"/>
                <a:cs typeface="Times New Roman" panose="02020603050405020304" pitchFamily="18" charset="0"/>
              </a:rPr>
              <a:t>Avec ces changements de structures démographiques et cet accroissement accentué des personnes âgées, le Maroc est appelé à augurer des réformes préventives pour garantir un financement durable des systèmes de protection sociale, éviter une éventuelle rupture de solidarité familiale ou intergénérationnelle et développer une économie créatrice davantage d’opportunités pour les jeunes qui prennent en charge directement ou indirectement les personnes âgées. Dans un avenir proche, et avant que le Maroc ne soit confronté à un réel défi de vieillissement, une aubaine démographique se </a:t>
            </a:r>
            <a:r>
              <a:rPr lang="fr-FR" sz="2600" b="1" dirty="0" smtClean="0">
                <a:latin typeface="Footlight MT Light" panose="0204060206030A020304" pitchFamily="18" charset="0"/>
                <a:cs typeface="Times New Roman" panose="02020603050405020304" pitchFamily="18" charset="0"/>
              </a:rPr>
              <a:t>présente dont </a:t>
            </a:r>
            <a:r>
              <a:rPr lang="fr-FR" sz="2600" b="1" dirty="0">
                <a:latin typeface="Footlight MT Light" panose="0204060206030A020304" pitchFamily="18" charset="0"/>
                <a:cs typeface="Times New Roman" panose="02020603050405020304" pitchFamily="18" charset="0"/>
              </a:rPr>
              <a:t>il faut trier pleinement </a:t>
            </a:r>
            <a:r>
              <a:rPr lang="fr-FR" sz="2600" b="1" dirty="0" smtClean="0">
                <a:latin typeface="Footlight MT Light" panose="0204060206030A020304" pitchFamily="18" charset="0"/>
                <a:cs typeface="Times New Roman" panose="02020603050405020304" pitchFamily="18" charset="0"/>
              </a:rPr>
              <a:t>profit et la transformer en un dividende démographique.</a:t>
            </a:r>
            <a:endParaRPr lang="fr-FR" sz="2600" b="1" dirty="0">
              <a:latin typeface="Footlight MT Light" panose="0204060206030A020304" pitchFamily="18" charset="0"/>
              <a:cs typeface="Times New Roman" panose="02020603050405020304" pitchFamily="18" charset="0"/>
            </a:endParaRPr>
          </a:p>
        </p:txBody>
      </p:sp>
    </p:spTree>
    <p:extLst>
      <p:ext uri="{BB962C8B-B14F-4D97-AF65-F5344CB8AC3E}">
        <p14:creationId xmlns:p14="http://schemas.microsoft.com/office/powerpoint/2010/main" val="40686551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a:solidFill>
                  <a:schemeClr val="accent6">
                    <a:lumMod val="20000"/>
                    <a:lumOff val="80000"/>
                  </a:schemeClr>
                </a:solidFill>
                <a:latin typeface="Footlight MT Light" panose="0204060206030A020304" pitchFamily="18" charset="0"/>
              </a:rPr>
              <a:t>La transition démographique : une théorie</a:t>
            </a:r>
          </a:p>
          <a:p>
            <a:r>
              <a:rPr lang="fr-FR" sz="4400" dirty="0">
                <a:solidFill>
                  <a:schemeClr val="accent6">
                    <a:lumMod val="20000"/>
                    <a:lumOff val="80000"/>
                  </a:schemeClr>
                </a:solidFill>
                <a:latin typeface="Footlight MT Light" panose="0204060206030A020304" pitchFamily="18" charset="0"/>
              </a:rPr>
              <a:t>L’évolution de la démographie marocaine</a:t>
            </a:r>
          </a:p>
          <a:p>
            <a:r>
              <a:rPr lang="fr-FR" sz="4400" dirty="0">
                <a:solidFill>
                  <a:schemeClr val="accent6">
                    <a:lumMod val="20000"/>
                    <a:lumOff val="80000"/>
                  </a:schemeClr>
                </a:solidFill>
                <a:latin typeface="Footlight MT Light" panose="0204060206030A020304" pitchFamily="18" charset="0"/>
              </a:rPr>
              <a:t>Les politiques de population au Maroc</a:t>
            </a:r>
          </a:p>
          <a:p>
            <a:r>
              <a:rPr lang="fr-FR" sz="4400" dirty="0">
                <a:solidFill>
                  <a:schemeClr val="accent6">
                    <a:lumMod val="20000"/>
                    <a:lumOff val="80000"/>
                  </a:schemeClr>
                </a:solidFill>
                <a:latin typeface="Footlight MT Light" panose="0204060206030A020304" pitchFamily="18" charset="0"/>
              </a:rPr>
              <a:t>La transition démographique marocaine</a:t>
            </a:r>
          </a:p>
          <a:p>
            <a:r>
              <a:rPr lang="fr-FR" sz="4400" dirty="0">
                <a:solidFill>
                  <a:schemeClr val="accent6">
                    <a:lumMod val="20000"/>
                    <a:lumOff val="80000"/>
                  </a:schemeClr>
                </a:solidFill>
                <a:latin typeface="Footlight MT Light" panose="0204060206030A020304" pitchFamily="18" charset="0"/>
              </a:rPr>
              <a:t>Les implications …</a:t>
            </a:r>
          </a:p>
          <a:p>
            <a:r>
              <a:rPr lang="fr-FR" sz="4400" dirty="0">
                <a:solidFill>
                  <a:srgbClr val="FF9933"/>
                </a:solidFill>
                <a:latin typeface="Footlight MT Light" panose="0204060206030A020304" pitchFamily="18" charset="0"/>
              </a:rPr>
              <a:t>La région …</a:t>
            </a: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1950748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smtClean="0">
                <a:latin typeface="Footlight MT Light" panose="0204060206030A020304" pitchFamily="18" charset="0"/>
              </a:rPr>
              <a:t>Les taux </a:t>
            </a:r>
            <a:r>
              <a:rPr lang="fr-FR" sz="3200" dirty="0">
                <a:latin typeface="Footlight MT Light" panose="0204060206030A020304" pitchFamily="18" charset="0"/>
              </a:rPr>
              <a:t>d’accroissement </a:t>
            </a:r>
            <a:r>
              <a:rPr lang="fr-FR" sz="3200" dirty="0" smtClean="0">
                <a:latin typeface="Footlight MT Light" panose="0204060206030A020304" pitchFamily="18" charset="0"/>
              </a:rPr>
              <a:t>aux niveaux régional et national entre 1971 et </a:t>
            </a:r>
            <a:r>
              <a:rPr lang="fr-FR" sz="3200" dirty="0">
                <a:latin typeface="Footlight MT Light" panose="0204060206030A020304" pitchFamily="18" charset="0"/>
              </a:rPr>
              <a:t>2014 (en %)</a:t>
            </a:r>
          </a:p>
        </p:txBody>
      </p:sp>
      <p:sp>
        <p:nvSpPr>
          <p:cNvPr id="4" name="Espace réservé de la date 3"/>
          <p:cNvSpPr>
            <a:spLocks noGrp="1"/>
          </p:cNvSpPr>
          <p:nvPr>
            <p:ph type="dt" sz="half" idx="10"/>
          </p:nvPr>
        </p:nvSpPr>
        <p:spPr>
          <a:xfrm>
            <a:off x="0" y="6540909"/>
            <a:ext cx="1887055"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graphicFrame>
        <p:nvGraphicFramePr>
          <p:cNvPr id="7" name="Graphique 6"/>
          <p:cNvGraphicFramePr>
            <a:graphicFrameLocks/>
          </p:cNvGraphicFramePr>
          <p:nvPr>
            <p:extLst>
              <p:ext uri="{D42A27DB-BD31-4B8C-83A1-F6EECF244321}">
                <p14:modId xmlns:p14="http://schemas.microsoft.com/office/powerpoint/2010/main" val="1395608129"/>
              </p:ext>
            </p:extLst>
          </p:nvPr>
        </p:nvGraphicFramePr>
        <p:xfrm>
          <a:off x="2354580" y="1938337"/>
          <a:ext cx="7623810" cy="41652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303970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57279" y="883921"/>
            <a:ext cx="9758362" cy="1402080"/>
          </a:xfrm>
        </p:spPr>
        <p:txBody>
          <a:bodyPr>
            <a:noAutofit/>
          </a:bodyPr>
          <a:lstStyle/>
          <a:p>
            <a:pPr marL="114300" indent="0" algn="ctr">
              <a:spcBef>
                <a:spcPct val="0"/>
              </a:spcBef>
              <a:buNone/>
            </a:pPr>
            <a:r>
              <a:rPr lang="fr-FR" sz="3200" b="1" dirty="0">
                <a:solidFill>
                  <a:srgbClr val="7B003B"/>
                </a:solidFill>
                <a:latin typeface="Footlight MT Light" panose="0204060206030A020304" pitchFamily="18" charset="0"/>
                <a:ea typeface="+mj-ea"/>
                <a:cs typeface="+mj-cs"/>
              </a:rPr>
              <a:t>Evolution de l'indice synthétique de fécondité </a:t>
            </a:r>
            <a:r>
              <a:rPr lang="fr-FR" sz="3200" b="1" dirty="0" smtClean="0">
                <a:solidFill>
                  <a:srgbClr val="7B003B"/>
                </a:solidFill>
                <a:latin typeface="Footlight MT Light" panose="0204060206030A020304" pitchFamily="18" charset="0"/>
                <a:ea typeface="+mj-ea"/>
                <a:cs typeface="+mj-cs"/>
              </a:rPr>
              <a:t>(</a:t>
            </a:r>
            <a:r>
              <a:rPr lang="fr-FR" sz="3200" b="1" dirty="0">
                <a:solidFill>
                  <a:srgbClr val="7B003B"/>
                </a:solidFill>
                <a:latin typeface="Footlight MT Light" panose="0204060206030A020304" pitchFamily="18" charset="0"/>
                <a:ea typeface="+mj-ea"/>
                <a:cs typeface="+mj-cs"/>
              </a:rPr>
              <a:t>nombre moyen d’enfants par femme) entre </a:t>
            </a:r>
            <a:r>
              <a:rPr lang="fr-FR" sz="3200" b="1" dirty="0" smtClean="0">
                <a:solidFill>
                  <a:srgbClr val="7B003B"/>
                </a:solidFill>
                <a:latin typeface="Footlight MT Light" panose="0204060206030A020304" pitchFamily="18" charset="0"/>
                <a:ea typeface="+mj-ea"/>
                <a:cs typeface="+mj-cs"/>
              </a:rPr>
              <a:t>1982 </a:t>
            </a:r>
            <a:r>
              <a:rPr lang="fr-FR" sz="3200" b="1" dirty="0">
                <a:solidFill>
                  <a:srgbClr val="7B003B"/>
                </a:solidFill>
                <a:latin typeface="Footlight MT Light" panose="0204060206030A020304" pitchFamily="18" charset="0"/>
                <a:ea typeface="+mj-ea"/>
                <a:cs typeface="+mj-cs"/>
              </a:rPr>
              <a:t>et 2014</a:t>
            </a:r>
          </a:p>
          <a:p>
            <a:pPr marL="114300" indent="0" algn="ctr">
              <a:buNone/>
            </a:pPr>
            <a:endParaRPr lang="fr-FR" b="1" dirty="0">
              <a:solidFill>
                <a:srgbClr val="FF9933"/>
              </a:solidFill>
              <a:latin typeface="Footlight MT Light" panose="0204060206030A020304" pitchFamily="18" charset="0"/>
              <a:ea typeface="+mj-ea"/>
              <a:cs typeface="+mj-cs"/>
            </a:endParaRP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graphicFrame>
        <p:nvGraphicFramePr>
          <p:cNvPr id="5" name="Graphique 4"/>
          <p:cNvGraphicFramePr>
            <a:graphicFrameLocks/>
          </p:cNvGraphicFramePr>
          <p:nvPr>
            <p:extLst>
              <p:ext uri="{D42A27DB-BD31-4B8C-83A1-F6EECF244321}">
                <p14:modId xmlns:p14="http://schemas.microsoft.com/office/powerpoint/2010/main" val="3032694217"/>
              </p:ext>
            </p:extLst>
          </p:nvPr>
        </p:nvGraphicFramePr>
        <p:xfrm>
          <a:off x="2308860" y="2057400"/>
          <a:ext cx="7383780" cy="42062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322726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75520" y="1143954"/>
            <a:ext cx="8496944" cy="870584"/>
          </a:xfrm>
        </p:spPr>
        <p:txBody>
          <a:bodyPr>
            <a:normAutofit fontScale="25000" lnSpcReduction="20000"/>
          </a:bodyPr>
          <a:lstStyle/>
          <a:p>
            <a:pPr marL="114300" indent="0" algn="ctr">
              <a:buNone/>
            </a:pPr>
            <a:r>
              <a:rPr lang="fr-FR" sz="12800" b="1" dirty="0">
                <a:solidFill>
                  <a:srgbClr val="7B003B"/>
                </a:solidFill>
                <a:latin typeface="Footlight MT Light" panose="0204060206030A020304" pitchFamily="18" charset="0"/>
                <a:ea typeface="+mj-ea"/>
                <a:cs typeface="+mj-cs"/>
              </a:rPr>
              <a:t>Quotient de mortalité infantile (en p. mille) </a:t>
            </a:r>
            <a:r>
              <a:rPr lang="fr-FR" sz="12800" b="1" dirty="0" smtClean="0">
                <a:solidFill>
                  <a:srgbClr val="7B003B"/>
                </a:solidFill>
                <a:latin typeface="Footlight MT Light" panose="0204060206030A020304" pitchFamily="18" charset="0"/>
                <a:ea typeface="+mj-ea"/>
                <a:cs typeface="+mj-cs"/>
              </a:rPr>
              <a:t>entre1987 et 1997</a:t>
            </a:r>
            <a:endParaRPr lang="fr-FR" sz="12800" b="1" dirty="0">
              <a:solidFill>
                <a:srgbClr val="7B003B"/>
              </a:solidFill>
              <a:latin typeface="Footlight MT Light" panose="0204060206030A020304" pitchFamily="18" charset="0"/>
              <a:ea typeface="+mj-ea"/>
              <a:cs typeface="+mj-cs"/>
            </a:endParaRPr>
          </a:p>
          <a:p>
            <a:pPr marL="114300" indent="0" algn="ctr">
              <a:buNone/>
            </a:pPr>
            <a:endParaRPr lang="fr-FR" sz="2800" dirty="0">
              <a:latin typeface="Garamond" panose="02020404030301010803" pitchFamily="18" charset="0"/>
            </a:endParaRPr>
          </a:p>
          <a:p>
            <a:pPr marL="114300" indent="0" algn="ctr">
              <a:buNone/>
            </a:pPr>
            <a:endParaRPr lang="fr-FR" sz="2800" dirty="0">
              <a:latin typeface="Garamond" panose="02020404030301010803" pitchFamily="18" charset="0"/>
            </a:endParaRPr>
          </a:p>
        </p:txBody>
      </p:sp>
      <p:sp>
        <p:nvSpPr>
          <p:cNvPr id="4" name="Espace réservé de la date 3"/>
          <p:cNvSpPr>
            <a:spLocks noGrp="1"/>
          </p:cNvSpPr>
          <p:nvPr>
            <p:ph type="dt" sz="half" idx="10"/>
          </p:nvPr>
        </p:nvSpPr>
        <p:spPr>
          <a:xfrm>
            <a:off x="3989" y="6538913"/>
            <a:ext cx="1579278" cy="276999"/>
          </a:xfrm>
        </p:spPr>
        <p:txBody>
          <a:bodyPr/>
          <a:lstStyle/>
          <a:p>
            <a:fld id="{8C64A415-A55A-4F47-BA09-B3C9714DA6F9}" type="datetime2">
              <a:rPr lang="fr-FR" smtClean="0">
                <a:solidFill>
                  <a:schemeClr val="bg1"/>
                </a:solidFill>
              </a:rPr>
              <a:t>mercredi 25 octobre 2017</a:t>
            </a:fld>
            <a:endParaRPr lang="fr-BE" dirty="0">
              <a:solidFill>
                <a:schemeClr val="bg1"/>
              </a:solidFill>
            </a:endParaRPr>
          </a:p>
        </p:txBody>
      </p:sp>
      <p:graphicFrame>
        <p:nvGraphicFramePr>
          <p:cNvPr id="9" name="Tableau 8"/>
          <p:cNvGraphicFramePr>
            <a:graphicFrameLocks noGrp="1"/>
          </p:cNvGraphicFramePr>
          <p:nvPr>
            <p:extLst>
              <p:ext uri="{D42A27DB-BD31-4B8C-83A1-F6EECF244321}">
                <p14:modId xmlns:p14="http://schemas.microsoft.com/office/powerpoint/2010/main" val="1595148870"/>
              </p:ext>
            </p:extLst>
          </p:nvPr>
        </p:nvGraphicFramePr>
        <p:xfrm>
          <a:off x="1775520" y="2666051"/>
          <a:ext cx="8496944" cy="2616395"/>
        </p:xfrm>
        <a:graphic>
          <a:graphicData uri="http://schemas.openxmlformats.org/drawingml/2006/table">
            <a:tbl>
              <a:tblPr/>
              <a:tblGrid>
                <a:gridCol w="2383956"/>
                <a:gridCol w="2542524"/>
                <a:gridCol w="3570464"/>
              </a:tblGrid>
              <a:tr h="523279">
                <a:tc>
                  <a:txBody>
                    <a:bodyPr/>
                    <a:lstStyle/>
                    <a:p>
                      <a:pPr algn="ctr" fontAlgn="ctr"/>
                      <a:r>
                        <a:rPr lang="fr-FR" sz="2400" b="1" i="0" u="none" strike="noStrike" dirty="0" smtClean="0">
                          <a:solidFill>
                            <a:srgbClr val="000000"/>
                          </a:solidFill>
                          <a:effectLst/>
                          <a:latin typeface="Garamond"/>
                        </a:rPr>
                        <a:t>Sources</a:t>
                      </a:r>
                      <a:r>
                        <a:rPr lang="fr-FR" sz="2400" b="1" i="0" u="none" strike="noStrike" dirty="0">
                          <a:solidFill>
                            <a:srgbClr val="000000"/>
                          </a:solidFill>
                          <a:effectLst/>
                          <a:latin typeface="Garamond"/>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1" i="0" u="none" strike="noStrike" dirty="0">
                          <a:solidFill>
                            <a:srgbClr val="000000"/>
                          </a:solidFill>
                          <a:effectLst/>
                          <a:latin typeface="Garamond"/>
                        </a:rPr>
                        <a:t>Ensemble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ctr"/>
                      <a:r>
                        <a:rPr lang="fr-FR" sz="2400" b="1" i="0" u="none" strike="noStrike" dirty="0" smtClean="0">
                          <a:solidFill>
                            <a:srgbClr val="000000"/>
                          </a:solidFill>
                          <a:effectLst/>
                          <a:latin typeface="Garamond"/>
                        </a:rPr>
                        <a:t>Observations</a:t>
                      </a:r>
                      <a:endParaRPr lang="fr-FR" sz="2400" b="1"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523279">
                <a:tc>
                  <a:txBody>
                    <a:bodyPr/>
                    <a:lstStyle/>
                    <a:p>
                      <a:pPr algn="ctr" fontAlgn="ctr"/>
                      <a:r>
                        <a:rPr lang="fr-FR" sz="2400" b="0" i="0" u="none" strike="noStrike" dirty="0" smtClean="0">
                          <a:solidFill>
                            <a:srgbClr val="000000"/>
                          </a:solidFill>
                          <a:effectLst/>
                          <a:latin typeface="Garamond"/>
                        </a:rPr>
                        <a:t>1987</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b"/>
                      <a:r>
                        <a:rPr lang="fr-FR" sz="2400" b="0" i="0" u="none" strike="noStrike" kern="1200" dirty="0">
                          <a:solidFill>
                            <a:srgbClr val="000000"/>
                          </a:solidFill>
                          <a:effectLst/>
                          <a:latin typeface="Garamond"/>
                          <a:ea typeface="+mn-ea"/>
                          <a:cs typeface="+mn-cs"/>
                        </a:rPr>
                        <a:t>99,3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b"/>
                      <a:r>
                        <a:rPr lang="fr-FR" sz="2400" b="0" i="0" u="none" strike="noStrike" kern="1200" dirty="0">
                          <a:solidFill>
                            <a:srgbClr val="000000"/>
                          </a:solidFill>
                          <a:effectLst/>
                          <a:latin typeface="Garamond"/>
                          <a:ea typeface="+mn-ea"/>
                          <a:cs typeface="+mn-cs"/>
                        </a:rPr>
                        <a:t>Nord-Ouest</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523279">
                <a:tc>
                  <a:txBody>
                    <a:bodyPr/>
                    <a:lstStyle/>
                    <a:p>
                      <a:pPr algn="ctr" fontAlgn="ctr"/>
                      <a:r>
                        <a:rPr lang="fr-FR" sz="2400" b="0" i="0" u="none" strike="noStrike" dirty="0" smtClean="0">
                          <a:solidFill>
                            <a:srgbClr val="000000"/>
                          </a:solidFill>
                          <a:effectLst/>
                          <a:latin typeface="Garamond"/>
                        </a:rPr>
                        <a:t>1992</a:t>
                      </a:r>
                      <a:r>
                        <a:rPr lang="fr-FR" sz="2400" b="0" i="0" u="none" strike="noStrike" dirty="0">
                          <a:solidFill>
                            <a:srgbClr val="000000"/>
                          </a:solidFill>
                          <a:effectLst/>
                          <a:latin typeface="Garamond"/>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b"/>
                      <a:r>
                        <a:rPr lang="fr-FR" sz="2400" b="0" i="0" u="none" strike="noStrike" kern="1200" dirty="0">
                          <a:solidFill>
                            <a:srgbClr val="000000"/>
                          </a:solidFill>
                          <a:effectLst/>
                          <a:latin typeface="Garamond"/>
                          <a:ea typeface="+mn-ea"/>
                          <a:cs typeface="+mn-cs"/>
                        </a:rPr>
                        <a:t>77,3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b"/>
                      <a:r>
                        <a:rPr lang="fr-FR" sz="2400" b="0" i="0" u="none" strike="noStrike" kern="1200" dirty="0">
                          <a:solidFill>
                            <a:srgbClr val="000000"/>
                          </a:solidFill>
                          <a:effectLst/>
                          <a:latin typeface="Garamond"/>
                          <a:ea typeface="+mn-ea"/>
                          <a:cs typeface="+mn-cs"/>
                        </a:rPr>
                        <a:t>Nord-Ouest</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523279">
                <a:tc>
                  <a:txBody>
                    <a:bodyPr/>
                    <a:lstStyle/>
                    <a:p>
                      <a:pPr algn="ctr" fontAlgn="ctr"/>
                      <a:r>
                        <a:rPr lang="fr-FR" sz="2400" b="0" i="0" u="none" strike="noStrike" dirty="0" smtClean="0">
                          <a:solidFill>
                            <a:srgbClr val="000000"/>
                          </a:solidFill>
                          <a:effectLst/>
                          <a:latin typeface="Garamond"/>
                        </a:rPr>
                        <a:t>1995</a:t>
                      </a:r>
                      <a:endParaRPr lang="fr-FR" sz="2400" b="0" i="0" u="none" strike="noStrike" dirty="0">
                        <a:solidFill>
                          <a:srgbClr val="000000"/>
                        </a:solidFill>
                        <a:effectLst/>
                        <a:latin typeface="Garamond"/>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b"/>
                      <a:r>
                        <a:rPr lang="fr-FR" sz="2400" b="0" i="0" u="none" strike="noStrike" kern="1200" dirty="0">
                          <a:solidFill>
                            <a:srgbClr val="000000"/>
                          </a:solidFill>
                          <a:effectLst/>
                          <a:latin typeface="Garamond"/>
                          <a:ea typeface="+mn-ea"/>
                          <a:cs typeface="+mn-cs"/>
                        </a:rPr>
                        <a:t>73,5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b"/>
                      <a:r>
                        <a:rPr lang="fr-FR" sz="2400" b="0" i="0" u="none" strike="noStrike" kern="1200" dirty="0">
                          <a:solidFill>
                            <a:srgbClr val="000000"/>
                          </a:solidFill>
                          <a:effectLst/>
                          <a:latin typeface="Garamond"/>
                          <a:ea typeface="+mn-ea"/>
                          <a:cs typeface="+mn-cs"/>
                        </a:rPr>
                        <a:t>Nord-Ouest</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r h="523279">
                <a:tc>
                  <a:txBody>
                    <a:bodyPr/>
                    <a:lstStyle/>
                    <a:p>
                      <a:pPr algn="ctr" fontAlgn="ctr"/>
                      <a:r>
                        <a:rPr lang="fr-FR" sz="2400" b="0" i="0" u="none" strike="noStrike" dirty="0" smtClean="0">
                          <a:solidFill>
                            <a:srgbClr val="000000"/>
                          </a:solidFill>
                          <a:effectLst/>
                          <a:latin typeface="Garamond"/>
                        </a:rPr>
                        <a:t>1997</a:t>
                      </a:r>
                      <a:r>
                        <a:rPr lang="fr-FR" sz="2400" b="0" i="0" u="none" strike="noStrike" dirty="0">
                          <a:solidFill>
                            <a:srgbClr val="000000"/>
                          </a:solidFill>
                          <a:effectLst/>
                          <a:latin typeface="Garamond"/>
                        </a:rPr>
                        <a:t> </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ctr" fontAlgn="b"/>
                      <a:r>
                        <a:rPr lang="fr-FR" sz="2400" b="0" i="0" u="none" strike="noStrike" kern="1200" dirty="0">
                          <a:solidFill>
                            <a:srgbClr val="000000"/>
                          </a:solidFill>
                          <a:effectLst/>
                          <a:latin typeface="Garamond"/>
                          <a:ea typeface="+mn-ea"/>
                          <a:cs typeface="+mn-cs"/>
                        </a:rPr>
                        <a:t>42,7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c>
                  <a:txBody>
                    <a:bodyPr/>
                    <a:lstStyle/>
                    <a:p>
                      <a:pPr algn="l" fontAlgn="b"/>
                      <a:r>
                        <a:rPr lang="fr-FR" sz="2400" b="0" i="0" u="none" strike="noStrike" kern="1200" dirty="0">
                          <a:solidFill>
                            <a:srgbClr val="000000"/>
                          </a:solidFill>
                          <a:effectLst/>
                          <a:latin typeface="Garamond"/>
                          <a:ea typeface="+mn-ea"/>
                          <a:cs typeface="+mn-cs"/>
                        </a:rPr>
                        <a:t>Tanger-Tétouan</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DEDEA"/>
                    </a:solidFill>
                  </a:tcPr>
                </a:tc>
              </a:tr>
            </a:tbl>
          </a:graphicData>
        </a:graphic>
      </p:graphicFrame>
    </p:spTree>
    <p:extLst>
      <p:ext uri="{BB962C8B-B14F-4D97-AF65-F5344CB8AC3E}">
        <p14:creationId xmlns:p14="http://schemas.microsoft.com/office/powerpoint/2010/main" val="35880443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Evolution de la structure par âge </a:t>
            </a:r>
            <a:r>
              <a:rPr lang="fr-FR" sz="3200" dirty="0" smtClean="0">
                <a:latin typeface="Footlight MT Light" panose="0204060206030A020304" pitchFamily="18" charset="0"/>
              </a:rPr>
              <a:t>à la région TTA</a:t>
            </a:r>
            <a:br>
              <a:rPr lang="fr-FR" sz="3200" dirty="0" smtClean="0">
                <a:latin typeface="Footlight MT Light" panose="0204060206030A020304" pitchFamily="18" charset="0"/>
              </a:rPr>
            </a:br>
            <a:r>
              <a:rPr lang="fr-FR" sz="3200" dirty="0" smtClean="0">
                <a:latin typeface="Footlight MT Light" panose="0204060206030A020304" pitchFamily="18" charset="0"/>
              </a:rPr>
              <a:t>entre 2004 et 2030 (en</a:t>
            </a:r>
            <a:r>
              <a:rPr lang="fr-FR" sz="3200" dirty="0">
                <a:latin typeface="Footlight MT Light" panose="0204060206030A020304" pitchFamily="18" charset="0"/>
              </a:rPr>
              <a:t>%)</a:t>
            </a:r>
          </a:p>
        </p:txBody>
      </p:sp>
      <p:sp>
        <p:nvSpPr>
          <p:cNvPr id="4" name="Espace réservé de la date 3"/>
          <p:cNvSpPr>
            <a:spLocks noGrp="1"/>
          </p:cNvSpPr>
          <p:nvPr>
            <p:ph type="dt" sz="half" idx="10"/>
          </p:nvPr>
        </p:nvSpPr>
        <p:spPr>
          <a:xfrm>
            <a:off x="0" y="6563337"/>
            <a:ext cx="1631922"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graphicFrame>
        <p:nvGraphicFramePr>
          <p:cNvPr id="5" name="Graphique 4"/>
          <p:cNvGraphicFramePr>
            <a:graphicFrameLocks/>
          </p:cNvGraphicFramePr>
          <p:nvPr>
            <p:extLst>
              <p:ext uri="{D42A27DB-BD31-4B8C-83A1-F6EECF244321}">
                <p14:modId xmlns:p14="http://schemas.microsoft.com/office/powerpoint/2010/main" val="184294699"/>
              </p:ext>
            </p:extLst>
          </p:nvPr>
        </p:nvGraphicFramePr>
        <p:xfrm>
          <a:off x="2320290" y="1908175"/>
          <a:ext cx="7863840" cy="43554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90185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smtClean="0">
                <a:solidFill>
                  <a:srgbClr val="FF9933"/>
                </a:solidFill>
                <a:latin typeface="Footlight MT Light" panose="0204060206030A020304" pitchFamily="18" charset="0"/>
              </a:rPr>
              <a:t>La transition démographique : une théorie</a:t>
            </a:r>
          </a:p>
          <a:p>
            <a:r>
              <a:rPr lang="fr-FR" sz="4400" dirty="0">
                <a:solidFill>
                  <a:schemeClr val="accent6">
                    <a:lumMod val="20000"/>
                    <a:lumOff val="80000"/>
                  </a:schemeClr>
                </a:solidFill>
                <a:latin typeface="Footlight MT Light" panose="0204060206030A020304" pitchFamily="18" charset="0"/>
              </a:rPr>
              <a:t>L’évolution de la démographie marocaine</a:t>
            </a:r>
          </a:p>
          <a:p>
            <a:r>
              <a:rPr lang="fr-FR" sz="4400" dirty="0">
                <a:solidFill>
                  <a:schemeClr val="accent6">
                    <a:lumMod val="20000"/>
                    <a:lumOff val="80000"/>
                  </a:schemeClr>
                </a:solidFill>
                <a:latin typeface="Footlight MT Light" panose="0204060206030A020304" pitchFamily="18" charset="0"/>
              </a:rPr>
              <a:t>Les politiques de population au Maroc</a:t>
            </a:r>
          </a:p>
          <a:p>
            <a:r>
              <a:rPr lang="fr-FR" sz="4400" dirty="0">
                <a:solidFill>
                  <a:schemeClr val="accent6">
                    <a:lumMod val="20000"/>
                    <a:lumOff val="80000"/>
                  </a:schemeClr>
                </a:solidFill>
                <a:latin typeface="Footlight MT Light" panose="0204060206030A020304" pitchFamily="18" charset="0"/>
              </a:rPr>
              <a:t>La transition démographique marocaine</a:t>
            </a:r>
          </a:p>
          <a:p>
            <a:r>
              <a:rPr lang="fr-FR" sz="4400" dirty="0">
                <a:solidFill>
                  <a:schemeClr val="accent6">
                    <a:lumMod val="20000"/>
                    <a:lumOff val="80000"/>
                  </a:schemeClr>
                </a:solidFill>
                <a:latin typeface="Footlight MT Light" panose="0204060206030A020304" pitchFamily="18" charset="0"/>
              </a:rPr>
              <a:t>Les implications …</a:t>
            </a:r>
          </a:p>
          <a:p>
            <a:r>
              <a:rPr lang="fr-FR" sz="4400" dirty="0">
                <a:solidFill>
                  <a:schemeClr val="accent6">
                    <a:lumMod val="20000"/>
                    <a:lumOff val="80000"/>
                  </a:schemeClr>
                </a:solidFill>
                <a:latin typeface="Footlight MT Light" panose="0204060206030A020304" pitchFamily="18" charset="0"/>
              </a:rPr>
              <a:t>La région …</a:t>
            </a: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32226811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44489" y="765175"/>
            <a:ext cx="10391168" cy="1143000"/>
          </a:xfrm>
        </p:spPr>
        <p:txBody>
          <a:bodyPr/>
          <a:lstStyle/>
          <a:p>
            <a:r>
              <a:rPr lang="fr-FR" sz="3200" dirty="0">
                <a:latin typeface="Footlight MT Light" panose="0204060206030A020304" pitchFamily="18" charset="0"/>
              </a:rPr>
              <a:t>Evolution du rapport de dépendance de la population </a:t>
            </a:r>
            <a:r>
              <a:rPr lang="fr-FR" sz="3200" dirty="0" smtClean="0">
                <a:latin typeface="Footlight MT Light" panose="0204060206030A020304" pitchFamily="18" charset="0"/>
              </a:rPr>
              <a:t>de la région TTA entre 2004 et 2030 (en </a:t>
            </a:r>
            <a:r>
              <a:rPr lang="fr-FR" sz="3200" dirty="0">
                <a:latin typeface="Footlight MT Light" panose="0204060206030A020304" pitchFamily="18" charset="0"/>
              </a:rPr>
              <a:t>%)</a:t>
            </a:r>
          </a:p>
        </p:txBody>
      </p:sp>
      <p:sp>
        <p:nvSpPr>
          <p:cNvPr id="4" name="Espace réservé de la date 3"/>
          <p:cNvSpPr>
            <a:spLocks noGrp="1"/>
          </p:cNvSpPr>
          <p:nvPr>
            <p:ph type="dt" sz="half" idx="10"/>
          </p:nvPr>
        </p:nvSpPr>
        <p:spPr>
          <a:xfrm>
            <a:off x="0" y="6549049"/>
            <a:ext cx="1631922" cy="276999"/>
          </a:xfrm>
        </p:spPr>
        <p:txBody>
          <a:bodyPr/>
          <a:lstStyle/>
          <a:p>
            <a:pPr>
              <a:defRPr/>
            </a:pPr>
            <a:fld id="{448F1D43-437D-4AAD-A46E-CA89074A1A3F}" type="datetime2">
              <a:rPr lang="fr-FR" smtClean="0">
                <a:solidFill>
                  <a:schemeClr val="bg1"/>
                </a:solidFill>
              </a:rPr>
              <a:t>mercredi 25 octobre 2017</a:t>
            </a:fld>
            <a:endParaRPr lang="fr-FR">
              <a:solidFill>
                <a:schemeClr val="bg1"/>
              </a:solidFill>
            </a:endParaRPr>
          </a:p>
        </p:txBody>
      </p:sp>
      <p:graphicFrame>
        <p:nvGraphicFramePr>
          <p:cNvPr id="7" name="Graphique 6"/>
          <p:cNvGraphicFramePr>
            <a:graphicFrameLocks/>
          </p:cNvGraphicFramePr>
          <p:nvPr>
            <p:extLst>
              <p:ext uri="{D42A27DB-BD31-4B8C-83A1-F6EECF244321}">
                <p14:modId xmlns:p14="http://schemas.microsoft.com/office/powerpoint/2010/main" val="3436782090"/>
              </p:ext>
            </p:extLst>
          </p:nvPr>
        </p:nvGraphicFramePr>
        <p:xfrm>
          <a:off x="2228849" y="2057400"/>
          <a:ext cx="7986713" cy="42576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678956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09600" y="1785944"/>
            <a:ext cx="10972800" cy="3814755"/>
          </a:xfrm>
        </p:spPr>
        <p:txBody>
          <a:bodyPr/>
          <a:lstStyle/>
          <a:p>
            <a:pPr marL="0" indent="0" algn="ctr">
              <a:buNone/>
            </a:pPr>
            <a:r>
              <a:rPr lang="fr-FR" sz="6600" dirty="0">
                <a:solidFill>
                  <a:srgbClr val="FF9933"/>
                </a:solidFill>
                <a:latin typeface="Footlight MT Light" panose="0204060206030A020304" pitchFamily="18" charset="0"/>
              </a:rPr>
              <a:t>Merci pour votre </a:t>
            </a:r>
            <a:r>
              <a:rPr lang="fr-FR" sz="6600" dirty="0" smtClean="0">
                <a:solidFill>
                  <a:srgbClr val="FF9933"/>
                </a:solidFill>
                <a:latin typeface="Footlight MT Light" panose="0204060206030A020304" pitchFamily="18" charset="0"/>
              </a:rPr>
              <a:t>attention</a:t>
            </a:r>
          </a:p>
          <a:p>
            <a:pPr marL="0" indent="0" algn="ctr">
              <a:buNone/>
            </a:pPr>
            <a:endParaRPr lang="fr-FR" sz="6600" dirty="0">
              <a:solidFill>
                <a:srgbClr val="FF9933"/>
              </a:solidFill>
              <a:latin typeface="Footlight MT Light" panose="0204060206030A020304" pitchFamily="18" charset="0"/>
            </a:endParaRPr>
          </a:p>
          <a:p>
            <a:pPr marL="0" indent="0" algn="ctr">
              <a:buNone/>
            </a:pPr>
            <a:r>
              <a:rPr lang="fr-FR" sz="4000" dirty="0" err="1">
                <a:solidFill>
                  <a:srgbClr val="FF9933"/>
                </a:solidFill>
                <a:latin typeface="Footlight MT Light" panose="0204060206030A020304" pitchFamily="18" charset="0"/>
              </a:rPr>
              <a:t>Issam</a:t>
            </a:r>
            <a:r>
              <a:rPr lang="fr-FR" sz="4000" dirty="0">
                <a:solidFill>
                  <a:srgbClr val="FF9933"/>
                </a:solidFill>
                <a:latin typeface="Footlight MT Light" panose="0204060206030A020304" pitchFamily="18" charset="0"/>
              </a:rPr>
              <a:t> CHIADMI</a:t>
            </a:r>
          </a:p>
          <a:p>
            <a:pPr marL="0" indent="0" algn="ctr">
              <a:buNone/>
            </a:pPr>
            <a:r>
              <a:rPr lang="fr-FR" sz="3200" dirty="0" smtClean="0">
                <a:latin typeface="Footlight MT Light" panose="0204060206030A020304" pitchFamily="18" charset="0"/>
                <a:hlinkClick r:id="rId2"/>
              </a:rPr>
              <a:t>i.chiadmi@hcp.ma</a:t>
            </a:r>
            <a:r>
              <a:rPr lang="fr-FR" sz="3200" dirty="0" smtClean="0">
                <a:latin typeface="Footlight MT Light" panose="0204060206030A020304" pitchFamily="18" charset="0"/>
              </a:rPr>
              <a:t> </a:t>
            </a:r>
            <a:endParaRPr lang="fr-FR" sz="3200" dirty="0">
              <a:latin typeface="Footlight MT Light" panose="0204060206030A020304" pitchFamily="18" charset="0"/>
            </a:endParaRPr>
          </a:p>
        </p:txBody>
      </p:sp>
      <p:sp>
        <p:nvSpPr>
          <p:cNvPr id="4" name="Espace réservé de la date 3"/>
          <p:cNvSpPr>
            <a:spLocks noGrp="1"/>
          </p:cNvSpPr>
          <p:nvPr>
            <p:ph type="dt" sz="half" idx="10"/>
          </p:nvPr>
        </p:nvSpPr>
        <p:spPr>
          <a:xfrm>
            <a:off x="0" y="6512333"/>
            <a:ext cx="1827039"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spTree>
    <p:extLst>
      <p:ext uri="{BB962C8B-B14F-4D97-AF65-F5344CB8AC3E}">
        <p14:creationId xmlns:p14="http://schemas.microsoft.com/office/powerpoint/2010/main" val="18222041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La transition démographique : une théorie</a:t>
            </a:r>
          </a:p>
        </p:txBody>
      </p:sp>
      <p:sp>
        <p:nvSpPr>
          <p:cNvPr id="4" name="Espace réservé de la date 3"/>
          <p:cNvSpPr>
            <a:spLocks noGrp="1"/>
          </p:cNvSpPr>
          <p:nvPr>
            <p:ph type="dt" sz="half" idx="10"/>
          </p:nvPr>
        </p:nvSpPr>
        <p:spPr>
          <a:xfrm>
            <a:off x="0" y="6555197"/>
            <a:ext cx="1887055"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392" y="1685925"/>
            <a:ext cx="8527739" cy="4826408"/>
          </a:xfrm>
          <a:prstGeom prst="rect">
            <a:avLst/>
          </a:prstGeom>
        </p:spPr>
      </p:pic>
    </p:spTree>
    <p:extLst>
      <p:ext uri="{BB962C8B-B14F-4D97-AF65-F5344CB8AC3E}">
        <p14:creationId xmlns:p14="http://schemas.microsoft.com/office/powerpoint/2010/main" val="8868691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a:solidFill>
                  <a:schemeClr val="accent6">
                    <a:lumMod val="20000"/>
                    <a:lumOff val="80000"/>
                  </a:schemeClr>
                </a:solidFill>
                <a:latin typeface="Footlight MT Light" panose="0204060206030A020304" pitchFamily="18" charset="0"/>
              </a:rPr>
              <a:t>La transition démographique : une théorie</a:t>
            </a:r>
          </a:p>
          <a:p>
            <a:r>
              <a:rPr lang="fr-FR" sz="4400" dirty="0">
                <a:solidFill>
                  <a:srgbClr val="FF9933"/>
                </a:solidFill>
                <a:latin typeface="Footlight MT Light" panose="0204060206030A020304" pitchFamily="18" charset="0"/>
              </a:rPr>
              <a:t>L’évolution de la démographie marocaine</a:t>
            </a:r>
          </a:p>
          <a:p>
            <a:r>
              <a:rPr lang="fr-FR" sz="4400" dirty="0">
                <a:solidFill>
                  <a:schemeClr val="accent6">
                    <a:lumMod val="20000"/>
                    <a:lumOff val="80000"/>
                  </a:schemeClr>
                </a:solidFill>
                <a:latin typeface="Footlight MT Light" panose="0204060206030A020304" pitchFamily="18" charset="0"/>
              </a:rPr>
              <a:t>Les politiques de population au Maroc</a:t>
            </a:r>
          </a:p>
          <a:p>
            <a:r>
              <a:rPr lang="fr-FR" sz="4400" dirty="0">
                <a:solidFill>
                  <a:schemeClr val="accent6">
                    <a:lumMod val="20000"/>
                    <a:lumOff val="80000"/>
                  </a:schemeClr>
                </a:solidFill>
                <a:latin typeface="Footlight MT Light" panose="0204060206030A020304" pitchFamily="18" charset="0"/>
              </a:rPr>
              <a:t>La transition démographique marocaine</a:t>
            </a:r>
          </a:p>
          <a:p>
            <a:r>
              <a:rPr lang="fr-FR" sz="4400" dirty="0">
                <a:solidFill>
                  <a:schemeClr val="accent6">
                    <a:lumMod val="20000"/>
                    <a:lumOff val="80000"/>
                  </a:schemeClr>
                </a:solidFill>
                <a:latin typeface="Footlight MT Light" panose="0204060206030A020304" pitchFamily="18" charset="0"/>
              </a:rPr>
              <a:t>Les implications …</a:t>
            </a:r>
          </a:p>
          <a:p>
            <a:r>
              <a:rPr lang="fr-FR" sz="4400" dirty="0">
                <a:solidFill>
                  <a:schemeClr val="accent6">
                    <a:lumMod val="20000"/>
                    <a:lumOff val="80000"/>
                  </a:schemeClr>
                </a:solidFill>
                <a:latin typeface="Footlight MT Light" panose="0204060206030A020304" pitchFamily="18" charset="0"/>
              </a:rPr>
              <a:t>La région …</a:t>
            </a: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4610287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L’évolution de la population marocaine </a:t>
            </a:r>
            <a:r>
              <a:rPr lang="fr-FR" sz="3200" dirty="0" smtClean="0">
                <a:latin typeface="Footlight MT Light" panose="0204060206030A020304" pitchFamily="18" charset="0"/>
              </a:rPr>
              <a:t/>
            </a:r>
            <a:br>
              <a:rPr lang="fr-FR" sz="3200" dirty="0" smtClean="0">
                <a:latin typeface="Footlight MT Light" panose="0204060206030A020304" pitchFamily="18" charset="0"/>
              </a:rPr>
            </a:br>
            <a:r>
              <a:rPr lang="fr-FR" sz="3200" dirty="0" smtClean="0">
                <a:latin typeface="Footlight MT Light" panose="0204060206030A020304" pitchFamily="18" charset="0"/>
              </a:rPr>
              <a:t>entre </a:t>
            </a:r>
            <a:r>
              <a:rPr lang="fr-FR" sz="3200" dirty="0">
                <a:latin typeface="Footlight MT Light" panose="0204060206030A020304" pitchFamily="18" charset="0"/>
              </a:rPr>
              <a:t>1900 et 2014 (en millions)</a:t>
            </a:r>
          </a:p>
        </p:txBody>
      </p:sp>
      <p:sp>
        <p:nvSpPr>
          <p:cNvPr id="5" name="Espace réservé de la date 4"/>
          <p:cNvSpPr>
            <a:spLocks noGrp="1"/>
          </p:cNvSpPr>
          <p:nvPr>
            <p:ph type="dt" sz="half" idx="10"/>
          </p:nvPr>
        </p:nvSpPr>
        <p:spPr>
          <a:xfrm>
            <a:off x="0" y="6534761"/>
            <a:ext cx="1579278" cy="276999"/>
          </a:xfrm>
        </p:spPr>
        <p:txBody>
          <a:bodyPr/>
          <a:lstStyle/>
          <a:p>
            <a:pPr>
              <a:defRPr/>
            </a:pPr>
            <a:fld id="{4DAF11FB-C208-4FCB-9322-646E3496DC5A}" type="datetime2">
              <a:rPr lang="fr-FR">
                <a:solidFill>
                  <a:schemeClr val="bg1"/>
                </a:solidFill>
              </a:rPr>
              <a:pPr>
                <a:defRPr/>
              </a:pPr>
              <a:t>mercredi 25 octobre 2017</a:t>
            </a:fld>
            <a:endParaRPr lang="fr-FR" dirty="0"/>
          </a:p>
        </p:txBody>
      </p:sp>
      <p:graphicFrame>
        <p:nvGraphicFramePr>
          <p:cNvPr id="7" name="Graphique 6"/>
          <p:cNvGraphicFramePr/>
          <p:nvPr>
            <p:extLst>
              <p:ext uri="{D42A27DB-BD31-4B8C-83A1-F6EECF244321}">
                <p14:modId xmlns:p14="http://schemas.microsoft.com/office/powerpoint/2010/main" val="2368348056"/>
              </p:ext>
            </p:extLst>
          </p:nvPr>
        </p:nvGraphicFramePr>
        <p:xfrm>
          <a:off x="1714500" y="1908176"/>
          <a:ext cx="8829675" cy="4221162"/>
        </p:xfrm>
        <a:graphic>
          <a:graphicData uri="http://schemas.openxmlformats.org/drawingml/2006/chart">
            <c:chart xmlns:c="http://schemas.openxmlformats.org/drawingml/2006/chart" xmlns:r="http://schemas.openxmlformats.org/officeDocument/2006/relationships" r:id="rId2"/>
          </a:graphicData>
        </a:graphic>
      </p:graphicFrame>
      <p:sp>
        <p:nvSpPr>
          <p:cNvPr id="8" name="Rectangle 7"/>
          <p:cNvSpPr/>
          <p:nvPr/>
        </p:nvSpPr>
        <p:spPr>
          <a:xfrm>
            <a:off x="2034645" y="6167682"/>
            <a:ext cx="8202083" cy="355803"/>
          </a:xfrm>
          <a:prstGeom prst="rect">
            <a:avLst/>
          </a:prstGeom>
        </p:spPr>
        <p:txBody>
          <a:bodyPr wrap="square">
            <a:spAutoFit/>
          </a:bodyPr>
          <a:lstStyle/>
          <a:p>
            <a:pPr algn="justLow">
              <a:lnSpc>
                <a:spcPct val="107000"/>
              </a:lnSpc>
              <a:spcAft>
                <a:spcPts val="0"/>
              </a:spcAft>
            </a:pPr>
            <a:r>
              <a:rPr lang="fr-FR" sz="1600" dirty="0">
                <a:solidFill>
                  <a:srgbClr val="000000"/>
                </a:solidFill>
                <a:latin typeface="Garamond" panose="02020404030301010803" pitchFamily="18" charset="0"/>
                <a:ea typeface="Times New Roman" panose="02020603050405020304" pitchFamily="18" charset="0"/>
                <a:cs typeface="Calibri" panose="020F0502020204030204" pitchFamily="34" charset="0"/>
              </a:rPr>
              <a:t>Source : De 1900 à 1952 :R. </a:t>
            </a:r>
            <a:r>
              <a:rPr lang="fr-FR" sz="1600" dirty="0" err="1">
                <a:solidFill>
                  <a:srgbClr val="000000"/>
                </a:solidFill>
                <a:latin typeface="Garamond" panose="02020404030301010803" pitchFamily="18" charset="0"/>
                <a:ea typeface="Times New Roman" panose="02020603050405020304" pitchFamily="18" charset="0"/>
                <a:cs typeface="Calibri" panose="020F0502020204030204" pitchFamily="34" charset="0"/>
              </a:rPr>
              <a:t>Escallier</a:t>
            </a:r>
            <a:r>
              <a:rPr lang="fr-FR" sz="1600" dirty="0">
                <a:solidFill>
                  <a:srgbClr val="000000"/>
                </a:solidFill>
                <a:latin typeface="Garamond" panose="02020404030301010803" pitchFamily="18" charset="0"/>
                <a:ea typeface="Times New Roman" panose="02020603050405020304" pitchFamily="18" charset="0"/>
                <a:cs typeface="Calibri" panose="020F0502020204030204" pitchFamily="34" charset="0"/>
              </a:rPr>
              <a:t> (1995) et depuis 1960 à 2014 : </a:t>
            </a:r>
            <a:r>
              <a:rPr lang="fr-FR" sz="1600" dirty="0" smtClean="0">
                <a:solidFill>
                  <a:srgbClr val="000000"/>
                </a:solidFill>
                <a:latin typeface="Garamond" panose="02020404030301010803" pitchFamily="18" charset="0"/>
                <a:ea typeface="Times New Roman" panose="02020603050405020304" pitchFamily="18" charset="0"/>
                <a:cs typeface="Calibri" panose="020F0502020204030204" pitchFamily="34" charset="0"/>
              </a:rPr>
              <a:t>HCP</a:t>
            </a:r>
            <a:endParaRPr lang="fr-FR"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85505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Les taux d’accroissement de la population marocaine entre 1900 et 2014 (en %)</a:t>
            </a:r>
          </a:p>
        </p:txBody>
      </p:sp>
      <p:sp>
        <p:nvSpPr>
          <p:cNvPr id="4" name="Espace réservé de la date 3"/>
          <p:cNvSpPr>
            <a:spLocks noGrp="1"/>
          </p:cNvSpPr>
          <p:nvPr>
            <p:ph type="dt" sz="half" idx="10"/>
          </p:nvPr>
        </p:nvSpPr>
        <p:spPr>
          <a:xfrm>
            <a:off x="0" y="6540909"/>
            <a:ext cx="1887055"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graphicFrame>
        <p:nvGraphicFramePr>
          <p:cNvPr id="6" name="Graphique 5"/>
          <p:cNvGraphicFramePr/>
          <p:nvPr>
            <p:extLst>
              <p:ext uri="{D42A27DB-BD31-4B8C-83A1-F6EECF244321}">
                <p14:modId xmlns:p14="http://schemas.microsoft.com/office/powerpoint/2010/main" val="727474791"/>
              </p:ext>
            </p:extLst>
          </p:nvPr>
        </p:nvGraphicFramePr>
        <p:xfrm>
          <a:off x="2034645" y="2019890"/>
          <a:ext cx="8281988" cy="4147792"/>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p:cNvSpPr/>
          <p:nvPr/>
        </p:nvSpPr>
        <p:spPr>
          <a:xfrm>
            <a:off x="2034645" y="6167682"/>
            <a:ext cx="8202083" cy="355803"/>
          </a:xfrm>
          <a:prstGeom prst="rect">
            <a:avLst/>
          </a:prstGeom>
        </p:spPr>
        <p:txBody>
          <a:bodyPr wrap="square">
            <a:spAutoFit/>
          </a:bodyPr>
          <a:lstStyle/>
          <a:p>
            <a:pPr algn="justLow">
              <a:lnSpc>
                <a:spcPct val="107000"/>
              </a:lnSpc>
              <a:spcAft>
                <a:spcPts val="0"/>
              </a:spcAft>
            </a:pPr>
            <a:r>
              <a:rPr lang="fr-FR" sz="1600" dirty="0">
                <a:solidFill>
                  <a:srgbClr val="000000"/>
                </a:solidFill>
                <a:latin typeface="Garamond" panose="02020404030301010803" pitchFamily="18" charset="0"/>
                <a:ea typeface="Times New Roman" panose="02020603050405020304" pitchFamily="18" charset="0"/>
                <a:cs typeface="Calibri" panose="020F0502020204030204" pitchFamily="34" charset="0"/>
              </a:rPr>
              <a:t>Source : De 1900 à 1952 :R. </a:t>
            </a:r>
            <a:r>
              <a:rPr lang="fr-FR" sz="1600" dirty="0" err="1">
                <a:solidFill>
                  <a:srgbClr val="000000"/>
                </a:solidFill>
                <a:latin typeface="Garamond" panose="02020404030301010803" pitchFamily="18" charset="0"/>
                <a:ea typeface="Times New Roman" panose="02020603050405020304" pitchFamily="18" charset="0"/>
                <a:cs typeface="Calibri" panose="020F0502020204030204" pitchFamily="34" charset="0"/>
              </a:rPr>
              <a:t>Escallier</a:t>
            </a:r>
            <a:r>
              <a:rPr lang="fr-FR" sz="1600" dirty="0">
                <a:solidFill>
                  <a:srgbClr val="000000"/>
                </a:solidFill>
                <a:latin typeface="Garamond" panose="02020404030301010803" pitchFamily="18" charset="0"/>
                <a:ea typeface="Times New Roman" panose="02020603050405020304" pitchFamily="18" charset="0"/>
                <a:cs typeface="Calibri" panose="020F0502020204030204" pitchFamily="34" charset="0"/>
              </a:rPr>
              <a:t> (1995) et depuis 1960 à 2014 : </a:t>
            </a:r>
            <a:r>
              <a:rPr lang="fr-FR" sz="1600" dirty="0" smtClean="0">
                <a:solidFill>
                  <a:srgbClr val="000000"/>
                </a:solidFill>
                <a:latin typeface="Garamond" panose="02020404030301010803" pitchFamily="18" charset="0"/>
                <a:ea typeface="Times New Roman" panose="02020603050405020304" pitchFamily="18" charset="0"/>
                <a:cs typeface="Calibri" panose="020F0502020204030204" pitchFamily="34" charset="0"/>
              </a:rPr>
              <a:t>HCP</a:t>
            </a:r>
            <a:endParaRPr lang="fr-FR"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098284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latin typeface="Footlight MT Light" panose="0204060206030A020304" pitchFamily="18" charset="0"/>
              </a:rPr>
              <a:t>Evolution de la structure par âge au Maroc </a:t>
            </a:r>
            <a:r>
              <a:rPr lang="fr-FR" sz="3200" dirty="0" smtClean="0">
                <a:latin typeface="Footlight MT Light" panose="0204060206030A020304" pitchFamily="18" charset="0"/>
              </a:rPr>
              <a:t/>
            </a:r>
            <a:br>
              <a:rPr lang="fr-FR" sz="3200" dirty="0" smtClean="0">
                <a:latin typeface="Footlight MT Light" panose="0204060206030A020304" pitchFamily="18" charset="0"/>
              </a:rPr>
            </a:br>
            <a:r>
              <a:rPr lang="fr-FR" sz="3200" dirty="0" smtClean="0">
                <a:latin typeface="Footlight MT Light" panose="0204060206030A020304" pitchFamily="18" charset="0"/>
              </a:rPr>
              <a:t>entre </a:t>
            </a:r>
            <a:r>
              <a:rPr lang="fr-FR" sz="3200" dirty="0">
                <a:latin typeface="Footlight MT Light" panose="0204060206030A020304" pitchFamily="18" charset="0"/>
              </a:rPr>
              <a:t>1960 et 2014 (en%)</a:t>
            </a:r>
          </a:p>
        </p:txBody>
      </p:sp>
      <p:sp>
        <p:nvSpPr>
          <p:cNvPr id="4" name="Espace réservé de la date 3"/>
          <p:cNvSpPr>
            <a:spLocks noGrp="1"/>
          </p:cNvSpPr>
          <p:nvPr>
            <p:ph type="dt" sz="half" idx="10"/>
          </p:nvPr>
        </p:nvSpPr>
        <p:spPr>
          <a:xfrm>
            <a:off x="0" y="6563337"/>
            <a:ext cx="1631922" cy="276999"/>
          </a:xfrm>
        </p:spPr>
        <p:txBody>
          <a:bodyPr/>
          <a:lstStyle/>
          <a:p>
            <a:pPr>
              <a:defRPr/>
            </a:pPr>
            <a:fld id="{448F1D43-437D-4AAD-A46E-CA89074A1A3F}" type="datetime2">
              <a:rPr lang="fr-FR" smtClean="0">
                <a:solidFill>
                  <a:schemeClr val="bg1"/>
                </a:solidFill>
              </a:rPr>
              <a:t>mercredi 25 octobre 2017</a:t>
            </a:fld>
            <a:endParaRPr lang="fr-FR" dirty="0">
              <a:solidFill>
                <a:schemeClr val="bg1"/>
              </a:solidFill>
            </a:endParaRPr>
          </a:p>
        </p:txBody>
      </p:sp>
      <p:graphicFrame>
        <p:nvGraphicFramePr>
          <p:cNvPr id="6" name="Graphique 5"/>
          <p:cNvGraphicFramePr/>
          <p:nvPr>
            <p:extLst>
              <p:ext uri="{D42A27DB-BD31-4B8C-83A1-F6EECF244321}">
                <p14:modId xmlns:p14="http://schemas.microsoft.com/office/powerpoint/2010/main" val="3070768396"/>
              </p:ext>
            </p:extLst>
          </p:nvPr>
        </p:nvGraphicFramePr>
        <p:xfrm>
          <a:off x="2438400" y="1908175"/>
          <a:ext cx="7416800" cy="46041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4307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83267" y="765175"/>
            <a:ext cx="9313333" cy="911229"/>
          </a:xfrm>
        </p:spPr>
        <p:txBody>
          <a:bodyPr/>
          <a:lstStyle/>
          <a:p>
            <a:r>
              <a:rPr lang="fr-FR" dirty="0" smtClean="0">
                <a:latin typeface="Footlight MT Light" panose="0204060206030A020304" pitchFamily="18" charset="0"/>
              </a:rPr>
              <a:t>Plan</a:t>
            </a:r>
            <a:endParaRPr lang="fr-FR" dirty="0">
              <a:latin typeface="Footlight MT Light" panose="0204060206030A020304" pitchFamily="18" charset="0"/>
            </a:endParaRPr>
          </a:p>
        </p:txBody>
      </p:sp>
      <p:sp>
        <p:nvSpPr>
          <p:cNvPr id="3" name="Espace réservé du contenu 2"/>
          <p:cNvSpPr>
            <a:spLocks noGrp="1"/>
          </p:cNvSpPr>
          <p:nvPr>
            <p:ph idx="1"/>
          </p:nvPr>
        </p:nvSpPr>
        <p:spPr>
          <a:xfrm>
            <a:off x="148696" y="1676404"/>
            <a:ext cx="12015788" cy="4837110"/>
          </a:xfrm>
        </p:spPr>
        <p:txBody>
          <a:bodyPr/>
          <a:lstStyle/>
          <a:p>
            <a:r>
              <a:rPr lang="fr-FR" sz="4400" dirty="0">
                <a:solidFill>
                  <a:schemeClr val="accent6">
                    <a:lumMod val="20000"/>
                    <a:lumOff val="80000"/>
                  </a:schemeClr>
                </a:solidFill>
                <a:latin typeface="Footlight MT Light" panose="0204060206030A020304" pitchFamily="18" charset="0"/>
              </a:rPr>
              <a:t>La transition démographique : une théorie</a:t>
            </a:r>
          </a:p>
          <a:p>
            <a:r>
              <a:rPr lang="fr-FR" sz="4400" dirty="0">
                <a:solidFill>
                  <a:schemeClr val="accent6">
                    <a:lumMod val="20000"/>
                    <a:lumOff val="80000"/>
                  </a:schemeClr>
                </a:solidFill>
                <a:latin typeface="Footlight MT Light" panose="0204060206030A020304" pitchFamily="18" charset="0"/>
              </a:rPr>
              <a:t>L’évolution de la démographie marocaine</a:t>
            </a:r>
          </a:p>
          <a:p>
            <a:r>
              <a:rPr lang="fr-FR" sz="4400" dirty="0">
                <a:solidFill>
                  <a:srgbClr val="FF9933"/>
                </a:solidFill>
                <a:latin typeface="Footlight MT Light" panose="0204060206030A020304" pitchFamily="18" charset="0"/>
              </a:rPr>
              <a:t>Les politiques de population au Maroc</a:t>
            </a:r>
          </a:p>
          <a:p>
            <a:r>
              <a:rPr lang="fr-FR" sz="4400" dirty="0">
                <a:solidFill>
                  <a:schemeClr val="accent6">
                    <a:lumMod val="20000"/>
                    <a:lumOff val="80000"/>
                  </a:schemeClr>
                </a:solidFill>
                <a:latin typeface="Footlight MT Light" panose="0204060206030A020304" pitchFamily="18" charset="0"/>
              </a:rPr>
              <a:t>La transition démographique marocaine</a:t>
            </a:r>
          </a:p>
          <a:p>
            <a:r>
              <a:rPr lang="fr-FR" sz="4400" dirty="0">
                <a:solidFill>
                  <a:schemeClr val="accent6">
                    <a:lumMod val="20000"/>
                    <a:lumOff val="80000"/>
                  </a:schemeClr>
                </a:solidFill>
                <a:latin typeface="Footlight MT Light" panose="0204060206030A020304" pitchFamily="18" charset="0"/>
              </a:rPr>
              <a:t>Les implications …</a:t>
            </a:r>
          </a:p>
          <a:p>
            <a:r>
              <a:rPr lang="fr-FR" sz="4400" dirty="0">
                <a:solidFill>
                  <a:schemeClr val="accent6">
                    <a:lumMod val="20000"/>
                    <a:lumOff val="80000"/>
                  </a:schemeClr>
                </a:solidFill>
                <a:latin typeface="Footlight MT Light" panose="0204060206030A020304" pitchFamily="18" charset="0"/>
              </a:rPr>
              <a:t>La région …</a:t>
            </a:r>
          </a:p>
        </p:txBody>
      </p:sp>
      <p:sp>
        <p:nvSpPr>
          <p:cNvPr id="5" name="Espace réservé de la date 4"/>
          <p:cNvSpPr>
            <a:spLocks noGrp="1"/>
          </p:cNvSpPr>
          <p:nvPr>
            <p:ph type="dt" sz="half" idx="10"/>
          </p:nvPr>
        </p:nvSpPr>
        <p:spPr>
          <a:xfrm>
            <a:off x="67199" y="6546270"/>
            <a:ext cx="1584088" cy="276999"/>
          </a:xfrm>
        </p:spPr>
        <p:txBody>
          <a:bodyPr/>
          <a:lstStyle/>
          <a:p>
            <a:pPr>
              <a:defRPr/>
            </a:pPr>
            <a:fld id="{FECA1350-161F-4070-A410-D7193608480D}" type="datetime2">
              <a:rPr lang="fr-FR" smtClean="0">
                <a:solidFill>
                  <a:schemeClr val="bg1"/>
                </a:solidFill>
              </a:rPr>
              <a:pPr>
                <a:defRPr/>
              </a:pPr>
              <a:t>mercredi 25 octobre 2017</a:t>
            </a:fld>
            <a:endParaRPr lang="fr-FR" dirty="0">
              <a:solidFill>
                <a:schemeClr val="bg1"/>
              </a:solidFill>
            </a:endParaRPr>
          </a:p>
        </p:txBody>
      </p:sp>
    </p:spTree>
    <p:extLst>
      <p:ext uri="{BB962C8B-B14F-4D97-AF65-F5344CB8AC3E}">
        <p14:creationId xmlns:p14="http://schemas.microsoft.com/office/powerpoint/2010/main" val="3004027807"/>
      </p:ext>
    </p:extLst>
  </p:cSld>
  <p:clrMapOvr>
    <a:masterClrMapping/>
  </p:clrMapOvr>
  <p:timing>
    <p:tnLst>
      <p:par>
        <p:cTn id="1" dur="indefinite" restart="never" nodeType="tmRoot"/>
      </p:par>
    </p:tnLst>
  </p:timing>
</p:sld>
</file>

<file path=ppt/theme/theme1.xml><?xml version="1.0" encoding="utf-8"?>
<a:theme xmlns:a="http://schemas.openxmlformats.org/drawingml/2006/main" name="hcp_mode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rgbClr val="F18E00"/>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rgbClr val="F18E00"/>
            </a:solidFill>
            <a:effectLst/>
            <a:latin typeface="Arial" charset="0"/>
            <a:cs typeface="Arial" charset="0"/>
          </a:defRPr>
        </a:defPPr>
      </a:lstStyle>
    </a:lnDef>
  </a:objectDefaults>
  <a:extraClrSchemeLst>
    <a:extraClrScheme>
      <a:clrScheme name="hcp_mod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cp_mode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hcp_mode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hcp_mode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hcp_mode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hcp_mode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hcp_mode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hcp_mode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hcp_mode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hcp_mode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hcp_mode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hcp_mode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1060</TotalTime>
  <Words>1186</Words>
  <Application>Microsoft Office PowerPoint</Application>
  <PresentationFormat>Grand écran</PresentationFormat>
  <Paragraphs>406</Paragraphs>
  <Slides>31</Slides>
  <Notes>8</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31</vt:i4>
      </vt:variant>
    </vt:vector>
  </HeadingPairs>
  <TitlesOfParts>
    <vt:vector size="40" baseType="lpstr">
      <vt:lpstr>Arial</vt:lpstr>
      <vt:lpstr>Calibri</vt:lpstr>
      <vt:lpstr>Century Gothic</vt:lpstr>
      <vt:lpstr>Edwardian Script ITC</vt:lpstr>
      <vt:lpstr>Footlight MT Light</vt:lpstr>
      <vt:lpstr>Garamond</vt:lpstr>
      <vt:lpstr>Times New Roman</vt:lpstr>
      <vt:lpstr>Verdana</vt:lpstr>
      <vt:lpstr>hcp_model</vt:lpstr>
      <vt:lpstr>La transition démographique et ses implications au Maroc</vt:lpstr>
      <vt:lpstr>Plan</vt:lpstr>
      <vt:lpstr>Plan</vt:lpstr>
      <vt:lpstr>La transition démographique : une théorie</vt:lpstr>
      <vt:lpstr>Plan</vt:lpstr>
      <vt:lpstr>L’évolution de la population marocaine  entre 1900 et 2014 (en millions)</vt:lpstr>
      <vt:lpstr>Les taux d’accroissement de la population marocaine entre 1900 et 2014 (en %)</vt:lpstr>
      <vt:lpstr>Evolution de la structure par âge au Maroc  entre 1960 et 2014 (en%)</vt:lpstr>
      <vt:lpstr>Plan</vt:lpstr>
      <vt:lpstr>Une politique orientée vers un contrôle de naissance</vt:lpstr>
      <vt:lpstr>Les grandes étapes du programme marocain de planification familiale</vt:lpstr>
      <vt:lpstr>Présentation PowerPoint</vt:lpstr>
      <vt:lpstr>Plan</vt:lpstr>
      <vt:lpstr>L’évolution des taux de natalité et de mortalité au Maroc entre 1952 et 2010 (en ‰)</vt:lpstr>
      <vt:lpstr>La transition démographique : une théorie</vt:lpstr>
      <vt:lpstr>L’évolution des taux de natalité et de mortalité au Maroc entre 1952 et 2010 (en ‰)</vt:lpstr>
      <vt:lpstr>Présentation PowerPoint</vt:lpstr>
      <vt:lpstr>Présentation PowerPoint</vt:lpstr>
      <vt:lpstr>Présentation PowerPoint</vt:lpstr>
      <vt:lpstr>Plan</vt:lpstr>
      <vt:lpstr>Présentation PowerPoint</vt:lpstr>
      <vt:lpstr>Evolution de la structure par âge au Maroc entre 2015 et 2050 (en %)</vt:lpstr>
      <vt:lpstr>Evolution du rapport de dépendance de la population marocaine entre 1960 et 2050 (en %)</vt:lpstr>
      <vt:lpstr>Le vieillissement … un défi futur</vt:lpstr>
      <vt:lpstr>Plan</vt:lpstr>
      <vt:lpstr>Les taux d’accroissement aux niveaux régional et national entre 1971 et 2014 (en %)</vt:lpstr>
      <vt:lpstr>Présentation PowerPoint</vt:lpstr>
      <vt:lpstr>Présentation PowerPoint</vt:lpstr>
      <vt:lpstr>Evolution de la structure par âge à la région TTA entre 2004 et 2030 (en%)</vt:lpstr>
      <vt:lpstr>Evolution du rapport de dépendance de la population de la région TTA entre 2004 et 2030 (en %)</vt:lpstr>
      <vt:lpstr>Présentation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transition démographique et ses implications au Maroc</dc:title>
  <dc:creator>CHIADMI</dc:creator>
  <cp:lastModifiedBy>CHIADMI</cp:lastModifiedBy>
  <cp:revision>106</cp:revision>
  <dcterms:created xsi:type="dcterms:W3CDTF">2017-10-12T20:50:05Z</dcterms:created>
  <dcterms:modified xsi:type="dcterms:W3CDTF">2017-10-25T22:27:08Z</dcterms:modified>
</cp:coreProperties>
</file>