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comments/comment4.xml" ContentType="application/vnd.openxmlformats-officedocument.presentationml.comment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8" r:id="rId2"/>
    <p:sldId id="268" r:id="rId3"/>
    <p:sldId id="286" r:id="rId4"/>
    <p:sldId id="269" r:id="rId5"/>
    <p:sldId id="274" r:id="rId6"/>
    <p:sldId id="287" r:id="rId7"/>
    <p:sldId id="277" r:id="rId8"/>
    <p:sldId id="280" r:id="rId9"/>
    <p:sldId id="270" r:id="rId10"/>
    <p:sldId id="263" r:id="rId11"/>
    <p:sldId id="282" r:id="rId12"/>
    <p:sldId id="281" r:id="rId13"/>
    <p:sldId id="283" r:id="rId14"/>
    <p:sldId id="284" r:id="rId15"/>
    <p:sldId id="285" r:id="rId16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ND HAKKOU" initials="HH" lastIdx="14" clrIdx="0">
    <p:extLst>
      <p:ext uri="{19B8F6BF-5375-455C-9EA6-DF929625EA0E}">
        <p15:presenceInfo xmlns:p15="http://schemas.microsoft.com/office/powerpoint/2012/main" userId="S-1-5-21-2634794064-2825362441-406193766-11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0-25T11:47:05.179" idx="3">
    <p:pos x="10" y="10"/>
    <p:text>A SUPPRIMER CE SLID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0-25T11:48:34.101" idx="4">
    <p:pos x="10" y="10"/>
    <p:text>SLIT TROP CHARGé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0-25T11:49:10.122" idx="5">
    <p:pos x="10" y="10"/>
    <p:text>idem trop chargé, le défi majeur peut consacrer un slid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0-25T12:03:14.827" idx="10">
    <p:pos x="10" y="10"/>
    <p:text>a suprimer le slide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634BB6-C593-46E1-9C99-9470581BDF9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60E4BE3-B293-445F-BE19-EF8AABEFCB4D}">
      <dgm:prSet phldrT="[Texte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fr-FR" sz="2000" b="1" dirty="0">
              <a:solidFill>
                <a:srgbClr val="002060"/>
              </a:solidFill>
            </a:rPr>
            <a:t>Attentes des jeunes femmes urbaines </a:t>
          </a:r>
          <a:endParaRPr lang="fr-FR" sz="2000" dirty="0">
            <a:solidFill>
              <a:srgbClr val="002060"/>
            </a:solidFill>
          </a:endParaRPr>
        </a:p>
      </dgm:t>
    </dgm:pt>
    <dgm:pt modelId="{79D49377-4F2B-471E-BFDC-E9A883FD40C9}" type="parTrans" cxnId="{A64DE17B-FE27-4CE7-997D-C45D58914096}">
      <dgm:prSet/>
      <dgm:spPr/>
      <dgm:t>
        <a:bodyPr/>
        <a:lstStyle/>
        <a:p>
          <a:endParaRPr lang="fr-FR"/>
        </a:p>
      </dgm:t>
    </dgm:pt>
    <dgm:pt modelId="{8E28EBC7-9503-406A-B5E9-E212F32D3805}" type="sibTrans" cxnId="{A64DE17B-FE27-4CE7-997D-C45D58914096}">
      <dgm:prSet/>
      <dgm:spPr/>
      <dgm:t>
        <a:bodyPr/>
        <a:lstStyle/>
        <a:p>
          <a:endParaRPr lang="fr-FR"/>
        </a:p>
      </dgm:t>
    </dgm:pt>
    <dgm:pt modelId="{352C4326-1941-4F10-B21C-73C7A3F32536}">
      <dgm:prSet phldrT="[Texte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fr-FR" sz="2000" b="1" dirty="0"/>
            <a:t>Priorité de mise à niveau éducative </a:t>
          </a:r>
          <a:r>
            <a:rPr lang="fr-FR" sz="2000" dirty="0"/>
            <a:t>: Alpha, ENF, post alpha, certificat de fin de primaire  (tranche d’âge 15-18 ans) ;</a:t>
          </a:r>
        </a:p>
      </dgm:t>
    </dgm:pt>
    <dgm:pt modelId="{6D6F78DE-7241-40B1-815E-24E713433DAD}" type="parTrans" cxnId="{3FAE269D-C370-474B-BBC9-97913878306F}">
      <dgm:prSet/>
      <dgm:spPr/>
      <dgm:t>
        <a:bodyPr/>
        <a:lstStyle/>
        <a:p>
          <a:endParaRPr lang="fr-FR"/>
        </a:p>
      </dgm:t>
    </dgm:pt>
    <dgm:pt modelId="{E5D1DBD5-A7F8-4516-95DC-69CB5592F7BE}" type="sibTrans" cxnId="{3FAE269D-C370-474B-BBC9-97913878306F}">
      <dgm:prSet/>
      <dgm:spPr/>
      <dgm:t>
        <a:bodyPr/>
        <a:lstStyle/>
        <a:p>
          <a:endParaRPr lang="fr-FR"/>
        </a:p>
      </dgm:t>
    </dgm:pt>
    <dgm:pt modelId="{A8C95A49-C9A2-495D-A7C4-AE35D139DB31}">
      <dgm:prSet phldrT="[Texte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fr-FR" sz="2000" b="1" dirty="0"/>
            <a:t>Au niveau des programmes </a:t>
          </a:r>
          <a:r>
            <a:rPr lang="fr-FR" sz="2000" dirty="0"/>
            <a:t>: </a:t>
          </a:r>
        </a:p>
      </dgm:t>
    </dgm:pt>
    <dgm:pt modelId="{1DB7C5CC-8223-4F08-BCE2-B4FB1DCDBAAA}" type="parTrans" cxnId="{E35395E6-E65E-42C4-BF25-2950646C06A3}">
      <dgm:prSet/>
      <dgm:spPr/>
      <dgm:t>
        <a:bodyPr/>
        <a:lstStyle/>
        <a:p>
          <a:endParaRPr lang="fr-FR"/>
        </a:p>
      </dgm:t>
    </dgm:pt>
    <dgm:pt modelId="{3AB214C1-8E5C-42AB-B1DC-CBA8892EFA49}" type="sibTrans" cxnId="{E35395E6-E65E-42C4-BF25-2950646C06A3}">
      <dgm:prSet/>
      <dgm:spPr/>
      <dgm:t>
        <a:bodyPr/>
        <a:lstStyle/>
        <a:p>
          <a:endParaRPr lang="fr-FR"/>
        </a:p>
      </dgm:t>
    </dgm:pt>
    <dgm:pt modelId="{3147ED63-9741-4CA3-9A58-2FAA45CA2F0C}">
      <dgm:prSet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fr-FR" sz="2000" dirty="0"/>
            <a:t>Acquisition des bases du français et d’autres langues étrangères (l’anglais ou l’espagnol);</a:t>
          </a:r>
        </a:p>
      </dgm:t>
    </dgm:pt>
    <dgm:pt modelId="{185BF354-ADCE-4422-ACE5-63C998D0EF58}" type="parTrans" cxnId="{2CD617A7-A674-4072-96A2-C2AEF6650C85}">
      <dgm:prSet/>
      <dgm:spPr/>
      <dgm:t>
        <a:bodyPr/>
        <a:lstStyle/>
        <a:p>
          <a:endParaRPr lang="fr-FR"/>
        </a:p>
      </dgm:t>
    </dgm:pt>
    <dgm:pt modelId="{1E91D0D7-4984-4496-8D83-E40674541AD5}" type="sibTrans" cxnId="{2CD617A7-A674-4072-96A2-C2AEF6650C85}">
      <dgm:prSet/>
      <dgm:spPr/>
      <dgm:t>
        <a:bodyPr/>
        <a:lstStyle/>
        <a:p>
          <a:endParaRPr lang="fr-FR"/>
        </a:p>
      </dgm:t>
    </dgm:pt>
    <dgm:pt modelId="{26B2238C-86EA-45CA-8499-79864F628D07}">
      <dgm:prSet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fr-FR" sz="2000" dirty="0"/>
            <a:t>Maîtrise de l’informatique;</a:t>
          </a:r>
        </a:p>
      </dgm:t>
    </dgm:pt>
    <dgm:pt modelId="{9135D045-7C86-40C8-911D-58810FD91A72}" type="parTrans" cxnId="{092EB89C-DE84-4B67-A6CA-03D5A33A80E0}">
      <dgm:prSet/>
      <dgm:spPr/>
      <dgm:t>
        <a:bodyPr/>
        <a:lstStyle/>
        <a:p>
          <a:endParaRPr lang="fr-FR"/>
        </a:p>
      </dgm:t>
    </dgm:pt>
    <dgm:pt modelId="{14E048FA-E750-477B-ABCE-BF457C87B32A}" type="sibTrans" cxnId="{092EB89C-DE84-4B67-A6CA-03D5A33A80E0}">
      <dgm:prSet/>
      <dgm:spPr/>
      <dgm:t>
        <a:bodyPr/>
        <a:lstStyle/>
        <a:p>
          <a:endParaRPr lang="fr-FR"/>
        </a:p>
      </dgm:t>
    </dgm:pt>
    <dgm:pt modelId="{110B2909-5475-40AF-A7C1-04230661C2FF}">
      <dgm:prSet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fr-FR" sz="2000" dirty="0"/>
            <a:t>Accompagnement et formation en recherche d’emploi.</a:t>
          </a:r>
        </a:p>
      </dgm:t>
    </dgm:pt>
    <dgm:pt modelId="{2D326B9A-F690-4FD3-8C30-796D5F36ECC9}" type="parTrans" cxnId="{D1FEBD87-CB5A-45D0-8FD4-4DA4E4D036E0}">
      <dgm:prSet/>
      <dgm:spPr/>
      <dgm:t>
        <a:bodyPr/>
        <a:lstStyle/>
        <a:p>
          <a:endParaRPr lang="fr-FR"/>
        </a:p>
      </dgm:t>
    </dgm:pt>
    <dgm:pt modelId="{0829045E-C6DB-46A9-A73E-F0A7D2EBB1B2}" type="sibTrans" cxnId="{D1FEBD87-CB5A-45D0-8FD4-4DA4E4D036E0}">
      <dgm:prSet/>
      <dgm:spPr/>
      <dgm:t>
        <a:bodyPr/>
        <a:lstStyle/>
        <a:p>
          <a:endParaRPr lang="fr-FR"/>
        </a:p>
      </dgm:t>
    </dgm:pt>
    <dgm:pt modelId="{AD56F244-BE4D-4545-A099-C5D437A726C4}" type="pres">
      <dgm:prSet presAssocID="{F0634BB6-C593-46E1-9C99-9470581BDF94}" presName="Name0" presStyleCnt="0">
        <dgm:presLayoutVars>
          <dgm:dir/>
          <dgm:animLvl val="lvl"/>
          <dgm:resizeHandles val="exact"/>
        </dgm:presLayoutVars>
      </dgm:prSet>
      <dgm:spPr/>
    </dgm:pt>
    <dgm:pt modelId="{1BF6DECA-1175-4F8B-8D7F-1A29A1C95CC5}" type="pres">
      <dgm:prSet presAssocID="{A60E4BE3-B293-445F-BE19-EF8AABEFCB4D}" presName="linNode" presStyleCnt="0"/>
      <dgm:spPr/>
    </dgm:pt>
    <dgm:pt modelId="{623F9248-0961-4DA1-B06F-3593257857BF}" type="pres">
      <dgm:prSet presAssocID="{A60E4BE3-B293-445F-BE19-EF8AABEFCB4D}" presName="parentText" presStyleLbl="node1" presStyleIdx="0" presStyleCnt="1" custScaleX="55834" custScaleY="76297" custLinFactNeighborX="519" custLinFactNeighborY="-2662">
        <dgm:presLayoutVars>
          <dgm:chMax val="1"/>
          <dgm:bulletEnabled val="1"/>
        </dgm:presLayoutVars>
      </dgm:prSet>
      <dgm:spPr/>
    </dgm:pt>
    <dgm:pt modelId="{0202B45D-C87E-495F-8C3E-90D5B470F146}" type="pres">
      <dgm:prSet presAssocID="{A60E4BE3-B293-445F-BE19-EF8AABEFCB4D}" presName="descendantText" presStyleLbl="alignAccFollowNode1" presStyleIdx="0" presStyleCnt="1" custScaleX="117438" custScaleY="125122" custLinFactNeighborX="5738" custLinFactNeighborY="739">
        <dgm:presLayoutVars>
          <dgm:bulletEnabled val="1"/>
        </dgm:presLayoutVars>
      </dgm:prSet>
      <dgm:spPr/>
    </dgm:pt>
  </dgm:ptLst>
  <dgm:cxnLst>
    <dgm:cxn modelId="{3313FA13-EA5C-46BA-9DDF-AE42140E87C6}" type="presOf" srcId="{3147ED63-9741-4CA3-9A58-2FAA45CA2F0C}" destId="{0202B45D-C87E-495F-8C3E-90D5B470F146}" srcOrd="0" destOrd="2" presId="urn:microsoft.com/office/officeart/2005/8/layout/vList5"/>
    <dgm:cxn modelId="{07C9CB3F-C7E7-4286-BBB1-F2AACE63B035}" type="presOf" srcId="{A60E4BE3-B293-445F-BE19-EF8AABEFCB4D}" destId="{623F9248-0961-4DA1-B06F-3593257857BF}" srcOrd="0" destOrd="0" presId="urn:microsoft.com/office/officeart/2005/8/layout/vList5"/>
    <dgm:cxn modelId="{E374B643-6201-41F2-AD02-BD670C0A8821}" type="presOf" srcId="{110B2909-5475-40AF-A7C1-04230661C2FF}" destId="{0202B45D-C87E-495F-8C3E-90D5B470F146}" srcOrd="0" destOrd="4" presId="urn:microsoft.com/office/officeart/2005/8/layout/vList5"/>
    <dgm:cxn modelId="{7BBB0444-AADB-4B8D-B3E6-F43F4C548898}" type="presOf" srcId="{A8C95A49-C9A2-495D-A7C4-AE35D139DB31}" destId="{0202B45D-C87E-495F-8C3E-90D5B470F146}" srcOrd="0" destOrd="1" presId="urn:microsoft.com/office/officeart/2005/8/layout/vList5"/>
    <dgm:cxn modelId="{A64DE17B-FE27-4CE7-997D-C45D58914096}" srcId="{F0634BB6-C593-46E1-9C99-9470581BDF94}" destId="{A60E4BE3-B293-445F-BE19-EF8AABEFCB4D}" srcOrd="0" destOrd="0" parTransId="{79D49377-4F2B-471E-BFDC-E9A883FD40C9}" sibTransId="{8E28EBC7-9503-406A-B5E9-E212F32D3805}"/>
    <dgm:cxn modelId="{D1FEBD87-CB5A-45D0-8FD4-4DA4E4D036E0}" srcId="{A8C95A49-C9A2-495D-A7C4-AE35D139DB31}" destId="{110B2909-5475-40AF-A7C1-04230661C2FF}" srcOrd="2" destOrd="0" parTransId="{2D326B9A-F690-4FD3-8C30-796D5F36ECC9}" sibTransId="{0829045E-C6DB-46A9-A73E-F0A7D2EBB1B2}"/>
    <dgm:cxn modelId="{092EB89C-DE84-4B67-A6CA-03D5A33A80E0}" srcId="{A8C95A49-C9A2-495D-A7C4-AE35D139DB31}" destId="{26B2238C-86EA-45CA-8499-79864F628D07}" srcOrd="1" destOrd="0" parTransId="{9135D045-7C86-40C8-911D-58810FD91A72}" sibTransId="{14E048FA-E750-477B-ABCE-BF457C87B32A}"/>
    <dgm:cxn modelId="{3FAE269D-C370-474B-BBC9-97913878306F}" srcId="{A60E4BE3-B293-445F-BE19-EF8AABEFCB4D}" destId="{352C4326-1941-4F10-B21C-73C7A3F32536}" srcOrd="0" destOrd="0" parTransId="{6D6F78DE-7241-40B1-815E-24E713433DAD}" sibTransId="{E5D1DBD5-A7F8-4516-95DC-69CB5592F7BE}"/>
    <dgm:cxn modelId="{2CD617A7-A674-4072-96A2-C2AEF6650C85}" srcId="{A8C95A49-C9A2-495D-A7C4-AE35D139DB31}" destId="{3147ED63-9741-4CA3-9A58-2FAA45CA2F0C}" srcOrd="0" destOrd="0" parTransId="{185BF354-ADCE-4422-ACE5-63C998D0EF58}" sibTransId="{1E91D0D7-4984-4496-8D83-E40674541AD5}"/>
    <dgm:cxn modelId="{0189E1C1-EF7B-44F7-85A5-FE86A4D521C8}" type="presOf" srcId="{352C4326-1941-4F10-B21C-73C7A3F32536}" destId="{0202B45D-C87E-495F-8C3E-90D5B470F146}" srcOrd="0" destOrd="0" presId="urn:microsoft.com/office/officeart/2005/8/layout/vList5"/>
    <dgm:cxn modelId="{E35395E6-E65E-42C4-BF25-2950646C06A3}" srcId="{A60E4BE3-B293-445F-BE19-EF8AABEFCB4D}" destId="{A8C95A49-C9A2-495D-A7C4-AE35D139DB31}" srcOrd="1" destOrd="0" parTransId="{1DB7C5CC-8223-4F08-BCE2-B4FB1DCDBAAA}" sibTransId="{3AB214C1-8E5C-42AB-B1DC-CBA8892EFA49}"/>
    <dgm:cxn modelId="{82AA34EF-B846-4185-8ADD-108E217C867C}" type="presOf" srcId="{26B2238C-86EA-45CA-8499-79864F628D07}" destId="{0202B45D-C87E-495F-8C3E-90D5B470F146}" srcOrd="0" destOrd="3" presId="urn:microsoft.com/office/officeart/2005/8/layout/vList5"/>
    <dgm:cxn modelId="{0EAAE2F1-68E7-48AC-9249-1D14B10072DB}" type="presOf" srcId="{F0634BB6-C593-46E1-9C99-9470581BDF94}" destId="{AD56F244-BE4D-4545-A099-C5D437A726C4}" srcOrd="0" destOrd="0" presId="urn:microsoft.com/office/officeart/2005/8/layout/vList5"/>
    <dgm:cxn modelId="{AFE72C5C-5903-4C30-B684-E79B30CDC27B}" type="presParOf" srcId="{AD56F244-BE4D-4545-A099-C5D437A726C4}" destId="{1BF6DECA-1175-4F8B-8D7F-1A29A1C95CC5}" srcOrd="0" destOrd="0" presId="urn:microsoft.com/office/officeart/2005/8/layout/vList5"/>
    <dgm:cxn modelId="{2CA87622-6DFB-4338-AB14-72C64E597299}" type="presParOf" srcId="{1BF6DECA-1175-4F8B-8D7F-1A29A1C95CC5}" destId="{623F9248-0961-4DA1-B06F-3593257857BF}" srcOrd="0" destOrd="0" presId="urn:microsoft.com/office/officeart/2005/8/layout/vList5"/>
    <dgm:cxn modelId="{5ABD77A3-43B9-4F0C-9E24-43FBF7DE215D}" type="presParOf" srcId="{1BF6DECA-1175-4F8B-8D7F-1A29A1C95CC5}" destId="{0202B45D-C87E-495F-8C3E-90D5B470F14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634BB6-C593-46E1-9C99-9470581BDF9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60E4BE3-B293-445F-BE19-EF8AABEFCB4D}">
      <dgm:prSet phldrT="[Texte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fr-FR" sz="2000" b="1" dirty="0">
              <a:solidFill>
                <a:schemeClr val="tx1"/>
              </a:solidFill>
            </a:rPr>
            <a:t>La perception des obstacles freinant l’insertion professionnelle </a:t>
          </a:r>
          <a:endParaRPr lang="fr-FR" sz="2000" dirty="0">
            <a:solidFill>
              <a:schemeClr val="tx1"/>
            </a:solidFill>
          </a:endParaRPr>
        </a:p>
      </dgm:t>
    </dgm:pt>
    <dgm:pt modelId="{79D49377-4F2B-471E-BFDC-E9A883FD40C9}" type="parTrans" cxnId="{A64DE17B-FE27-4CE7-997D-C45D58914096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8E28EBC7-9503-406A-B5E9-E212F32D3805}" type="sibTrans" cxnId="{A64DE17B-FE27-4CE7-997D-C45D58914096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352C4326-1941-4F10-B21C-73C7A3F32536}">
      <dgm:prSet phldrT="[Texte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fr-FR" sz="2400" dirty="0">
              <a:solidFill>
                <a:schemeClr val="tx1"/>
              </a:solidFill>
            </a:rPr>
            <a:t>l’absence ou le faible niveau d’instruction;</a:t>
          </a:r>
        </a:p>
      </dgm:t>
    </dgm:pt>
    <dgm:pt modelId="{6D6F78DE-7241-40B1-815E-24E713433DAD}" type="parTrans" cxnId="{3FAE269D-C370-474B-BBC9-97913878306F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E5D1DBD5-A7F8-4516-95DC-69CB5592F7BE}" type="sibTrans" cxnId="{3FAE269D-C370-474B-BBC9-97913878306F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E2268507-E7E7-41DE-966C-DFCFEBC720BB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fr-FR" sz="2400" dirty="0">
              <a:solidFill>
                <a:schemeClr val="tx1"/>
              </a:solidFill>
            </a:rPr>
            <a:t>l’absence de maîtrise de la langue française;</a:t>
          </a:r>
        </a:p>
      </dgm:t>
    </dgm:pt>
    <dgm:pt modelId="{A21A8450-26E6-45C6-BBB5-967A28EF4A6F}" type="parTrans" cxnId="{19860539-F6A1-409B-8A21-DE7F675F6E8A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A5D91BC8-D3CC-4313-A2CF-B426255FF095}" type="sibTrans" cxnId="{19860539-F6A1-409B-8A21-DE7F675F6E8A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BEDC1946-5F76-4D6F-B997-3362CC61DF9E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fr-FR" sz="2400" dirty="0">
              <a:solidFill>
                <a:schemeClr val="tx1"/>
              </a:solidFill>
            </a:rPr>
            <a:t>l’absence de diplôme de formation professionnelle et/ou de savoir faire technique.</a:t>
          </a:r>
        </a:p>
      </dgm:t>
    </dgm:pt>
    <dgm:pt modelId="{6C5AFC27-ECE8-4256-B3D3-552CA8F1C9CD}" type="parTrans" cxnId="{3807DB2D-1ACA-40FF-AC59-C80A12A3E5F4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3E8ED008-905B-4C80-AAA2-F76140623BA0}" type="sibTrans" cxnId="{3807DB2D-1ACA-40FF-AC59-C80A12A3E5F4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AD56F244-BE4D-4545-A099-C5D437A726C4}" type="pres">
      <dgm:prSet presAssocID="{F0634BB6-C593-46E1-9C99-9470581BDF94}" presName="Name0" presStyleCnt="0">
        <dgm:presLayoutVars>
          <dgm:dir/>
          <dgm:animLvl val="lvl"/>
          <dgm:resizeHandles val="exact"/>
        </dgm:presLayoutVars>
      </dgm:prSet>
      <dgm:spPr/>
    </dgm:pt>
    <dgm:pt modelId="{1BF6DECA-1175-4F8B-8D7F-1A29A1C95CC5}" type="pres">
      <dgm:prSet presAssocID="{A60E4BE3-B293-445F-BE19-EF8AABEFCB4D}" presName="linNode" presStyleCnt="0"/>
      <dgm:spPr/>
    </dgm:pt>
    <dgm:pt modelId="{623F9248-0961-4DA1-B06F-3593257857BF}" type="pres">
      <dgm:prSet presAssocID="{A60E4BE3-B293-445F-BE19-EF8AABEFCB4D}" presName="parentText" presStyleLbl="node1" presStyleIdx="0" presStyleCnt="1" custScaleX="78375" custScaleY="65140" custLinFactNeighborX="650" custLinFactNeighborY="-685">
        <dgm:presLayoutVars>
          <dgm:chMax val="1"/>
          <dgm:bulletEnabled val="1"/>
        </dgm:presLayoutVars>
      </dgm:prSet>
      <dgm:spPr/>
    </dgm:pt>
    <dgm:pt modelId="{0202B45D-C87E-495F-8C3E-90D5B470F146}" type="pres">
      <dgm:prSet presAssocID="{A60E4BE3-B293-445F-BE19-EF8AABEFCB4D}" presName="descendantText" presStyleLbl="alignAccFollowNode1" presStyleIdx="0" presStyleCnt="1" custScaleX="109957" custScaleY="90738" custLinFactNeighborY="-791">
        <dgm:presLayoutVars>
          <dgm:bulletEnabled val="1"/>
        </dgm:presLayoutVars>
      </dgm:prSet>
      <dgm:spPr/>
    </dgm:pt>
  </dgm:ptLst>
  <dgm:cxnLst>
    <dgm:cxn modelId="{3807DB2D-1ACA-40FF-AC59-C80A12A3E5F4}" srcId="{A60E4BE3-B293-445F-BE19-EF8AABEFCB4D}" destId="{BEDC1946-5F76-4D6F-B997-3362CC61DF9E}" srcOrd="2" destOrd="0" parTransId="{6C5AFC27-ECE8-4256-B3D3-552CA8F1C9CD}" sibTransId="{3E8ED008-905B-4C80-AAA2-F76140623BA0}"/>
    <dgm:cxn modelId="{19860539-F6A1-409B-8A21-DE7F675F6E8A}" srcId="{A60E4BE3-B293-445F-BE19-EF8AABEFCB4D}" destId="{E2268507-E7E7-41DE-966C-DFCFEBC720BB}" srcOrd="1" destOrd="0" parTransId="{A21A8450-26E6-45C6-BBB5-967A28EF4A6F}" sibTransId="{A5D91BC8-D3CC-4313-A2CF-B426255FF095}"/>
    <dgm:cxn modelId="{07C9CB3F-C7E7-4286-BBB1-F2AACE63B035}" type="presOf" srcId="{A60E4BE3-B293-445F-BE19-EF8AABEFCB4D}" destId="{623F9248-0961-4DA1-B06F-3593257857BF}" srcOrd="0" destOrd="0" presId="urn:microsoft.com/office/officeart/2005/8/layout/vList5"/>
    <dgm:cxn modelId="{9762A659-C575-4E51-8023-4DB3907A5E40}" type="presOf" srcId="{E2268507-E7E7-41DE-966C-DFCFEBC720BB}" destId="{0202B45D-C87E-495F-8C3E-90D5B470F146}" srcOrd="0" destOrd="1" presId="urn:microsoft.com/office/officeart/2005/8/layout/vList5"/>
    <dgm:cxn modelId="{A64DE17B-FE27-4CE7-997D-C45D58914096}" srcId="{F0634BB6-C593-46E1-9C99-9470581BDF94}" destId="{A60E4BE3-B293-445F-BE19-EF8AABEFCB4D}" srcOrd="0" destOrd="0" parTransId="{79D49377-4F2B-471E-BFDC-E9A883FD40C9}" sibTransId="{8E28EBC7-9503-406A-B5E9-E212F32D3805}"/>
    <dgm:cxn modelId="{3FAE269D-C370-474B-BBC9-97913878306F}" srcId="{A60E4BE3-B293-445F-BE19-EF8AABEFCB4D}" destId="{352C4326-1941-4F10-B21C-73C7A3F32536}" srcOrd="0" destOrd="0" parTransId="{6D6F78DE-7241-40B1-815E-24E713433DAD}" sibTransId="{E5D1DBD5-A7F8-4516-95DC-69CB5592F7BE}"/>
    <dgm:cxn modelId="{0189E1C1-EF7B-44F7-85A5-FE86A4D521C8}" type="presOf" srcId="{352C4326-1941-4F10-B21C-73C7A3F32536}" destId="{0202B45D-C87E-495F-8C3E-90D5B470F146}" srcOrd="0" destOrd="0" presId="urn:microsoft.com/office/officeart/2005/8/layout/vList5"/>
    <dgm:cxn modelId="{F8468FEF-D03D-40CB-A761-F68BBABC862B}" type="presOf" srcId="{BEDC1946-5F76-4D6F-B997-3362CC61DF9E}" destId="{0202B45D-C87E-495F-8C3E-90D5B470F146}" srcOrd="0" destOrd="2" presId="urn:microsoft.com/office/officeart/2005/8/layout/vList5"/>
    <dgm:cxn modelId="{0EAAE2F1-68E7-48AC-9249-1D14B10072DB}" type="presOf" srcId="{F0634BB6-C593-46E1-9C99-9470581BDF94}" destId="{AD56F244-BE4D-4545-A099-C5D437A726C4}" srcOrd="0" destOrd="0" presId="urn:microsoft.com/office/officeart/2005/8/layout/vList5"/>
    <dgm:cxn modelId="{AFE72C5C-5903-4C30-B684-E79B30CDC27B}" type="presParOf" srcId="{AD56F244-BE4D-4545-A099-C5D437A726C4}" destId="{1BF6DECA-1175-4F8B-8D7F-1A29A1C95CC5}" srcOrd="0" destOrd="0" presId="urn:microsoft.com/office/officeart/2005/8/layout/vList5"/>
    <dgm:cxn modelId="{2CA87622-6DFB-4338-AB14-72C64E597299}" type="presParOf" srcId="{1BF6DECA-1175-4F8B-8D7F-1A29A1C95CC5}" destId="{623F9248-0961-4DA1-B06F-3593257857BF}" srcOrd="0" destOrd="0" presId="urn:microsoft.com/office/officeart/2005/8/layout/vList5"/>
    <dgm:cxn modelId="{5ABD77A3-43B9-4F0C-9E24-43FBF7DE215D}" type="presParOf" srcId="{1BF6DECA-1175-4F8B-8D7F-1A29A1C95CC5}" destId="{0202B45D-C87E-495F-8C3E-90D5B470F14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AF0C9E-63F5-4AA8-9DAF-44D1E2EADF5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CF6E018-225F-45FF-9798-BC3D0B733BD7}">
      <dgm:prSet phldrT="[Texte]" custT="1"/>
      <dgm:spPr/>
      <dgm:t>
        <a:bodyPr/>
        <a:lstStyle/>
        <a:p>
          <a:r>
            <a:rPr lang="fr-FR" sz="2000" b="1" dirty="0">
              <a:solidFill>
                <a:srgbClr val="C00000"/>
              </a:solidFill>
            </a:rPr>
            <a:t>Cibles prioritaires</a:t>
          </a:r>
        </a:p>
      </dgm:t>
    </dgm:pt>
    <dgm:pt modelId="{EEA2658C-A759-491B-A85C-E944326A7C2F}" type="sibTrans" cxnId="{652D49A4-C010-47AB-9712-F4CB89D0C153}">
      <dgm:prSet/>
      <dgm:spPr/>
      <dgm:t>
        <a:bodyPr/>
        <a:lstStyle/>
        <a:p>
          <a:endParaRPr lang="fr-FR"/>
        </a:p>
      </dgm:t>
    </dgm:pt>
    <dgm:pt modelId="{ECDD4419-54E8-4B4F-ACFB-9A6D90F0333B}" type="parTrans" cxnId="{652D49A4-C010-47AB-9712-F4CB89D0C153}">
      <dgm:prSet/>
      <dgm:spPr/>
      <dgm:t>
        <a:bodyPr/>
        <a:lstStyle/>
        <a:p>
          <a:endParaRPr lang="fr-FR"/>
        </a:p>
      </dgm:t>
    </dgm:pt>
    <dgm:pt modelId="{97CAC18C-DD93-40BC-BB32-D6E774A45C74}">
      <dgm:prSet phldrT="[Texte]" custT="1"/>
      <dgm:spPr/>
      <dgm:t>
        <a:bodyPr/>
        <a:lstStyle/>
        <a:p>
          <a:r>
            <a:rPr lang="fr-FR" sz="1800" b="1" dirty="0">
              <a:solidFill>
                <a:schemeClr val="tx1"/>
              </a:solidFill>
            </a:rPr>
            <a:t> Jeunes (15-24 ans) et (25-34 ans)</a:t>
          </a:r>
        </a:p>
      </dgm:t>
    </dgm:pt>
    <dgm:pt modelId="{7C777797-535D-4013-9F64-AB9F8AF55935}" type="sibTrans" cxnId="{4FE84890-9810-459E-877A-7CC103E1031A}">
      <dgm:prSet/>
      <dgm:spPr/>
      <dgm:t>
        <a:bodyPr/>
        <a:lstStyle/>
        <a:p>
          <a:endParaRPr lang="fr-FR"/>
        </a:p>
      </dgm:t>
    </dgm:pt>
    <dgm:pt modelId="{D76A5104-E4E0-4A97-A4E7-17CE45B72D6B}" type="parTrans" cxnId="{4FE84890-9810-459E-877A-7CC103E1031A}">
      <dgm:prSet/>
      <dgm:spPr/>
      <dgm:t>
        <a:bodyPr/>
        <a:lstStyle/>
        <a:p>
          <a:endParaRPr lang="fr-FR"/>
        </a:p>
      </dgm:t>
    </dgm:pt>
    <dgm:pt modelId="{C98E9F1E-B55D-4646-8F09-183408C6B03D}">
      <dgm:prSet phldrT="[Texte]" custT="1"/>
      <dgm:spPr/>
      <dgm:t>
        <a:bodyPr/>
        <a:lstStyle/>
        <a:p>
          <a:r>
            <a:rPr lang="fr-FR" sz="1800" b="1" dirty="0">
              <a:solidFill>
                <a:schemeClr val="tx1"/>
              </a:solidFill>
            </a:rPr>
            <a:t>Le monde Rural</a:t>
          </a:r>
        </a:p>
      </dgm:t>
    </dgm:pt>
    <dgm:pt modelId="{E2877E9E-A132-464E-A5DD-70501D8C6EA0}" type="sibTrans" cxnId="{49BE7DC0-BD98-43B0-A2FD-872492B5CA52}">
      <dgm:prSet/>
      <dgm:spPr/>
      <dgm:t>
        <a:bodyPr/>
        <a:lstStyle/>
        <a:p>
          <a:endParaRPr lang="fr-FR"/>
        </a:p>
      </dgm:t>
    </dgm:pt>
    <dgm:pt modelId="{4E04E059-C1B8-4F6F-9F39-234E1C491121}" type="parTrans" cxnId="{49BE7DC0-BD98-43B0-A2FD-872492B5CA52}">
      <dgm:prSet/>
      <dgm:spPr/>
      <dgm:t>
        <a:bodyPr/>
        <a:lstStyle/>
        <a:p>
          <a:endParaRPr lang="fr-FR"/>
        </a:p>
      </dgm:t>
    </dgm:pt>
    <dgm:pt modelId="{B858032F-CE47-4DE0-920F-5F95272155AD}">
      <dgm:prSet phldrT="[Texte]" custT="1"/>
      <dgm:spPr/>
      <dgm:t>
        <a:bodyPr/>
        <a:lstStyle/>
        <a:p>
          <a:r>
            <a:rPr lang="fr-FR" sz="1800" b="1" dirty="0">
              <a:solidFill>
                <a:schemeClr val="tx1"/>
              </a:solidFill>
            </a:rPr>
            <a:t>Le genre Féminin </a:t>
          </a:r>
        </a:p>
      </dgm:t>
    </dgm:pt>
    <dgm:pt modelId="{44F00657-2821-4E55-9B25-C921D437F6C3}" type="sibTrans" cxnId="{86E53663-D79E-4B88-82A2-9F4D01EB2233}">
      <dgm:prSet/>
      <dgm:spPr/>
      <dgm:t>
        <a:bodyPr/>
        <a:lstStyle/>
        <a:p>
          <a:endParaRPr lang="fr-FR"/>
        </a:p>
      </dgm:t>
    </dgm:pt>
    <dgm:pt modelId="{6C19F565-7D21-4359-ADCC-B860FCCCE3A7}" type="parTrans" cxnId="{86E53663-D79E-4B88-82A2-9F4D01EB2233}">
      <dgm:prSet/>
      <dgm:spPr/>
      <dgm:t>
        <a:bodyPr/>
        <a:lstStyle/>
        <a:p>
          <a:endParaRPr lang="fr-FR"/>
        </a:p>
      </dgm:t>
    </dgm:pt>
    <dgm:pt modelId="{482672B4-84B4-4907-9AC0-B1C0CA112D77}" type="pres">
      <dgm:prSet presAssocID="{C9AF0C9E-63F5-4AA8-9DAF-44D1E2EADF55}" presName="linearFlow" presStyleCnt="0">
        <dgm:presLayoutVars>
          <dgm:dir/>
          <dgm:animLvl val="lvl"/>
          <dgm:resizeHandles val="exact"/>
        </dgm:presLayoutVars>
      </dgm:prSet>
      <dgm:spPr/>
    </dgm:pt>
    <dgm:pt modelId="{39DC645C-710D-4F57-ACEF-E7BA8475576B}" type="pres">
      <dgm:prSet presAssocID="{ECF6E018-225F-45FF-9798-BC3D0B733BD7}" presName="composite" presStyleCnt="0"/>
      <dgm:spPr/>
    </dgm:pt>
    <dgm:pt modelId="{06B6AD6C-BBDD-4210-8914-BEB38E67A9D1}" type="pres">
      <dgm:prSet presAssocID="{ECF6E018-225F-45FF-9798-BC3D0B733BD7}" presName="parentText" presStyleLbl="alignNode1" presStyleIdx="0" presStyleCnt="1" custScaleX="118017" custScaleY="100294" custLinFactNeighborX="-59595" custLinFactNeighborY="-7114">
        <dgm:presLayoutVars>
          <dgm:chMax val="1"/>
          <dgm:bulletEnabled val="1"/>
        </dgm:presLayoutVars>
      </dgm:prSet>
      <dgm:spPr/>
    </dgm:pt>
    <dgm:pt modelId="{8A414590-1DE5-44AE-A394-272096F507F1}" type="pres">
      <dgm:prSet presAssocID="{ECF6E018-225F-45FF-9798-BC3D0B733BD7}" presName="descendantText" presStyleLbl="alignAcc1" presStyleIdx="0" presStyleCnt="1" custScaleX="96159" custLinFactNeighborX="-7154" custLinFactNeighborY="28618">
        <dgm:presLayoutVars>
          <dgm:bulletEnabled val="1"/>
        </dgm:presLayoutVars>
      </dgm:prSet>
      <dgm:spPr/>
    </dgm:pt>
  </dgm:ptLst>
  <dgm:cxnLst>
    <dgm:cxn modelId="{81B4070E-0E16-4BF7-8A6C-42B2821767C1}" type="presOf" srcId="{97CAC18C-DD93-40BC-BB32-D6E774A45C74}" destId="{8A414590-1DE5-44AE-A394-272096F507F1}" srcOrd="0" destOrd="0" presId="urn:microsoft.com/office/officeart/2005/8/layout/chevron2"/>
    <dgm:cxn modelId="{86E53663-D79E-4B88-82A2-9F4D01EB2233}" srcId="{ECF6E018-225F-45FF-9798-BC3D0B733BD7}" destId="{B858032F-CE47-4DE0-920F-5F95272155AD}" srcOrd="2" destOrd="0" parTransId="{6C19F565-7D21-4359-ADCC-B860FCCCE3A7}" sibTransId="{44F00657-2821-4E55-9B25-C921D437F6C3}"/>
    <dgm:cxn modelId="{BEB11352-9E08-48C2-840C-60DD61B9C9AE}" type="presOf" srcId="{ECF6E018-225F-45FF-9798-BC3D0B733BD7}" destId="{06B6AD6C-BBDD-4210-8914-BEB38E67A9D1}" srcOrd="0" destOrd="0" presId="urn:microsoft.com/office/officeart/2005/8/layout/chevron2"/>
    <dgm:cxn modelId="{2E4A4573-9A74-4F98-9322-325BD54F2D7A}" type="presOf" srcId="{C98E9F1E-B55D-4646-8F09-183408C6B03D}" destId="{8A414590-1DE5-44AE-A394-272096F507F1}" srcOrd="0" destOrd="1" presId="urn:microsoft.com/office/officeart/2005/8/layout/chevron2"/>
    <dgm:cxn modelId="{A9D7637E-837C-4147-8168-EE336BD15CB9}" type="presOf" srcId="{B858032F-CE47-4DE0-920F-5F95272155AD}" destId="{8A414590-1DE5-44AE-A394-272096F507F1}" srcOrd="0" destOrd="2" presId="urn:microsoft.com/office/officeart/2005/8/layout/chevron2"/>
    <dgm:cxn modelId="{4FE84890-9810-459E-877A-7CC103E1031A}" srcId="{ECF6E018-225F-45FF-9798-BC3D0B733BD7}" destId="{97CAC18C-DD93-40BC-BB32-D6E774A45C74}" srcOrd="0" destOrd="0" parTransId="{D76A5104-E4E0-4A97-A4E7-17CE45B72D6B}" sibTransId="{7C777797-535D-4013-9F64-AB9F8AF55935}"/>
    <dgm:cxn modelId="{652D49A4-C010-47AB-9712-F4CB89D0C153}" srcId="{C9AF0C9E-63F5-4AA8-9DAF-44D1E2EADF55}" destId="{ECF6E018-225F-45FF-9798-BC3D0B733BD7}" srcOrd="0" destOrd="0" parTransId="{ECDD4419-54E8-4B4F-ACFB-9A6D90F0333B}" sibTransId="{EEA2658C-A759-491B-A85C-E944326A7C2F}"/>
    <dgm:cxn modelId="{49BE7DC0-BD98-43B0-A2FD-872492B5CA52}" srcId="{ECF6E018-225F-45FF-9798-BC3D0B733BD7}" destId="{C98E9F1E-B55D-4646-8F09-183408C6B03D}" srcOrd="1" destOrd="0" parTransId="{4E04E059-C1B8-4F6F-9F39-234E1C491121}" sibTransId="{E2877E9E-A132-464E-A5DD-70501D8C6EA0}"/>
    <dgm:cxn modelId="{F3CD51FE-5F42-40D5-A2AA-5D568C18261F}" type="presOf" srcId="{C9AF0C9E-63F5-4AA8-9DAF-44D1E2EADF55}" destId="{482672B4-84B4-4907-9AC0-B1C0CA112D77}" srcOrd="0" destOrd="0" presId="urn:microsoft.com/office/officeart/2005/8/layout/chevron2"/>
    <dgm:cxn modelId="{94851A82-E57F-4A2B-B63A-74D4CB5AC8BA}" type="presParOf" srcId="{482672B4-84B4-4907-9AC0-B1C0CA112D77}" destId="{39DC645C-710D-4F57-ACEF-E7BA8475576B}" srcOrd="0" destOrd="0" presId="urn:microsoft.com/office/officeart/2005/8/layout/chevron2"/>
    <dgm:cxn modelId="{6B0738D9-E354-4078-9BAE-C6D42205FDA5}" type="presParOf" srcId="{39DC645C-710D-4F57-ACEF-E7BA8475576B}" destId="{06B6AD6C-BBDD-4210-8914-BEB38E67A9D1}" srcOrd="0" destOrd="0" presId="urn:microsoft.com/office/officeart/2005/8/layout/chevron2"/>
    <dgm:cxn modelId="{A8C50369-B610-44B8-AB54-018F18C9E833}" type="presParOf" srcId="{39DC645C-710D-4F57-ACEF-E7BA8475576B}" destId="{8A414590-1DE5-44AE-A394-272096F507F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3C8997-0CD7-4EBC-85CE-A1C3A93E2A6A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E93571E-0919-456A-89AB-E4F0AB126922}">
      <dgm:prSet phldrT="[Texte]" custT="1"/>
      <dgm:spPr>
        <a:solidFill>
          <a:schemeClr val="accent4"/>
        </a:solidFill>
      </dgm:spPr>
      <dgm:t>
        <a:bodyPr/>
        <a:lstStyle/>
        <a:p>
          <a:r>
            <a:rPr lang="fr-FR" sz="1800" b="1" dirty="0"/>
            <a:t>Programmes </a:t>
          </a:r>
        </a:p>
        <a:p>
          <a:r>
            <a:rPr lang="fr-FR" sz="1800" b="1" dirty="0"/>
            <a:t>Régionaux  d’alpha</a:t>
          </a:r>
        </a:p>
      </dgm:t>
    </dgm:pt>
    <dgm:pt modelId="{52CD51DF-F7D1-4ACF-B229-4AB6EBA33C05}" type="parTrans" cxnId="{9C47B6B1-8DE3-4F0B-9089-C49437ED4456}">
      <dgm:prSet/>
      <dgm:spPr/>
      <dgm:t>
        <a:bodyPr/>
        <a:lstStyle/>
        <a:p>
          <a:endParaRPr lang="fr-FR" sz="2000" b="1"/>
        </a:p>
      </dgm:t>
    </dgm:pt>
    <dgm:pt modelId="{A8E1486C-A325-408A-8893-CE0CC0FDFC73}" type="sibTrans" cxnId="{9C47B6B1-8DE3-4F0B-9089-C49437ED4456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fr-FR" sz="1800" b="1" dirty="0"/>
            <a:t>Les jeunes de    15-34 ans </a:t>
          </a:r>
        </a:p>
        <a:p>
          <a:r>
            <a:rPr lang="fr-FR" sz="2400" b="1" dirty="0"/>
            <a:t>=</a:t>
          </a:r>
        </a:p>
        <a:p>
          <a:r>
            <a:rPr lang="fr-FR" sz="1800" b="1" dirty="0"/>
            <a:t>plus de 1/3 des bénéficiaires</a:t>
          </a:r>
        </a:p>
      </dgm:t>
    </dgm:pt>
    <dgm:pt modelId="{B8C775DB-8E40-4D33-9086-5F29339C7CDC}">
      <dgm:prSet phldrT="[Texte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400" b="1" dirty="0">
              <a:solidFill>
                <a:srgbClr val="002060"/>
              </a:solidFill>
            </a:rPr>
            <a:t>- Convention avec les Conseil régionaux</a:t>
          </a:r>
        </a:p>
        <a:p>
          <a:pPr>
            <a:buFont typeface="Arial" panose="020B0604020202020204" pitchFamily="34" charset="0"/>
            <a:buChar char="•"/>
          </a:pPr>
          <a:r>
            <a:rPr lang="fr-FR" sz="1400" b="1" dirty="0">
              <a:solidFill>
                <a:srgbClr val="002060"/>
              </a:solidFill>
            </a:rPr>
            <a:t>- Mise en œuvre de programmes régionaux d’alphabétisation visant l’insertion socioéconomique des jeunes (cas de « TAMKINE »</a:t>
          </a:r>
        </a:p>
      </dgm:t>
    </dgm:pt>
    <dgm:pt modelId="{B1DA5C10-AABD-4EEA-8582-25DC0E78421F}" type="parTrans" cxnId="{90397E9A-866F-4586-A2C0-5FB6BECBA587}">
      <dgm:prSet/>
      <dgm:spPr/>
      <dgm:t>
        <a:bodyPr/>
        <a:lstStyle/>
        <a:p>
          <a:endParaRPr lang="fr-FR" sz="2000" b="1"/>
        </a:p>
      </dgm:t>
    </dgm:pt>
    <dgm:pt modelId="{B55FB134-BC2C-4330-9BD3-B597263865CB}" type="sibTrans" cxnId="{90397E9A-866F-4586-A2C0-5FB6BECBA587}">
      <dgm:prSet/>
      <dgm:spPr/>
      <dgm:t>
        <a:bodyPr/>
        <a:lstStyle/>
        <a:p>
          <a:endParaRPr lang="fr-FR" sz="2000" b="1"/>
        </a:p>
      </dgm:t>
    </dgm:pt>
    <dgm:pt modelId="{124D74D0-DAD0-42CE-9668-58D23EAA6F0E}">
      <dgm:prSet phldrT="[Texte]" custT="1"/>
      <dgm:spPr/>
      <dgm:t>
        <a:bodyPr/>
        <a:lstStyle/>
        <a:p>
          <a:r>
            <a:rPr lang="fr-FR" sz="1800" b="1" dirty="0"/>
            <a:t>Montage d’un  Modèle de ciblage adéquat</a:t>
          </a:r>
        </a:p>
      </dgm:t>
    </dgm:pt>
    <dgm:pt modelId="{26AC90B8-9A47-4330-81BB-779F38C28737}" type="parTrans" cxnId="{E730C2F4-B159-47CE-95F6-AE2FAF1C20B1}">
      <dgm:prSet/>
      <dgm:spPr/>
      <dgm:t>
        <a:bodyPr/>
        <a:lstStyle/>
        <a:p>
          <a:endParaRPr lang="fr-FR" sz="2000" b="1"/>
        </a:p>
      </dgm:t>
    </dgm:pt>
    <dgm:pt modelId="{F5136BFB-4F30-4FAA-AF01-C3442F69F178}" type="sibTrans" cxnId="{E730C2F4-B159-47CE-95F6-AE2FAF1C20B1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fr-FR" sz="1800" b="1" dirty="0"/>
            <a:t>programme bilingue  spécifique au jeunes </a:t>
          </a:r>
        </a:p>
      </dgm:t>
    </dgm:pt>
    <dgm:pt modelId="{EFBED133-128E-4457-ABD4-C4CAE22579D1}">
      <dgm:prSet phldrT="[Texte]" custT="1"/>
      <dgm:spPr/>
      <dgm:t>
        <a:bodyPr/>
        <a:lstStyle/>
        <a:p>
          <a:r>
            <a:rPr lang="fr-FR" sz="1400" b="1" dirty="0">
              <a:solidFill>
                <a:srgbClr val="002060"/>
              </a:solidFill>
            </a:rPr>
            <a:t>- Département de La formation professionnelle;</a:t>
          </a:r>
        </a:p>
        <a:p>
          <a:r>
            <a:rPr lang="fr-FR" sz="1400" b="1" dirty="0">
              <a:solidFill>
                <a:srgbClr val="002060"/>
              </a:solidFill>
            </a:rPr>
            <a:t>- Dg G à l’administration pénitentiaire et à la réinsertion;</a:t>
          </a:r>
        </a:p>
        <a:p>
          <a:r>
            <a:rPr lang="fr-FR" sz="1400" b="1" dirty="0">
              <a:solidFill>
                <a:srgbClr val="002060"/>
              </a:solidFill>
            </a:rPr>
            <a:t>- Département de l’artisanat;</a:t>
          </a:r>
        </a:p>
        <a:p>
          <a:r>
            <a:rPr lang="fr-FR" sz="1400" b="1" dirty="0">
              <a:solidFill>
                <a:srgbClr val="002060"/>
              </a:solidFill>
            </a:rPr>
            <a:t>- Département de la migration et des MRE;</a:t>
          </a:r>
        </a:p>
        <a:p>
          <a:r>
            <a:rPr lang="fr-FR" sz="1400" b="1" dirty="0">
              <a:solidFill>
                <a:srgbClr val="002060"/>
              </a:solidFill>
            </a:rPr>
            <a:t>(…)</a:t>
          </a:r>
        </a:p>
      </dgm:t>
    </dgm:pt>
    <dgm:pt modelId="{16EE7C4D-F30A-4CE9-9E11-87FDB9B6C10B}" type="parTrans" cxnId="{C49942E1-40DF-4A47-BAF2-528998457C18}">
      <dgm:prSet/>
      <dgm:spPr/>
      <dgm:t>
        <a:bodyPr/>
        <a:lstStyle/>
        <a:p>
          <a:endParaRPr lang="fr-FR" sz="2000" b="1"/>
        </a:p>
      </dgm:t>
    </dgm:pt>
    <dgm:pt modelId="{5C1030C4-6956-4939-AAB2-52A5E7652A58}" type="sibTrans" cxnId="{C49942E1-40DF-4A47-BAF2-528998457C18}">
      <dgm:prSet/>
      <dgm:spPr/>
      <dgm:t>
        <a:bodyPr/>
        <a:lstStyle/>
        <a:p>
          <a:endParaRPr lang="fr-FR" sz="2000" b="1"/>
        </a:p>
      </dgm:t>
    </dgm:pt>
    <dgm:pt modelId="{DEC5570B-95CD-49E7-A266-189479CE545E}">
      <dgm:prSet phldrT="[Texte]" custT="1"/>
      <dgm:spPr>
        <a:solidFill>
          <a:srgbClr val="7030A0"/>
        </a:solidFill>
      </dgm:spPr>
      <dgm:t>
        <a:bodyPr/>
        <a:lstStyle/>
        <a:p>
          <a:r>
            <a:rPr lang="fr-FR" sz="1800" b="1" dirty="0"/>
            <a:t>Conventions de partenariat avec  les départements publics</a:t>
          </a:r>
        </a:p>
      </dgm:t>
    </dgm:pt>
    <dgm:pt modelId="{20AC3D8F-06A3-4275-8076-046AC92DAE62}" type="sibTrans" cxnId="{EF7933D2-BA06-4781-9446-B8AE88BFFC9F}">
      <dgm:prSet custT="1"/>
      <dgm:spPr>
        <a:solidFill>
          <a:schemeClr val="accent2"/>
        </a:solidFill>
      </dgm:spPr>
      <dgm:t>
        <a:bodyPr/>
        <a:lstStyle/>
        <a:p>
          <a:r>
            <a:rPr lang="fr-FR" sz="1800" b="1" dirty="0"/>
            <a:t>Lancement d’un programme numérique  (Alpha Nour)</a:t>
          </a:r>
        </a:p>
      </dgm:t>
    </dgm:pt>
    <dgm:pt modelId="{5D473BF3-D557-4E43-B8AE-C576EE55104F}" type="parTrans" cxnId="{EF7933D2-BA06-4781-9446-B8AE88BFFC9F}">
      <dgm:prSet/>
      <dgm:spPr/>
      <dgm:t>
        <a:bodyPr/>
        <a:lstStyle/>
        <a:p>
          <a:endParaRPr lang="fr-FR" sz="2000" b="1"/>
        </a:p>
      </dgm:t>
    </dgm:pt>
    <dgm:pt modelId="{131B1412-8DF7-4399-85D0-377B1E800961}" type="pres">
      <dgm:prSet presAssocID="{773C8997-0CD7-4EBC-85CE-A1C3A93E2A6A}" presName="Name0" presStyleCnt="0">
        <dgm:presLayoutVars>
          <dgm:chMax/>
          <dgm:chPref/>
          <dgm:dir/>
          <dgm:animLvl val="lvl"/>
        </dgm:presLayoutVars>
      </dgm:prSet>
      <dgm:spPr/>
    </dgm:pt>
    <dgm:pt modelId="{30C7933C-72D6-4295-9B3D-A71033529AD6}" type="pres">
      <dgm:prSet presAssocID="{8E93571E-0919-456A-89AB-E4F0AB126922}" presName="composite" presStyleCnt="0"/>
      <dgm:spPr/>
    </dgm:pt>
    <dgm:pt modelId="{0622FA4A-0C69-4118-ACB2-4D216895074B}" type="pres">
      <dgm:prSet presAssocID="{8E93571E-0919-456A-89AB-E4F0AB126922}" presName="Parent1" presStyleLbl="node1" presStyleIdx="0" presStyleCnt="6" custScaleX="103461" custScaleY="86311" custLinFactNeighborX="25307" custLinFactNeighborY="6955">
        <dgm:presLayoutVars>
          <dgm:chMax val="1"/>
          <dgm:chPref val="1"/>
          <dgm:bulletEnabled val="1"/>
        </dgm:presLayoutVars>
      </dgm:prSet>
      <dgm:spPr/>
    </dgm:pt>
    <dgm:pt modelId="{5D8E7D24-95B4-4D8C-9445-126EE5850024}" type="pres">
      <dgm:prSet presAssocID="{8E93571E-0919-456A-89AB-E4F0AB126922}" presName="Childtext1" presStyleLbl="revTx" presStyleIdx="0" presStyleCnt="3" custScaleX="144452" custLinFactNeighborX="44647" custLinFactNeighborY="-8690">
        <dgm:presLayoutVars>
          <dgm:chMax val="0"/>
          <dgm:chPref val="0"/>
          <dgm:bulletEnabled val="1"/>
        </dgm:presLayoutVars>
      </dgm:prSet>
      <dgm:spPr/>
    </dgm:pt>
    <dgm:pt modelId="{03765E57-FDE3-4BF6-808A-2E64FFE72C60}" type="pres">
      <dgm:prSet presAssocID="{8E93571E-0919-456A-89AB-E4F0AB126922}" presName="BalanceSpacing" presStyleCnt="0"/>
      <dgm:spPr/>
    </dgm:pt>
    <dgm:pt modelId="{0823C2DC-4A9B-48AF-817A-4A95EE83D7FE}" type="pres">
      <dgm:prSet presAssocID="{8E93571E-0919-456A-89AB-E4F0AB126922}" presName="BalanceSpacing1" presStyleCnt="0"/>
      <dgm:spPr/>
    </dgm:pt>
    <dgm:pt modelId="{FC39A202-8A2F-4034-BE8F-3C12DD1DF7B2}" type="pres">
      <dgm:prSet presAssocID="{A8E1486C-A325-408A-8893-CE0CC0FDFC73}" presName="Accent1Text" presStyleLbl="node1" presStyleIdx="1" presStyleCnt="6" custScaleX="115521" custScaleY="82072" custLinFactNeighborX="18819" custLinFactNeighborY="7394"/>
      <dgm:spPr/>
    </dgm:pt>
    <dgm:pt modelId="{10F6F68E-655E-4375-8D9D-0F4EC690F4C0}" type="pres">
      <dgm:prSet presAssocID="{A8E1486C-A325-408A-8893-CE0CC0FDFC73}" presName="spaceBetweenRectangles" presStyleCnt="0"/>
      <dgm:spPr/>
    </dgm:pt>
    <dgm:pt modelId="{B52771E0-72AD-48F8-A062-44323DD5F722}" type="pres">
      <dgm:prSet presAssocID="{124D74D0-DAD0-42CE-9668-58D23EAA6F0E}" presName="composite" presStyleCnt="0"/>
      <dgm:spPr/>
    </dgm:pt>
    <dgm:pt modelId="{1AA77284-5F76-4433-AFB0-9AE01FC9C3A7}" type="pres">
      <dgm:prSet presAssocID="{124D74D0-DAD0-42CE-9668-58D23EAA6F0E}" presName="Parent1" presStyleLbl="node1" presStyleIdx="2" presStyleCnt="6" custScaleX="94831" custScaleY="89111" custLinFactNeighborX="-6659" custLinFactNeighborY="1738">
        <dgm:presLayoutVars>
          <dgm:chMax val="1"/>
          <dgm:chPref val="1"/>
          <dgm:bulletEnabled val="1"/>
        </dgm:presLayoutVars>
      </dgm:prSet>
      <dgm:spPr/>
    </dgm:pt>
    <dgm:pt modelId="{58ED10A1-56BA-475D-B43E-59CB26A6DD5E}" type="pres">
      <dgm:prSet presAssocID="{124D74D0-DAD0-42CE-9668-58D23EAA6F0E}" presName="Childtext1" presStyleLbl="revTx" presStyleIdx="1" presStyleCnt="3" custScaleX="160080" custLinFactNeighborX="-44962" custLinFactNeighborY="-7725">
        <dgm:presLayoutVars>
          <dgm:chMax val="0"/>
          <dgm:chPref val="0"/>
          <dgm:bulletEnabled val="1"/>
        </dgm:presLayoutVars>
      </dgm:prSet>
      <dgm:spPr/>
    </dgm:pt>
    <dgm:pt modelId="{98145B86-898C-4032-AFB4-9D2BC779C47D}" type="pres">
      <dgm:prSet presAssocID="{124D74D0-DAD0-42CE-9668-58D23EAA6F0E}" presName="BalanceSpacing" presStyleCnt="0"/>
      <dgm:spPr/>
    </dgm:pt>
    <dgm:pt modelId="{2A3887EE-2E08-4751-B02E-011CB9FAA9ED}" type="pres">
      <dgm:prSet presAssocID="{124D74D0-DAD0-42CE-9668-58D23EAA6F0E}" presName="BalanceSpacing1" presStyleCnt="0"/>
      <dgm:spPr/>
    </dgm:pt>
    <dgm:pt modelId="{5E2DE9D7-6DAF-431C-9B60-858B65FCC917}" type="pres">
      <dgm:prSet presAssocID="{F5136BFB-4F30-4FAA-AF01-C3442F69F178}" presName="Accent1Text" presStyleLbl="node1" presStyleIdx="3" presStyleCnt="6" custScaleX="88474" custScaleY="84018" custLinFactNeighborX="-9459" custLinFactNeighborY="-2551"/>
      <dgm:spPr/>
    </dgm:pt>
    <dgm:pt modelId="{9EEE13B4-71C1-43B6-8A3F-666743E9A6B2}" type="pres">
      <dgm:prSet presAssocID="{F5136BFB-4F30-4FAA-AF01-C3442F69F178}" presName="spaceBetweenRectangles" presStyleCnt="0"/>
      <dgm:spPr/>
    </dgm:pt>
    <dgm:pt modelId="{4D93810D-BB2C-4B1D-8049-A1E1D7039F4B}" type="pres">
      <dgm:prSet presAssocID="{DEC5570B-95CD-49E7-A266-189479CE545E}" presName="composite" presStyleCnt="0"/>
      <dgm:spPr/>
    </dgm:pt>
    <dgm:pt modelId="{67F8DFB8-1179-415C-8AAB-B6D92CF35782}" type="pres">
      <dgm:prSet presAssocID="{DEC5570B-95CD-49E7-A266-189479CE545E}" presName="Parent1" presStyleLbl="node1" presStyleIdx="4" presStyleCnt="6" custScaleX="101834" custScaleY="86596" custLinFactNeighborX="29818" custLinFactNeighborY="-16299">
        <dgm:presLayoutVars>
          <dgm:chMax val="1"/>
          <dgm:chPref val="1"/>
          <dgm:bulletEnabled val="1"/>
        </dgm:presLayoutVars>
      </dgm:prSet>
      <dgm:spPr/>
    </dgm:pt>
    <dgm:pt modelId="{DF5C7263-6782-4196-ABEC-6F7A435B1E67}" type="pres">
      <dgm:prSet presAssocID="{DEC5570B-95CD-49E7-A266-189479CE545E}" presName="Childtext1" presStyleLbl="revTx" presStyleIdx="2" presStyleCnt="3" custScaleX="140300" custLinFactNeighborX="42297" custLinFactNeighborY="-14190">
        <dgm:presLayoutVars>
          <dgm:chMax val="0"/>
          <dgm:chPref val="0"/>
          <dgm:bulletEnabled val="1"/>
        </dgm:presLayoutVars>
      </dgm:prSet>
      <dgm:spPr/>
    </dgm:pt>
    <dgm:pt modelId="{00F9D9F7-F4ED-452C-A374-B7D1B9E40EA6}" type="pres">
      <dgm:prSet presAssocID="{DEC5570B-95CD-49E7-A266-189479CE545E}" presName="BalanceSpacing" presStyleCnt="0"/>
      <dgm:spPr/>
    </dgm:pt>
    <dgm:pt modelId="{BE1EAC4F-16AA-4838-B471-F473A045A763}" type="pres">
      <dgm:prSet presAssocID="{DEC5570B-95CD-49E7-A266-189479CE545E}" presName="BalanceSpacing1" presStyleCnt="0"/>
      <dgm:spPr/>
    </dgm:pt>
    <dgm:pt modelId="{020C3834-06F9-4F59-B46F-16F139727FC6}" type="pres">
      <dgm:prSet presAssocID="{20AC3D8F-06A3-4275-8076-046AC92DAE62}" presName="Accent1Text" presStyleLbl="node1" presStyleIdx="5" presStyleCnt="6" custScaleX="106223" custScaleY="85395" custLinFactNeighborX="21741" custLinFactNeighborY="-12397"/>
      <dgm:spPr/>
    </dgm:pt>
  </dgm:ptLst>
  <dgm:cxnLst>
    <dgm:cxn modelId="{94687004-23DA-4AF5-BC1D-B9F2E207457E}" type="presOf" srcId="{124D74D0-DAD0-42CE-9668-58D23EAA6F0E}" destId="{1AA77284-5F76-4433-AFB0-9AE01FC9C3A7}" srcOrd="0" destOrd="0" presId="urn:microsoft.com/office/officeart/2008/layout/AlternatingHexagons"/>
    <dgm:cxn modelId="{52C40723-2796-4E4B-8D20-BC037B453D22}" type="presOf" srcId="{F5136BFB-4F30-4FAA-AF01-C3442F69F178}" destId="{5E2DE9D7-6DAF-431C-9B60-858B65FCC917}" srcOrd="0" destOrd="0" presId="urn:microsoft.com/office/officeart/2008/layout/AlternatingHexagons"/>
    <dgm:cxn modelId="{AC77B82D-79B5-455A-AC66-AECBBD600879}" type="presOf" srcId="{EFBED133-128E-4457-ABD4-C4CAE22579D1}" destId="{DF5C7263-6782-4196-ABEC-6F7A435B1E67}" srcOrd="0" destOrd="0" presId="urn:microsoft.com/office/officeart/2008/layout/AlternatingHexagons"/>
    <dgm:cxn modelId="{61312E56-6837-4476-980B-49C260BCDDCF}" type="presOf" srcId="{20AC3D8F-06A3-4275-8076-046AC92DAE62}" destId="{020C3834-06F9-4F59-B46F-16F139727FC6}" srcOrd="0" destOrd="0" presId="urn:microsoft.com/office/officeart/2008/layout/AlternatingHexagons"/>
    <dgm:cxn modelId="{194EE558-4011-41B4-AA34-BFA791E034DF}" type="presOf" srcId="{B8C775DB-8E40-4D33-9086-5F29339C7CDC}" destId="{5D8E7D24-95B4-4D8C-9445-126EE5850024}" srcOrd="0" destOrd="0" presId="urn:microsoft.com/office/officeart/2008/layout/AlternatingHexagons"/>
    <dgm:cxn modelId="{B359ED8D-A5B4-4EE8-888A-8AE43D65352F}" type="presOf" srcId="{A8E1486C-A325-408A-8893-CE0CC0FDFC73}" destId="{FC39A202-8A2F-4034-BE8F-3C12DD1DF7B2}" srcOrd="0" destOrd="0" presId="urn:microsoft.com/office/officeart/2008/layout/AlternatingHexagons"/>
    <dgm:cxn modelId="{90397E9A-866F-4586-A2C0-5FB6BECBA587}" srcId="{8E93571E-0919-456A-89AB-E4F0AB126922}" destId="{B8C775DB-8E40-4D33-9086-5F29339C7CDC}" srcOrd="0" destOrd="0" parTransId="{B1DA5C10-AABD-4EEA-8582-25DC0E78421F}" sibTransId="{B55FB134-BC2C-4330-9BD3-B597263865CB}"/>
    <dgm:cxn modelId="{2E468F9B-03B3-4A46-A886-754353B2131B}" type="presOf" srcId="{773C8997-0CD7-4EBC-85CE-A1C3A93E2A6A}" destId="{131B1412-8DF7-4399-85D0-377B1E800961}" srcOrd="0" destOrd="0" presId="urn:microsoft.com/office/officeart/2008/layout/AlternatingHexagons"/>
    <dgm:cxn modelId="{9C47B6B1-8DE3-4F0B-9089-C49437ED4456}" srcId="{773C8997-0CD7-4EBC-85CE-A1C3A93E2A6A}" destId="{8E93571E-0919-456A-89AB-E4F0AB126922}" srcOrd="0" destOrd="0" parTransId="{52CD51DF-F7D1-4ACF-B229-4AB6EBA33C05}" sibTransId="{A8E1486C-A325-408A-8893-CE0CC0FDFC73}"/>
    <dgm:cxn modelId="{EF7933D2-BA06-4781-9446-B8AE88BFFC9F}" srcId="{773C8997-0CD7-4EBC-85CE-A1C3A93E2A6A}" destId="{DEC5570B-95CD-49E7-A266-189479CE545E}" srcOrd="2" destOrd="0" parTransId="{5D473BF3-D557-4E43-B8AE-C576EE55104F}" sibTransId="{20AC3D8F-06A3-4275-8076-046AC92DAE62}"/>
    <dgm:cxn modelId="{C49942E1-40DF-4A47-BAF2-528998457C18}" srcId="{DEC5570B-95CD-49E7-A266-189479CE545E}" destId="{EFBED133-128E-4457-ABD4-C4CAE22579D1}" srcOrd="0" destOrd="0" parTransId="{16EE7C4D-F30A-4CE9-9E11-87FDB9B6C10B}" sibTransId="{5C1030C4-6956-4939-AAB2-52A5E7652A58}"/>
    <dgm:cxn modelId="{E730C2F4-B159-47CE-95F6-AE2FAF1C20B1}" srcId="{773C8997-0CD7-4EBC-85CE-A1C3A93E2A6A}" destId="{124D74D0-DAD0-42CE-9668-58D23EAA6F0E}" srcOrd="1" destOrd="0" parTransId="{26AC90B8-9A47-4330-81BB-779F38C28737}" sibTransId="{F5136BFB-4F30-4FAA-AF01-C3442F69F178}"/>
    <dgm:cxn modelId="{B9C0F2F4-8C56-43D5-98F4-3E5C2AB02119}" type="presOf" srcId="{8E93571E-0919-456A-89AB-E4F0AB126922}" destId="{0622FA4A-0C69-4118-ACB2-4D216895074B}" srcOrd="0" destOrd="0" presId="urn:microsoft.com/office/officeart/2008/layout/AlternatingHexagons"/>
    <dgm:cxn modelId="{B0E024F7-838A-4D3F-857E-E1CAEA14AEB1}" type="presOf" srcId="{DEC5570B-95CD-49E7-A266-189479CE545E}" destId="{67F8DFB8-1179-415C-8AAB-B6D92CF35782}" srcOrd="0" destOrd="0" presId="urn:microsoft.com/office/officeart/2008/layout/AlternatingHexagons"/>
    <dgm:cxn modelId="{0C1B8197-9F8F-40D0-BA2F-F02887890A2A}" type="presParOf" srcId="{131B1412-8DF7-4399-85D0-377B1E800961}" destId="{30C7933C-72D6-4295-9B3D-A71033529AD6}" srcOrd="0" destOrd="0" presId="urn:microsoft.com/office/officeart/2008/layout/AlternatingHexagons"/>
    <dgm:cxn modelId="{D3FD2496-625D-458C-B1A0-4C094FF4FD58}" type="presParOf" srcId="{30C7933C-72D6-4295-9B3D-A71033529AD6}" destId="{0622FA4A-0C69-4118-ACB2-4D216895074B}" srcOrd="0" destOrd="0" presId="urn:microsoft.com/office/officeart/2008/layout/AlternatingHexagons"/>
    <dgm:cxn modelId="{98C2F378-7C8E-496B-A075-906FA61BCB01}" type="presParOf" srcId="{30C7933C-72D6-4295-9B3D-A71033529AD6}" destId="{5D8E7D24-95B4-4D8C-9445-126EE5850024}" srcOrd="1" destOrd="0" presId="urn:microsoft.com/office/officeart/2008/layout/AlternatingHexagons"/>
    <dgm:cxn modelId="{48BAC504-E17C-4D81-9147-DB2B504BF88A}" type="presParOf" srcId="{30C7933C-72D6-4295-9B3D-A71033529AD6}" destId="{03765E57-FDE3-4BF6-808A-2E64FFE72C60}" srcOrd="2" destOrd="0" presId="urn:microsoft.com/office/officeart/2008/layout/AlternatingHexagons"/>
    <dgm:cxn modelId="{7A46B624-5B4A-4196-8C3A-A0AB7BB86342}" type="presParOf" srcId="{30C7933C-72D6-4295-9B3D-A71033529AD6}" destId="{0823C2DC-4A9B-48AF-817A-4A95EE83D7FE}" srcOrd="3" destOrd="0" presId="urn:microsoft.com/office/officeart/2008/layout/AlternatingHexagons"/>
    <dgm:cxn modelId="{7A6AC2C4-B01F-4471-B115-F8E2F5D7F823}" type="presParOf" srcId="{30C7933C-72D6-4295-9B3D-A71033529AD6}" destId="{FC39A202-8A2F-4034-BE8F-3C12DD1DF7B2}" srcOrd="4" destOrd="0" presId="urn:microsoft.com/office/officeart/2008/layout/AlternatingHexagons"/>
    <dgm:cxn modelId="{36CDB01F-E597-46AE-8752-BDCC26661704}" type="presParOf" srcId="{131B1412-8DF7-4399-85D0-377B1E800961}" destId="{10F6F68E-655E-4375-8D9D-0F4EC690F4C0}" srcOrd="1" destOrd="0" presId="urn:microsoft.com/office/officeart/2008/layout/AlternatingHexagons"/>
    <dgm:cxn modelId="{13BEC16F-DEE2-4007-BD06-4A6FB5DFF2C2}" type="presParOf" srcId="{131B1412-8DF7-4399-85D0-377B1E800961}" destId="{B52771E0-72AD-48F8-A062-44323DD5F722}" srcOrd="2" destOrd="0" presId="urn:microsoft.com/office/officeart/2008/layout/AlternatingHexagons"/>
    <dgm:cxn modelId="{B3B123D1-6B30-43E7-A2D6-6D77D3B2D354}" type="presParOf" srcId="{B52771E0-72AD-48F8-A062-44323DD5F722}" destId="{1AA77284-5F76-4433-AFB0-9AE01FC9C3A7}" srcOrd="0" destOrd="0" presId="urn:microsoft.com/office/officeart/2008/layout/AlternatingHexagons"/>
    <dgm:cxn modelId="{FBF2A2B4-CF0C-434B-BDEB-366478C547F8}" type="presParOf" srcId="{B52771E0-72AD-48F8-A062-44323DD5F722}" destId="{58ED10A1-56BA-475D-B43E-59CB26A6DD5E}" srcOrd="1" destOrd="0" presId="urn:microsoft.com/office/officeart/2008/layout/AlternatingHexagons"/>
    <dgm:cxn modelId="{14EFA242-0169-449A-9815-874E4769D1E9}" type="presParOf" srcId="{B52771E0-72AD-48F8-A062-44323DD5F722}" destId="{98145B86-898C-4032-AFB4-9D2BC779C47D}" srcOrd="2" destOrd="0" presId="urn:microsoft.com/office/officeart/2008/layout/AlternatingHexagons"/>
    <dgm:cxn modelId="{55235DF8-6D53-43AD-B412-14A8B846D705}" type="presParOf" srcId="{B52771E0-72AD-48F8-A062-44323DD5F722}" destId="{2A3887EE-2E08-4751-B02E-011CB9FAA9ED}" srcOrd="3" destOrd="0" presId="urn:microsoft.com/office/officeart/2008/layout/AlternatingHexagons"/>
    <dgm:cxn modelId="{45E0FE60-5769-49F7-818B-90D1A38F8A5F}" type="presParOf" srcId="{B52771E0-72AD-48F8-A062-44323DD5F722}" destId="{5E2DE9D7-6DAF-431C-9B60-858B65FCC917}" srcOrd="4" destOrd="0" presId="urn:microsoft.com/office/officeart/2008/layout/AlternatingHexagons"/>
    <dgm:cxn modelId="{029A1ECD-B712-4353-BD76-A4F155F2FDC1}" type="presParOf" srcId="{131B1412-8DF7-4399-85D0-377B1E800961}" destId="{9EEE13B4-71C1-43B6-8A3F-666743E9A6B2}" srcOrd="3" destOrd="0" presId="urn:microsoft.com/office/officeart/2008/layout/AlternatingHexagons"/>
    <dgm:cxn modelId="{1AE2B684-8D74-4264-A934-A0316EEDD174}" type="presParOf" srcId="{131B1412-8DF7-4399-85D0-377B1E800961}" destId="{4D93810D-BB2C-4B1D-8049-A1E1D7039F4B}" srcOrd="4" destOrd="0" presId="urn:microsoft.com/office/officeart/2008/layout/AlternatingHexagons"/>
    <dgm:cxn modelId="{DDAD6E90-87AC-41FE-9BB7-AE6AD37C99BA}" type="presParOf" srcId="{4D93810D-BB2C-4B1D-8049-A1E1D7039F4B}" destId="{67F8DFB8-1179-415C-8AAB-B6D92CF35782}" srcOrd="0" destOrd="0" presId="urn:microsoft.com/office/officeart/2008/layout/AlternatingHexagons"/>
    <dgm:cxn modelId="{82D17C04-D3E4-46DE-8F30-DB2F16E3AB47}" type="presParOf" srcId="{4D93810D-BB2C-4B1D-8049-A1E1D7039F4B}" destId="{DF5C7263-6782-4196-ABEC-6F7A435B1E67}" srcOrd="1" destOrd="0" presId="urn:microsoft.com/office/officeart/2008/layout/AlternatingHexagons"/>
    <dgm:cxn modelId="{4C95DC4F-23F0-4156-BCEB-369229D89B04}" type="presParOf" srcId="{4D93810D-BB2C-4B1D-8049-A1E1D7039F4B}" destId="{00F9D9F7-F4ED-452C-A374-B7D1B9E40EA6}" srcOrd="2" destOrd="0" presId="urn:microsoft.com/office/officeart/2008/layout/AlternatingHexagons"/>
    <dgm:cxn modelId="{5B044FAE-1582-42F0-ACAD-77D00EF17140}" type="presParOf" srcId="{4D93810D-BB2C-4B1D-8049-A1E1D7039F4B}" destId="{BE1EAC4F-16AA-4838-B471-F473A045A763}" srcOrd="3" destOrd="0" presId="urn:microsoft.com/office/officeart/2008/layout/AlternatingHexagons"/>
    <dgm:cxn modelId="{F7E56090-493B-4AF4-AF51-2464CFE924D8}" type="presParOf" srcId="{4D93810D-BB2C-4B1D-8049-A1E1D7039F4B}" destId="{020C3834-06F9-4F59-B46F-16F139727FC6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6F52AA8-4997-4816-9C4B-3007E711D387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3D33939-122D-4D1C-8507-4A47F7D6D6A4}">
      <dgm:prSet phldrT="[Texte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fr-FR" sz="2800" b="1" dirty="0"/>
            <a:t>Priorités</a:t>
          </a:r>
        </a:p>
      </dgm:t>
    </dgm:pt>
    <dgm:pt modelId="{60BFC77A-DDE9-4623-AA78-601C05EEEFED}" type="parTrans" cxnId="{C216153D-25C1-43A4-89A6-A550EFDB26E5}">
      <dgm:prSet/>
      <dgm:spPr/>
      <dgm:t>
        <a:bodyPr/>
        <a:lstStyle/>
        <a:p>
          <a:endParaRPr lang="fr-FR"/>
        </a:p>
      </dgm:t>
    </dgm:pt>
    <dgm:pt modelId="{C2898CAD-897A-4A15-BCC0-EBA7BB0F6AC4}" type="sibTrans" cxnId="{C216153D-25C1-43A4-89A6-A550EFDB26E5}">
      <dgm:prSet/>
      <dgm:spPr/>
      <dgm:t>
        <a:bodyPr/>
        <a:lstStyle/>
        <a:p>
          <a:endParaRPr lang="fr-FR"/>
        </a:p>
      </dgm:t>
    </dgm:pt>
    <dgm:pt modelId="{7AAE2444-08EC-4A47-9707-CFC26670FE4B}">
      <dgm:prSet phldrT="[Texte]" custT="1"/>
      <dgm:spPr>
        <a:solidFill>
          <a:srgbClr val="7030A0"/>
        </a:solidFill>
      </dgm:spPr>
      <dgm:t>
        <a:bodyPr/>
        <a:lstStyle/>
        <a:p>
          <a:endParaRPr lang="fr-FR" sz="1800" b="1" dirty="0">
            <a:solidFill>
              <a:schemeClr val="bg1"/>
            </a:solidFill>
          </a:endParaRPr>
        </a:p>
      </dgm:t>
    </dgm:pt>
    <dgm:pt modelId="{BDFF190F-DB68-4E9D-83EF-5F0B5C339871}" type="parTrans" cxnId="{D57187D9-3E77-441D-B5CA-1A3AAE41DD70}">
      <dgm:prSet/>
      <dgm:spPr/>
      <dgm:t>
        <a:bodyPr/>
        <a:lstStyle/>
        <a:p>
          <a:endParaRPr lang="fr-FR"/>
        </a:p>
      </dgm:t>
    </dgm:pt>
    <dgm:pt modelId="{EBB40F52-DEA5-457F-8223-934BDB5B296A}" type="sibTrans" cxnId="{D57187D9-3E77-441D-B5CA-1A3AAE41DD70}">
      <dgm:prSet/>
      <dgm:spPr/>
      <dgm:t>
        <a:bodyPr/>
        <a:lstStyle/>
        <a:p>
          <a:endParaRPr lang="fr-FR"/>
        </a:p>
      </dgm:t>
    </dgm:pt>
    <dgm:pt modelId="{F70A683D-A8CA-48D4-A34E-854ECFEAE1FE}">
      <dgm:prSet phldrT="[Texte]" custT="1"/>
      <dgm:spPr>
        <a:solidFill>
          <a:srgbClr val="0070C0"/>
        </a:solidFill>
      </dgm:spPr>
      <dgm:t>
        <a:bodyPr/>
        <a:lstStyle/>
        <a:p>
          <a:endParaRPr lang="fr-FR" sz="2400" dirty="0"/>
        </a:p>
      </dgm:t>
    </dgm:pt>
    <dgm:pt modelId="{0B17714D-B1CF-4B9F-A001-652A08C2015A}" type="parTrans" cxnId="{4FCE5B4C-B70F-4D3D-99D9-9A2ADBF8A03C}">
      <dgm:prSet/>
      <dgm:spPr/>
      <dgm:t>
        <a:bodyPr/>
        <a:lstStyle/>
        <a:p>
          <a:endParaRPr lang="fr-FR"/>
        </a:p>
      </dgm:t>
    </dgm:pt>
    <dgm:pt modelId="{77174F2B-768E-4F55-BAFF-B77B5ED57C66}" type="sibTrans" cxnId="{4FCE5B4C-B70F-4D3D-99D9-9A2ADBF8A03C}">
      <dgm:prSet/>
      <dgm:spPr/>
      <dgm:t>
        <a:bodyPr/>
        <a:lstStyle/>
        <a:p>
          <a:endParaRPr lang="fr-FR"/>
        </a:p>
      </dgm:t>
    </dgm:pt>
    <dgm:pt modelId="{4D4A1827-74D9-40AB-B36D-A3BF20E764F0}">
      <dgm:prSet phldrT="[Texte]"/>
      <dgm:spPr>
        <a:solidFill>
          <a:schemeClr val="accent4"/>
        </a:solidFill>
      </dgm:spPr>
      <dgm:t>
        <a:bodyPr/>
        <a:lstStyle/>
        <a:p>
          <a:pPr>
            <a:buFontTx/>
            <a:buNone/>
          </a:pPr>
          <a:r>
            <a:rPr lang="fr-FR" b="1" dirty="0"/>
            <a:t>Loisirs pratiqués </a:t>
          </a:r>
        </a:p>
      </dgm:t>
    </dgm:pt>
    <dgm:pt modelId="{9A327E28-1688-4D6F-B568-6B4543E62322}" type="parTrans" cxnId="{7C524679-8C01-47DC-92A6-C613293BA8C6}">
      <dgm:prSet/>
      <dgm:spPr/>
      <dgm:t>
        <a:bodyPr/>
        <a:lstStyle/>
        <a:p>
          <a:endParaRPr lang="fr-FR"/>
        </a:p>
      </dgm:t>
    </dgm:pt>
    <dgm:pt modelId="{94E89578-079C-4783-AF41-8488D0260AE9}" type="sibTrans" cxnId="{7C524679-8C01-47DC-92A6-C613293BA8C6}">
      <dgm:prSet/>
      <dgm:spPr/>
      <dgm:t>
        <a:bodyPr/>
        <a:lstStyle/>
        <a:p>
          <a:endParaRPr lang="fr-FR"/>
        </a:p>
      </dgm:t>
    </dgm:pt>
    <dgm:pt modelId="{B4B32546-D284-427E-BAED-E1F420886461}" type="pres">
      <dgm:prSet presAssocID="{B6F52AA8-4997-4816-9C4B-3007E711D387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268EBF63-5753-4F87-9143-65B42BCDEF73}" type="pres">
      <dgm:prSet presAssocID="{B6F52AA8-4997-4816-9C4B-3007E711D387}" presName="children" presStyleCnt="0"/>
      <dgm:spPr/>
    </dgm:pt>
    <dgm:pt modelId="{EBE4FED5-C97A-48E8-A504-65DBE4BAA8F5}" type="pres">
      <dgm:prSet presAssocID="{B6F52AA8-4997-4816-9C4B-3007E711D387}" presName="childPlaceholder" presStyleCnt="0"/>
      <dgm:spPr/>
    </dgm:pt>
    <dgm:pt modelId="{1D60D43A-D7C4-46C7-A13F-0C74A9CBF9C1}" type="pres">
      <dgm:prSet presAssocID="{B6F52AA8-4997-4816-9C4B-3007E711D387}" presName="circle" presStyleCnt="0"/>
      <dgm:spPr/>
    </dgm:pt>
    <dgm:pt modelId="{A746AC6F-E02B-43D3-B557-87819DD95425}" type="pres">
      <dgm:prSet presAssocID="{B6F52AA8-4997-4816-9C4B-3007E711D387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CB7D7CEB-DE73-4124-B636-4A0A6E63936B}" type="pres">
      <dgm:prSet presAssocID="{B6F52AA8-4997-4816-9C4B-3007E711D387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3B90BF79-0681-44E0-A5E7-259B0DACBE75}" type="pres">
      <dgm:prSet presAssocID="{B6F52AA8-4997-4816-9C4B-3007E711D387}" presName="quadrant3" presStyleLbl="node1" presStyleIdx="2" presStyleCnt="4" custLinFactNeighborX="-1526" custLinFactNeighborY="-1887">
        <dgm:presLayoutVars>
          <dgm:chMax val="1"/>
          <dgm:bulletEnabled val="1"/>
        </dgm:presLayoutVars>
      </dgm:prSet>
      <dgm:spPr/>
    </dgm:pt>
    <dgm:pt modelId="{EBFECEBF-D85E-4C6A-925B-CB4DFE5FC134}" type="pres">
      <dgm:prSet presAssocID="{B6F52AA8-4997-4816-9C4B-3007E711D387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B688DBA3-0B01-412C-B10B-99686CB9539D}" type="pres">
      <dgm:prSet presAssocID="{B6F52AA8-4997-4816-9C4B-3007E711D387}" presName="quadrantPlaceholder" presStyleCnt="0"/>
      <dgm:spPr/>
    </dgm:pt>
    <dgm:pt modelId="{8E3C7D75-C1D6-4846-80D0-2F317BA17D62}" type="pres">
      <dgm:prSet presAssocID="{B6F52AA8-4997-4816-9C4B-3007E711D387}" presName="center1" presStyleLbl="fgShp" presStyleIdx="0" presStyleCnt="2"/>
      <dgm:spPr/>
    </dgm:pt>
    <dgm:pt modelId="{C72C7092-51F7-43FD-8F7E-BE786229D175}" type="pres">
      <dgm:prSet presAssocID="{B6F52AA8-4997-4816-9C4B-3007E711D387}" presName="center2" presStyleLbl="fgShp" presStyleIdx="1" presStyleCnt="2"/>
      <dgm:spPr/>
    </dgm:pt>
  </dgm:ptLst>
  <dgm:cxnLst>
    <dgm:cxn modelId="{C216153D-25C1-43A4-89A6-A550EFDB26E5}" srcId="{B6F52AA8-4997-4816-9C4B-3007E711D387}" destId="{23D33939-122D-4D1C-8507-4A47F7D6D6A4}" srcOrd="0" destOrd="0" parTransId="{60BFC77A-DDE9-4623-AA78-601C05EEEFED}" sibTransId="{C2898CAD-897A-4A15-BCC0-EBA7BB0F6AC4}"/>
    <dgm:cxn modelId="{4FCE5B4C-B70F-4D3D-99D9-9A2ADBF8A03C}" srcId="{B6F52AA8-4997-4816-9C4B-3007E711D387}" destId="{F70A683D-A8CA-48D4-A34E-854ECFEAE1FE}" srcOrd="2" destOrd="0" parTransId="{0B17714D-B1CF-4B9F-A001-652A08C2015A}" sibTransId="{77174F2B-768E-4F55-BAFF-B77B5ED57C66}"/>
    <dgm:cxn modelId="{7C524679-8C01-47DC-92A6-C613293BA8C6}" srcId="{B6F52AA8-4997-4816-9C4B-3007E711D387}" destId="{4D4A1827-74D9-40AB-B36D-A3BF20E764F0}" srcOrd="3" destOrd="0" parTransId="{9A327E28-1688-4D6F-B568-6B4543E62322}" sibTransId="{94E89578-079C-4783-AF41-8488D0260AE9}"/>
    <dgm:cxn modelId="{E50E108F-7B35-4FA4-8E6E-5B6AAED6B811}" type="presOf" srcId="{B6F52AA8-4997-4816-9C4B-3007E711D387}" destId="{B4B32546-D284-427E-BAED-E1F420886461}" srcOrd="0" destOrd="0" presId="urn:microsoft.com/office/officeart/2005/8/layout/cycle4"/>
    <dgm:cxn modelId="{2E23EBA5-4659-4142-98FB-622321FCA060}" type="presOf" srcId="{23D33939-122D-4D1C-8507-4A47F7D6D6A4}" destId="{A746AC6F-E02B-43D3-B557-87819DD95425}" srcOrd="0" destOrd="0" presId="urn:microsoft.com/office/officeart/2005/8/layout/cycle4"/>
    <dgm:cxn modelId="{B0DBD9BD-83C3-4A81-985C-1A8B88B200C4}" type="presOf" srcId="{7AAE2444-08EC-4A47-9707-CFC26670FE4B}" destId="{CB7D7CEB-DE73-4124-B636-4A0A6E63936B}" srcOrd="0" destOrd="0" presId="urn:microsoft.com/office/officeart/2005/8/layout/cycle4"/>
    <dgm:cxn modelId="{CDF4B7CA-45DB-4108-8709-CAB16A40A88C}" type="presOf" srcId="{4D4A1827-74D9-40AB-B36D-A3BF20E764F0}" destId="{EBFECEBF-D85E-4C6A-925B-CB4DFE5FC134}" srcOrd="0" destOrd="0" presId="urn:microsoft.com/office/officeart/2005/8/layout/cycle4"/>
    <dgm:cxn modelId="{D57187D9-3E77-441D-B5CA-1A3AAE41DD70}" srcId="{B6F52AA8-4997-4816-9C4B-3007E711D387}" destId="{7AAE2444-08EC-4A47-9707-CFC26670FE4B}" srcOrd="1" destOrd="0" parTransId="{BDFF190F-DB68-4E9D-83EF-5F0B5C339871}" sibTransId="{EBB40F52-DEA5-457F-8223-934BDB5B296A}"/>
    <dgm:cxn modelId="{712313DA-A7E2-4038-B5AC-1779E208D5B5}" type="presOf" srcId="{F70A683D-A8CA-48D4-A34E-854ECFEAE1FE}" destId="{3B90BF79-0681-44E0-A5E7-259B0DACBE75}" srcOrd="0" destOrd="0" presId="urn:microsoft.com/office/officeart/2005/8/layout/cycle4"/>
    <dgm:cxn modelId="{9611702C-92D7-47EB-A2E2-06A438067C50}" type="presParOf" srcId="{B4B32546-D284-427E-BAED-E1F420886461}" destId="{268EBF63-5753-4F87-9143-65B42BCDEF73}" srcOrd="0" destOrd="0" presId="urn:microsoft.com/office/officeart/2005/8/layout/cycle4"/>
    <dgm:cxn modelId="{C0DA90F4-8E3C-4C66-ABBE-A58A743871CE}" type="presParOf" srcId="{268EBF63-5753-4F87-9143-65B42BCDEF73}" destId="{EBE4FED5-C97A-48E8-A504-65DBE4BAA8F5}" srcOrd="0" destOrd="0" presId="urn:microsoft.com/office/officeart/2005/8/layout/cycle4"/>
    <dgm:cxn modelId="{68377322-8E4B-41C3-B20A-3CB73C0B876F}" type="presParOf" srcId="{B4B32546-D284-427E-BAED-E1F420886461}" destId="{1D60D43A-D7C4-46C7-A13F-0C74A9CBF9C1}" srcOrd="1" destOrd="0" presId="urn:microsoft.com/office/officeart/2005/8/layout/cycle4"/>
    <dgm:cxn modelId="{E232C064-D6D0-45A0-BFA2-F7ED31B59E6F}" type="presParOf" srcId="{1D60D43A-D7C4-46C7-A13F-0C74A9CBF9C1}" destId="{A746AC6F-E02B-43D3-B557-87819DD95425}" srcOrd="0" destOrd="0" presId="urn:microsoft.com/office/officeart/2005/8/layout/cycle4"/>
    <dgm:cxn modelId="{ADE22D3C-538D-4FB4-A2D3-AC5A63827A27}" type="presParOf" srcId="{1D60D43A-D7C4-46C7-A13F-0C74A9CBF9C1}" destId="{CB7D7CEB-DE73-4124-B636-4A0A6E63936B}" srcOrd="1" destOrd="0" presId="urn:microsoft.com/office/officeart/2005/8/layout/cycle4"/>
    <dgm:cxn modelId="{C66DB56C-DA77-462E-A032-7E375CA0FC3D}" type="presParOf" srcId="{1D60D43A-D7C4-46C7-A13F-0C74A9CBF9C1}" destId="{3B90BF79-0681-44E0-A5E7-259B0DACBE75}" srcOrd="2" destOrd="0" presId="urn:microsoft.com/office/officeart/2005/8/layout/cycle4"/>
    <dgm:cxn modelId="{16E742D6-FE7A-482D-8E5B-541D37491B4A}" type="presParOf" srcId="{1D60D43A-D7C4-46C7-A13F-0C74A9CBF9C1}" destId="{EBFECEBF-D85E-4C6A-925B-CB4DFE5FC134}" srcOrd="3" destOrd="0" presId="urn:microsoft.com/office/officeart/2005/8/layout/cycle4"/>
    <dgm:cxn modelId="{DE9F94E9-661B-4167-B33C-676D2E8A454D}" type="presParOf" srcId="{1D60D43A-D7C4-46C7-A13F-0C74A9CBF9C1}" destId="{B688DBA3-0B01-412C-B10B-99686CB9539D}" srcOrd="4" destOrd="0" presId="urn:microsoft.com/office/officeart/2005/8/layout/cycle4"/>
    <dgm:cxn modelId="{5F784285-0320-40E3-8ABF-F1C2203CF256}" type="presParOf" srcId="{B4B32546-D284-427E-BAED-E1F420886461}" destId="{8E3C7D75-C1D6-4846-80D0-2F317BA17D62}" srcOrd="2" destOrd="0" presId="urn:microsoft.com/office/officeart/2005/8/layout/cycle4"/>
    <dgm:cxn modelId="{988930DE-4C24-40FF-9F60-F9D8FFA5B18A}" type="presParOf" srcId="{B4B32546-D284-427E-BAED-E1F420886461}" destId="{C72C7092-51F7-43FD-8F7E-BE786229D175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1B99D77-76F4-4DB6-A7ED-6BE7F6D79856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AF0A2AF-5336-43AF-9400-93F80D167617}">
      <dgm:prSet phldrT="[Texte]" custT="1"/>
      <dgm:spPr>
        <a:ln>
          <a:solidFill>
            <a:srgbClr val="002060"/>
          </a:solidFill>
        </a:ln>
      </dgm:spPr>
      <dgm:t>
        <a:bodyPr/>
        <a:lstStyle/>
        <a:p>
          <a:pPr algn="ctr" rtl="0"/>
          <a:r>
            <a:rPr lang="fr-FR" sz="1800" b="1" dirty="0"/>
            <a:t>Convergence / Intégration des projets</a:t>
          </a:r>
        </a:p>
      </dgm:t>
    </dgm:pt>
    <dgm:pt modelId="{9B1FA0F7-F0DA-411B-8ED4-29911E630D4C}" type="parTrans" cxnId="{4353FF09-6A01-4101-BF6B-7EEF7B4B5B1A}">
      <dgm:prSet/>
      <dgm:spPr/>
      <dgm:t>
        <a:bodyPr/>
        <a:lstStyle/>
        <a:p>
          <a:pPr algn="ctr" rtl="0"/>
          <a:endParaRPr lang="fr-FR"/>
        </a:p>
      </dgm:t>
    </dgm:pt>
    <dgm:pt modelId="{7737165D-ED5F-4DC2-8261-73021D049D01}" type="sibTrans" cxnId="{4353FF09-6A01-4101-BF6B-7EEF7B4B5B1A}">
      <dgm:prSet/>
      <dgm:spPr/>
      <dgm:t>
        <a:bodyPr/>
        <a:lstStyle/>
        <a:p>
          <a:pPr algn="ctr" rtl="0"/>
          <a:endParaRPr lang="fr-FR"/>
        </a:p>
      </dgm:t>
    </dgm:pt>
    <dgm:pt modelId="{0828217C-DEE6-48DA-BFEC-7110E64B7063}">
      <dgm:prSet phldrT="[Texte]" custT="1"/>
      <dgm:spPr>
        <a:solidFill>
          <a:schemeClr val="accent2"/>
        </a:solidFill>
      </dgm:spPr>
      <dgm:t>
        <a:bodyPr/>
        <a:lstStyle/>
        <a:p>
          <a:pPr algn="ctr" rtl="0"/>
          <a:r>
            <a:rPr lang="fr-FR" sz="1800" b="1" dirty="0"/>
            <a:t>Alphabétisation fonctionnelle</a:t>
          </a:r>
        </a:p>
      </dgm:t>
    </dgm:pt>
    <dgm:pt modelId="{D1C957B2-C189-4757-A29E-623D918BC31B}" type="parTrans" cxnId="{B0EA1164-E95C-43F2-BB0A-647E71748326}">
      <dgm:prSet/>
      <dgm:spPr/>
      <dgm:t>
        <a:bodyPr/>
        <a:lstStyle/>
        <a:p>
          <a:pPr algn="ctr" rtl="0"/>
          <a:endParaRPr lang="fr-FR"/>
        </a:p>
      </dgm:t>
    </dgm:pt>
    <dgm:pt modelId="{6C944227-48FD-466A-917A-98E5FC4D507E}" type="sibTrans" cxnId="{B0EA1164-E95C-43F2-BB0A-647E71748326}">
      <dgm:prSet/>
      <dgm:spPr/>
      <dgm:t>
        <a:bodyPr/>
        <a:lstStyle/>
        <a:p>
          <a:pPr algn="ctr" rtl="0"/>
          <a:endParaRPr lang="fr-FR"/>
        </a:p>
      </dgm:t>
    </dgm:pt>
    <dgm:pt modelId="{AD3B4E1E-55B1-4A0B-A227-C5E3BF551BEC}">
      <dgm:prSet phldrT="[Texte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algn="ctr" rtl="0"/>
          <a:r>
            <a:rPr lang="fr-FR" sz="2000" b="1" dirty="0"/>
            <a:t>Passerelles</a:t>
          </a:r>
          <a:endParaRPr lang="fr-FR" sz="1600" b="1" dirty="0"/>
        </a:p>
      </dgm:t>
    </dgm:pt>
    <dgm:pt modelId="{2816DFC2-152C-4B2C-90B1-B15EFE077376}" type="parTrans" cxnId="{99EBDB4A-9119-4407-BE92-FAACD339C5C3}">
      <dgm:prSet/>
      <dgm:spPr/>
      <dgm:t>
        <a:bodyPr/>
        <a:lstStyle/>
        <a:p>
          <a:pPr algn="ctr" rtl="0"/>
          <a:endParaRPr lang="fr-FR"/>
        </a:p>
      </dgm:t>
    </dgm:pt>
    <dgm:pt modelId="{5A91548A-5F9D-4DA3-9B90-44284B3BA0AB}" type="sibTrans" cxnId="{99EBDB4A-9119-4407-BE92-FAACD339C5C3}">
      <dgm:prSet/>
      <dgm:spPr/>
      <dgm:t>
        <a:bodyPr/>
        <a:lstStyle/>
        <a:p>
          <a:pPr algn="ctr" rtl="0"/>
          <a:endParaRPr lang="fr-FR"/>
        </a:p>
      </dgm:t>
    </dgm:pt>
    <dgm:pt modelId="{907CADCE-DDDE-4833-B2D7-F02E980AED80}">
      <dgm:prSet phldrT="[Texte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 rtl="0"/>
          <a:r>
            <a:rPr lang="fr-FR" sz="1800" b="1" dirty="0"/>
            <a:t>Formation/ insertion</a:t>
          </a:r>
        </a:p>
      </dgm:t>
    </dgm:pt>
    <dgm:pt modelId="{26460CD4-EF1F-4E36-BCB5-888855EA82C1}" type="parTrans" cxnId="{C5C15E89-68B5-42EA-8BC3-21441AC2B548}">
      <dgm:prSet/>
      <dgm:spPr/>
      <dgm:t>
        <a:bodyPr/>
        <a:lstStyle/>
        <a:p>
          <a:pPr algn="ctr" rtl="0"/>
          <a:endParaRPr lang="fr-FR"/>
        </a:p>
      </dgm:t>
    </dgm:pt>
    <dgm:pt modelId="{7C906BC3-6B5E-4F30-8F87-514A1499C8C6}" type="sibTrans" cxnId="{C5C15E89-68B5-42EA-8BC3-21441AC2B548}">
      <dgm:prSet/>
      <dgm:spPr/>
      <dgm:t>
        <a:bodyPr/>
        <a:lstStyle/>
        <a:p>
          <a:pPr algn="ctr" rtl="0"/>
          <a:endParaRPr lang="fr-FR"/>
        </a:p>
      </dgm:t>
    </dgm:pt>
    <dgm:pt modelId="{849C6A98-9606-4410-9FD5-478929D339C7}">
      <dgm:prSet phldrT="[Texte]"/>
      <dgm:spPr>
        <a:solidFill>
          <a:srgbClr val="C00000"/>
        </a:solidFill>
      </dgm:spPr>
      <dgm:t>
        <a:bodyPr/>
        <a:lstStyle/>
        <a:p>
          <a:pPr algn="ctr" rtl="0"/>
          <a:r>
            <a:rPr lang="fr-FR" b="1" dirty="0"/>
            <a:t>Territorialisation</a:t>
          </a:r>
        </a:p>
      </dgm:t>
    </dgm:pt>
    <dgm:pt modelId="{60757C62-93ED-4AA0-8701-352F21DEC2F3}" type="parTrans" cxnId="{7E15B8C5-6FBF-4AEF-8BD8-F07FDEBE9816}">
      <dgm:prSet/>
      <dgm:spPr/>
      <dgm:t>
        <a:bodyPr/>
        <a:lstStyle/>
        <a:p>
          <a:pPr algn="ctr" rtl="0"/>
          <a:endParaRPr lang="fr-FR"/>
        </a:p>
      </dgm:t>
    </dgm:pt>
    <dgm:pt modelId="{CE69BEC1-9025-4176-8F07-CE333A217F7C}" type="sibTrans" cxnId="{7E15B8C5-6FBF-4AEF-8BD8-F07FDEBE9816}">
      <dgm:prSet/>
      <dgm:spPr/>
      <dgm:t>
        <a:bodyPr/>
        <a:lstStyle/>
        <a:p>
          <a:pPr algn="ctr" rtl="0"/>
          <a:endParaRPr lang="fr-FR"/>
        </a:p>
      </dgm:t>
    </dgm:pt>
    <dgm:pt modelId="{65CDE5D5-055D-42D5-B8A6-EF5B8264CE00}">
      <dgm:prSet phldrT="[Texte]" custT="1"/>
      <dgm:spPr>
        <a:solidFill>
          <a:schemeClr val="accent4"/>
        </a:solidFill>
      </dgm:spPr>
      <dgm:t>
        <a:bodyPr/>
        <a:lstStyle/>
        <a:p>
          <a:pPr rtl="0"/>
          <a:r>
            <a:rPr lang="fr-FR" sz="1600" b="1" dirty="0">
              <a:solidFill>
                <a:srgbClr val="002060"/>
              </a:solidFill>
            </a:rPr>
            <a:t>Certification</a:t>
          </a:r>
          <a:endParaRPr lang="fr-FR" sz="1200" b="1" dirty="0">
            <a:solidFill>
              <a:srgbClr val="002060"/>
            </a:solidFill>
          </a:endParaRPr>
        </a:p>
        <a:p>
          <a:pPr rtl="0"/>
          <a:endParaRPr lang="fr-FR" sz="1200" b="1" dirty="0">
            <a:solidFill>
              <a:srgbClr val="002060"/>
            </a:solidFill>
          </a:endParaRPr>
        </a:p>
      </dgm:t>
    </dgm:pt>
    <dgm:pt modelId="{502B215D-45DF-4C83-9C42-3424BD8CC014}" type="parTrans" cxnId="{CD0B647B-FA85-4C82-A44B-90B92DD1BFED}">
      <dgm:prSet/>
      <dgm:spPr/>
      <dgm:t>
        <a:bodyPr/>
        <a:lstStyle/>
        <a:p>
          <a:endParaRPr lang="fr-FR"/>
        </a:p>
      </dgm:t>
    </dgm:pt>
    <dgm:pt modelId="{8A0A1B5F-472D-4308-B7A1-78F55503944B}" type="sibTrans" cxnId="{CD0B647B-FA85-4C82-A44B-90B92DD1BFED}">
      <dgm:prSet/>
      <dgm:spPr/>
      <dgm:t>
        <a:bodyPr/>
        <a:lstStyle/>
        <a:p>
          <a:endParaRPr lang="fr-FR"/>
        </a:p>
      </dgm:t>
    </dgm:pt>
    <dgm:pt modelId="{632D0628-7FA5-40B8-A8CC-848CE68DF74A}" type="pres">
      <dgm:prSet presAssocID="{C1B99D77-76F4-4DB6-A7ED-6BE7F6D7985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98EEB89-D41E-496F-AC73-E63B2AD7A4F0}" type="pres">
      <dgm:prSet presAssocID="{5AF0A2AF-5336-43AF-9400-93F80D167617}" presName="centerShape" presStyleLbl="node0" presStyleIdx="0" presStyleCnt="1"/>
      <dgm:spPr/>
    </dgm:pt>
    <dgm:pt modelId="{CB53CC58-AA97-4EDC-BED6-F3556C7F03ED}" type="pres">
      <dgm:prSet presAssocID="{0828217C-DEE6-48DA-BFEC-7110E64B7063}" presName="node" presStyleLbl="node1" presStyleIdx="0" presStyleCnt="5" custScaleX="148237" custRadScaleRad="92038" custRadScaleInc="-5402">
        <dgm:presLayoutVars>
          <dgm:bulletEnabled val="1"/>
        </dgm:presLayoutVars>
      </dgm:prSet>
      <dgm:spPr/>
    </dgm:pt>
    <dgm:pt modelId="{C2394B46-7AE9-4B23-8977-6FFE68AF193C}" type="pres">
      <dgm:prSet presAssocID="{0828217C-DEE6-48DA-BFEC-7110E64B7063}" presName="dummy" presStyleCnt="0"/>
      <dgm:spPr/>
    </dgm:pt>
    <dgm:pt modelId="{29852252-68AB-42F7-AAE9-42410386F1C6}" type="pres">
      <dgm:prSet presAssocID="{6C944227-48FD-466A-917A-98E5FC4D507E}" presName="sibTrans" presStyleLbl="sibTrans2D1" presStyleIdx="0" presStyleCnt="5"/>
      <dgm:spPr/>
    </dgm:pt>
    <dgm:pt modelId="{A3B38726-ECE3-4D71-8A05-4C22081BDDDA}" type="pres">
      <dgm:prSet presAssocID="{65CDE5D5-055D-42D5-B8A6-EF5B8264CE00}" presName="node" presStyleLbl="node1" presStyleIdx="1" presStyleCnt="5" custScaleX="131214" custRadScaleRad="96990" custRadScaleInc="14461">
        <dgm:presLayoutVars>
          <dgm:bulletEnabled val="1"/>
        </dgm:presLayoutVars>
      </dgm:prSet>
      <dgm:spPr/>
    </dgm:pt>
    <dgm:pt modelId="{33487E58-B526-44FF-9F6E-7023E29333AF}" type="pres">
      <dgm:prSet presAssocID="{65CDE5D5-055D-42D5-B8A6-EF5B8264CE00}" presName="dummy" presStyleCnt="0"/>
      <dgm:spPr/>
    </dgm:pt>
    <dgm:pt modelId="{55F39B20-1176-4CD1-8454-5E9784532131}" type="pres">
      <dgm:prSet presAssocID="{8A0A1B5F-472D-4308-B7A1-78F55503944B}" presName="sibTrans" presStyleLbl="sibTrans2D1" presStyleIdx="1" presStyleCnt="5"/>
      <dgm:spPr/>
    </dgm:pt>
    <dgm:pt modelId="{122A6B5F-DDF7-4ACC-812C-83CB05EEA0E1}" type="pres">
      <dgm:prSet presAssocID="{AD3B4E1E-55B1-4A0B-A227-C5E3BF551BEC}" presName="node" presStyleLbl="node1" presStyleIdx="2" presStyleCnt="5" custScaleX="115707" custRadScaleRad="99179" custRadScaleInc="-29901">
        <dgm:presLayoutVars>
          <dgm:bulletEnabled val="1"/>
        </dgm:presLayoutVars>
      </dgm:prSet>
      <dgm:spPr/>
    </dgm:pt>
    <dgm:pt modelId="{D243FA57-25EF-444E-8768-ED54213BEB80}" type="pres">
      <dgm:prSet presAssocID="{AD3B4E1E-55B1-4A0B-A227-C5E3BF551BEC}" presName="dummy" presStyleCnt="0"/>
      <dgm:spPr/>
    </dgm:pt>
    <dgm:pt modelId="{98044A2C-BDC2-4088-A105-A53D61B1039D}" type="pres">
      <dgm:prSet presAssocID="{5A91548A-5F9D-4DA3-9B90-44284B3BA0AB}" presName="sibTrans" presStyleLbl="sibTrans2D1" presStyleIdx="2" presStyleCnt="5"/>
      <dgm:spPr/>
    </dgm:pt>
    <dgm:pt modelId="{7F3D27C5-4173-4328-9FC0-28E89DD80B06}" type="pres">
      <dgm:prSet presAssocID="{907CADCE-DDDE-4833-B2D7-F02E980AED80}" presName="node" presStyleLbl="node1" presStyleIdx="3" presStyleCnt="5" custScaleX="124431" custRadScaleRad="86644" custRadScaleInc="5739">
        <dgm:presLayoutVars>
          <dgm:bulletEnabled val="1"/>
        </dgm:presLayoutVars>
      </dgm:prSet>
      <dgm:spPr/>
    </dgm:pt>
    <dgm:pt modelId="{56F1BED7-2760-4DE9-9542-FE4649EE9D23}" type="pres">
      <dgm:prSet presAssocID="{907CADCE-DDDE-4833-B2D7-F02E980AED80}" presName="dummy" presStyleCnt="0"/>
      <dgm:spPr/>
    </dgm:pt>
    <dgm:pt modelId="{76492A9A-07D5-43F3-9E1B-82C1D1204143}" type="pres">
      <dgm:prSet presAssocID="{7C906BC3-6B5E-4F30-8F87-514A1499C8C6}" presName="sibTrans" presStyleLbl="sibTrans2D1" presStyleIdx="3" presStyleCnt="5"/>
      <dgm:spPr/>
    </dgm:pt>
    <dgm:pt modelId="{043006CA-889A-45DA-B3A5-6D28237AD832}" type="pres">
      <dgm:prSet presAssocID="{849C6A98-9606-4410-9FD5-478929D339C7}" presName="node" presStyleLbl="node1" presStyleIdx="4" presStyleCnt="5" custScaleX="119994" custRadScaleRad="88589" custRadScaleInc="-336">
        <dgm:presLayoutVars>
          <dgm:bulletEnabled val="1"/>
        </dgm:presLayoutVars>
      </dgm:prSet>
      <dgm:spPr/>
    </dgm:pt>
    <dgm:pt modelId="{0E7ADC39-3EA4-4CD4-BF0D-A9C3BD2FE18C}" type="pres">
      <dgm:prSet presAssocID="{849C6A98-9606-4410-9FD5-478929D339C7}" presName="dummy" presStyleCnt="0"/>
      <dgm:spPr/>
    </dgm:pt>
    <dgm:pt modelId="{66127673-FC9F-473C-8C53-7BB62CB8821B}" type="pres">
      <dgm:prSet presAssocID="{CE69BEC1-9025-4176-8F07-CE333A217F7C}" presName="sibTrans" presStyleLbl="sibTrans2D1" presStyleIdx="4" presStyleCnt="5"/>
      <dgm:spPr/>
    </dgm:pt>
  </dgm:ptLst>
  <dgm:cxnLst>
    <dgm:cxn modelId="{4353FF09-6A01-4101-BF6B-7EEF7B4B5B1A}" srcId="{C1B99D77-76F4-4DB6-A7ED-6BE7F6D79856}" destId="{5AF0A2AF-5336-43AF-9400-93F80D167617}" srcOrd="0" destOrd="0" parTransId="{9B1FA0F7-F0DA-411B-8ED4-29911E630D4C}" sibTransId="{7737165D-ED5F-4DC2-8261-73021D049D01}"/>
    <dgm:cxn modelId="{3558F81A-189B-42CE-B41E-6A230D93A4ED}" type="presOf" srcId="{0828217C-DEE6-48DA-BFEC-7110E64B7063}" destId="{CB53CC58-AA97-4EDC-BED6-F3556C7F03ED}" srcOrd="0" destOrd="0" presId="urn:microsoft.com/office/officeart/2005/8/layout/radial6"/>
    <dgm:cxn modelId="{AD19D91D-64E9-4CA6-99D7-197B50A9A83D}" type="presOf" srcId="{CE69BEC1-9025-4176-8F07-CE333A217F7C}" destId="{66127673-FC9F-473C-8C53-7BB62CB8821B}" srcOrd="0" destOrd="0" presId="urn:microsoft.com/office/officeart/2005/8/layout/radial6"/>
    <dgm:cxn modelId="{27CC032D-CC49-486D-9FFA-FDE6FB81C364}" type="presOf" srcId="{7C906BC3-6B5E-4F30-8F87-514A1499C8C6}" destId="{76492A9A-07D5-43F3-9E1B-82C1D1204143}" srcOrd="0" destOrd="0" presId="urn:microsoft.com/office/officeart/2005/8/layout/radial6"/>
    <dgm:cxn modelId="{484ACE37-3569-42CC-8958-DE1218B4FA7D}" type="presOf" srcId="{6C944227-48FD-466A-917A-98E5FC4D507E}" destId="{29852252-68AB-42F7-AAE9-42410386F1C6}" srcOrd="0" destOrd="0" presId="urn:microsoft.com/office/officeart/2005/8/layout/radial6"/>
    <dgm:cxn modelId="{B0EA1164-E95C-43F2-BB0A-647E71748326}" srcId="{5AF0A2AF-5336-43AF-9400-93F80D167617}" destId="{0828217C-DEE6-48DA-BFEC-7110E64B7063}" srcOrd="0" destOrd="0" parTransId="{D1C957B2-C189-4757-A29E-623D918BC31B}" sibTransId="{6C944227-48FD-466A-917A-98E5FC4D507E}"/>
    <dgm:cxn modelId="{99EBDB4A-9119-4407-BE92-FAACD339C5C3}" srcId="{5AF0A2AF-5336-43AF-9400-93F80D167617}" destId="{AD3B4E1E-55B1-4A0B-A227-C5E3BF551BEC}" srcOrd="2" destOrd="0" parTransId="{2816DFC2-152C-4B2C-90B1-B15EFE077376}" sibTransId="{5A91548A-5F9D-4DA3-9B90-44284B3BA0AB}"/>
    <dgm:cxn modelId="{F8E80E58-7206-4FEB-94DC-ACC54EC7DFE6}" type="presOf" srcId="{5AF0A2AF-5336-43AF-9400-93F80D167617}" destId="{098EEB89-D41E-496F-AC73-E63B2AD7A4F0}" srcOrd="0" destOrd="0" presId="urn:microsoft.com/office/officeart/2005/8/layout/radial6"/>
    <dgm:cxn modelId="{42EB2F59-01D2-4F05-860C-DD818CD4C143}" type="presOf" srcId="{849C6A98-9606-4410-9FD5-478929D339C7}" destId="{043006CA-889A-45DA-B3A5-6D28237AD832}" srcOrd="0" destOrd="0" presId="urn:microsoft.com/office/officeart/2005/8/layout/radial6"/>
    <dgm:cxn modelId="{CD0B647B-FA85-4C82-A44B-90B92DD1BFED}" srcId="{5AF0A2AF-5336-43AF-9400-93F80D167617}" destId="{65CDE5D5-055D-42D5-B8A6-EF5B8264CE00}" srcOrd="1" destOrd="0" parTransId="{502B215D-45DF-4C83-9C42-3424BD8CC014}" sibTransId="{8A0A1B5F-472D-4308-B7A1-78F55503944B}"/>
    <dgm:cxn modelId="{C5C15E89-68B5-42EA-8BC3-21441AC2B548}" srcId="{5AF0A2AF-5336-43AF-9400-93F80D167617}" destId="{907CADCE-DDDE-4833-B2D7-F02E980AED80}" srcOrd="3" destOrd="0" parTransId="{26460CD4-EF1F-4E36-BCB5-888855EA82C1}" sibTransId="{7C906BC3-6B5E-4F30-8F87-514A1499C8C6}"/>
    <dgm:cxn modelId="{A78E2D8C-FBDE-4FB4-95B3-0EFECE3BE8A7}" type="presOf" srcId="{8A0A1B5F-472D-4308-B7A1-78F55503944B}" destId="{55F39B20-1176-4CD1-8454-5E9784532131}" srcOrd="0" destOrd="0" presId="urn:microsoft.com/office/officeart/2005/8/layout/radial6"/>
    <dgm:cxn modelId="{2B7798AB-988A-431D-ADAA-F21A127DFAA2}" type="presOf" srcId="{AD3B4E1E-55B1-4A0B-A227-C5E3BF551BEC}" destId="{122A6B5F-DDF7-4ACC-812C-83CB05EEA0E1}" srcOrd="0" destOrd="0" presId="urn:microsoft.com/office/officeart/2005/8/layout/radial6"/>
    <dgm:cxn modelId="{22C247B1-57D5-4F0D-A9C4-9058AD48FC55}" type="presOf" srcId="{907CADCE-DDDE-4833-B2D7-F02E980AED80}" destId="{7F3D27C5-4173-4328-9FC0-28E89DD80B06}" srcOrd="0" destOrd="0" presId="urn:microsoft.com/office/officeart/2005/8/layout/radial6"/>
    <dgm:cxn modelId="{ABD3EBBA-8341-4CA6-AFF8-016AC2F6F36E}" type="presOf" srcId="{65CDE5D5-055D-42D5-B8A6-EF5B8264CE00}" destId="{A3B38726-ECE3-4D71-8A05-4C22081BDDDA}" srcOrd="0" destOrd="0" presId="urn:microsoft.com/office/officeart/2005/8/layout/radial6"/>
    <dgm:cxn modelId="{7E15B8C5-6FBF-4AEF-8BD8-F07FDEBE9816}" srcId="{5AF0A2AF-5336-43AF-9400-93F80D167617}" destId="{849C6A98-9606-4410-9FD5-478929D339C7}" srcOrd="4" destOrd="0" parTransId="{60757C62-93ED-4AA0-8701-352F21DEC2F3}" sibTransId="{CE69BEC1-9025-4176-8F07-CE333A217F7C}"/>
    <dgm:cxn modelId="{5C66F9CF-C37E-4B45-8B87-1CA81198C4FE}" type="presOf" srcId="{C1B99D77-76F4-4DB6-A7ED-6BE7F6D79856}" destId="{632D0628-7FA5-40B8-A8CC-848CE68DF74A}" srcOrd="0" destOrd="0" presId="urn:microsoft.com/office/officeart/2005/8/layout/radial6"/>
    <dgm:cxn modelId="{D1E9C0F6-24EE-449A-A2A3-882186917E0A}" type="presOf" srcId="{5A91548A-5F9D-4DA3-9B90-44284B3BA0AB}" destId="{98044A2C-BDC2-4088-A105-A53D61B1039D}" srcOrd="0" destOrd="0" presId="urn:microsoft.com/office/officeart/2005/8/layout/radial6"/>
    <dgm:cxn modelId="{94C9ECB9-E06E-4CBF-90EC-21CB47E7CA7D}" type="presParOf" srcId="{632D0628-7FA5-40B8-A8CC-848CE68DF74A}" destId="{098EEB89-D41E-496F-AC73-E63B2AD7A4F0}" srcOrd="0" destOrd="0" presId="urn:microsoft.com/office/officeart/2005/8/layout/radial6"/>
    <dgm:cxn modelId="{8A1557E4-8B43-4E94-BFFA-76586E31B687}" type="presParOf" srcId="{632D0628-7FA5-40B8-A8CC-848CE68DF74A}" destId="{CB53CC58-AA97-4EDC-BED6-F3556C7F03ED}" srcOrd="1" destOrd="0" presId="urn:microsoft.com/office/officeart/2005/8/layout/radial6"/>
    <dgm:cxn modelId="{28E61726-A1E4-411D-B7E9-C3F190DE6EA6}" type="presParOf" srcId="{632D0628-7FA5-40B8-A8CC-848CE68DF74A}" destId="{C2394B46-7AE9-4B23-8977-6FFE68AF193C}" srcOrd="2" destOrd="0" presId="urn:microsoft.com/office/officeart/2005/8/layout/radial6"/>
    <dgm:cxn modelId="{562D1A48-7231-4A77-9BF7-D9356371D1A0}" type="presParOf" srcId="{632D0628-7FA5-40B8-A8CC-848CE68DF74A}" destId="{29852252-68AB-42F7-AAE9-42410386F1C6}" srcOrd="3" destOrd="0" presId="urn:microsoft.com/office/officeart/2005/8/layout/radial6"/>
    <dgm:cxn modelId="{EC5193CE-F58E-476C-BB5F-B18F123A9B20}" type="presParOf" srcId="{632D0628-7FA5-40B8-A8CC-848CE68DF74A}" destId="{A3B38726-ECE3-4D71-8A05-4C22081BDDDA}" srcOrd="4" destOrd="0" presId="urn:microsoft.com/office/officeart/2005/8/layout/radial6"/>
    <dgm:cxn modelId="{D9B93495-F500-46A5-BAE3-93883EDB9764}" type="presParOf" srcId="{632D0628-7FA5-40B8-A8CC-848CE68DF74A}" destId="{33487E58-B526-44FF-9F6E-7023E29333AF}" srcOrd="5" destOrd="0" presId="urn:microsoft.com/office/officeart/2005/8/layout/radial6"/>
    <dgm:cxn modelId="{3370A672-DCAE-4891-A5A9-98121FF8B077}" type="presParOf" srcId="{632D0628-7FA5-40B8-A8CC-848CE68DF74A}" destId="{55F39B20-1176-4CD1-8454-5E9784532131}" srcOrd="6" destOrd="0" presId="urn:microsoft.com/office/officeart/2005/8/layout/radial6"/>
    <dgm:cxn modelId="{19626C86-A884-42C3-9ED9-450CA059C975}" type="presParOf" srcId="{632D0628-7FA5-40B8-A8CC-848CE68DF74A}" destId="{122A6B5F-DDF7-4ACC-812C-83CB05EEA0E1}" srcOrd="7" destOrd="0" presId="urn:microsoft.com/office/officeart/2005/8/layout/radial6"/>
    <dgm:cxn modelId="{8443B6BE-92EC-4876-8F9A-1A0B8FC16827}" type="presParOf" srcId="{632D0628-7FA5-40B8-A8CC-848CE68DF74A}" destId="{D243FA57-25EF-444E-8768-ED54213BEB80}" srcOrd="8" destOrd="0" presId="urn:microsoft.com/office/officeart/2005/8/layout/radial6"/>
    <dgm:cxn modelId="{DB964818-4A0F-4768-99F8-4BB07E3AF21B}" type="presParOf" srcId="{632D0628-7FA5-40B8-A8CC-848CE68DF74A}" destId="{98044A2C-BDC2-4088-A105-A53D61B1039D}" srcOrd="9" destOrd="0" presId="urn:microsoft.com/office/officeart/2005/8/layout/radial6"/>
    <dgm:cxn modelId="{9760A086-8A63-4F97-818F-BCC461644DD3}" type="presParOf" srcId="{632D0628-7FA5-40B8-A8CC-848CE68DF74A}" destId="{7F3D27C5-4173-4328-9FC0-28E89DD80B06}" srcOrd="10" destOrd="0" presId="urn:microsoft.com/office/officeart/2005/8/layout/radial6"/>
    <dgm:cxn modelId="{0B20800B-646A-4DE5-8822-42EF22908FAD}" type="presParOf" srcId="{632D0628-7FA5-40B8-A8CC-848CE68DF74A}" destId="{56F1BED7-2760-4DE9-9542-FE4649EE9D23}" srcOrd="11" destOrd="0" presId="urn:microsoft.com/office/officeart/2005/8/layout/radial6"/>
    <dgm:cxn modelId="{A2FD83BA-2B23-4224-870A-6B1F38867456}" type="presParOf" srcId="{632D0628-7FA5-40B8-A8CC-848CE68DF74A}" destId="{76492A9A-07D5-43F3-9E1B-82C1D1204143}" srcOrd="12" destOrd="0" presId="urn:microsoft.com/office/officeart/2005/8/layout/radial6"/>
    <dgm:cxn modelId="{74B3E7BE-17FF-4EB8-A8E2-C9CB9F191FAD}" type="presParOf" srcId="{632D0628-7FA5-40B8-A8CC-848CE68DF74A}" destId="{043006CA-889A-45DA-B3A5-6D28237AD832}" srcOrd="13" destOrd="0" presId="urn:microsoft.com/office/officeart/2005/8/layout/radial6"/>
    <dgm:cxn modelId="{B88A9BDD-D0DE-473E-AA4A-3C0EF6B04C60}" type="presParOf" srcId="{632D0628-7FA5-40B8-A8CC-848CE68DF74A}" destId="{0E7ADC39-3EA4-4CD4-BF0D-A9C3BD2FE18C}" srcOrd="14" destOrd="0" presId="urn:microsoft.com/office/officeart/2005/8/layout/radial6"/>
    <dgm:cxn modelId="{9964DEE4-D6DC-45B7-ABD6-2C84A6645128}" type="presParOf" srcId="{632D0628-7FA5-40B8-A8CC-848CE68DF74A}" destId="{66127673-FC9F-473C-8C53-7BB62CB8821B}" srcOrd="15" destOrd="0" presId="urn:microsoft.com/office/officeart/2005/8/layout/radial6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02B45D-C87E-495F-8C3E-90D5B470F146}">
      <dsp:nvSpPr>
        <dsp:cNvPr id="0" name=""/>
        <dsp:cNvSpPr/>
      </dsp:nvSpPr>
      <dsp:spPr>
        <a:xfrm rot="5400000">
          <a:off x="6252811" y="-3308706"/>
          <a:ext cx="2383354" cy="9000773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b="1" kern="1200" dirty="0"/>
            <a:t>Priorité de mise à niveau éducative </a:t>
          </a:r>
          <a:r>
            <a:rPr lang="fr-FR" sz="2000" kern="1200" dirty="0"/>
            <a:t>: Alpha, ENF, post alpha, certificat de fin de primaire  (tranche d’âge 15-18 ans) ;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b="1" kern="1200" dirty="0"/>
            <a:t>Au niveau des programmes </a:t>
          </a:r>
          <a:r>
            <a:rPr lang="fr-FR" sz="2000" kern="1200" dirty="0"/>
            <a:t>: 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Acquisition des bases du français et d’autres langues étrangères (l’anglais ou l’espagnol);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Maîtrise de l’informatique;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 dirty="0"/>
            <a:t>Accompagnement et formation en recherche d’emploi.</a:t>
          </a:r>
        </a:p>
      </dsp:txBody>
      <dsp:txXfrm rot="-5400000">
        <a:off x="2944102" y="116349"/>
        <a:ext cx="8884427" cy="2150662"/>
      </dsp:txXfrm>
    </dsp:sp>
    <dsp:sp modelId="{623F9248-0961-4DA1-B06F-3593257857BF}">
      <dsp:nvSpPr>
        <dsp:cNvPr id="0" name=""/>
        <dsp:cNvSpPr/>
      </dsp:nvSpPr>
      <dsp:spPr>
        <a:xfrm>
          <a:off x="329414" y="219968"/>
          <a:ext cx="2407090" cy="1816654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>
              <a:solidFill>
                <a:srgbClr val="002060"/>
              </a:solidFill>
            </a:rPr>
            <a:t>Attentes des jeunes femmes urbaines </a:t>
          </a:r>
          <a:endParaRPr lang="fr-FR" sz="2000" kern="1200" dirty="0">
            <a:solidFill>
              <a:srgbClr val="002060"/>
            </a:solidFill>
          </a:endParaRPr>
        </a:p>
      </dsp:txBody>
      <dsp:txXfrm>
        <a:off x="418096" y="308650"/>
        <a:ext cx="2229726" cy="16392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02B45D-C87E-495F-8C3E-90D5B470F146}">
      <dsp:nvSpPr>
        <dsp:cNvPr id="0" name=""/>
        <dsp:cNvSpPr/>
      </dsp:nvSpPr>
      <dsp:spPr>
        <a:xfrm rot="5400000">
          <a:off x="6604436" y="-2822484"/>
          <a:ext cx="1978187" cy="8335617"/>
        </a:xfrm>
        <a:prstGeom prst="round2Same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kern="1200" dirty="0">
              <a:solidFill>
                <a:schemeClr val="tx1"/>
              </a:solidFill>
            </a:rPr>
            <a:t>l’absence ou le faible niveau d’instruction;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kern="1200" dirty="0">
              <a:solidFill>
                <a:schemeClr val="tx1"/>
              </a:solidFill>
            </a:rPr>
            <a:t>l’absence de maîtrise de la langue française;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kern="1200" dirty="0">
              <a:solidFill>
                <a:schemeClr val="tx1"/>
              </a:solidFill>
            </a:rPr>
            <a:t>l’absence de diplôme de formation professionnelle et/ou de savoir faire technique.</a:t>
          </a:r>
        </a:p>
      </dsp:txBody>
      <dsp:txXfrm rot="-5400000">
        <a:off x="3425722" y="452797"/>
        <a:ext cx="8239050" cy="1785053"/>
      </dsp:txXfrm>
    </dsp:sp>
    <dsp:sp modelId="{623F9248-0961-4DA1-B06F-3593257857BF}">
      <dsp:nvSpPr>
        <dsp:cNvPr id="0" name=""/>
        <dsp:cNvSpPr/>
      </dsp:nvSpPr>
      <dsp:spPr>
        <a:xfrm>
          <a:off x="132931" y="456324"/>
          <a:ext cx="3342065" cy="1775154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>
              <a:solidFill>
                <a:schemeClr val="tx1"/>
              </a:solidFill>
            </a:rPr>
            <a:t>La perception des obstacles freinant l’insertion professionnelle </a:t>
          </a:r>
          <a:endParaRPr lang="fr-FR" sz="2000" kern="1200" dirty="0">
            <a:solidFill>
              <a:schemeClr val="tx1"/>
            </a:solidFill>
          </a:endParaRPr>
        </a:p>
      </dsp:txBody>
      <dsp:txXfrm>
        <a:off x="219587" y="542980"/>
        <a:ext cx="3168753" cy="16018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AD6C-BBDD-4210-8914-BEB38E67A9D1}">
      <dsp:nvSpPr>
        <dsp:cNvPr id="0" name=""/>
        <dsp:cNvSpPr/>
      </dsp:nvSpPr>
      <dsp:spPr>
        <a:xfrm rot="5400000">
          <a:off x="-12082" y="145855"/>
          <a:ext cx="1647088" cy="13553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>
              <a:solidFill>
                <a:srgbClr val="C00000"/>
              </a:solidFill>
            </a:rPr>
            <a:t>Cibles prioritaires</a:t>
          </a:r>
        </a:p>
      </dsp:txBody>
      <dsp:txXfrm rot="-5400000">
        <a:off x="133774" y="677689"/>
        <a:ext cx="1355377" cy="291711"/>
      </dsp:txXfrm>
    </dsp:sp>
    <dsp:sp modelId="{8A414590-1DE5-44AE-A394-272096F507F1}">
      <dsp:nvSpPr>
        <dsp:cNvPr id="0" name=""/>
        <dsp:cNvSpPr/>
      </dsp:nvSpPr>
      <dsp:spPr>
        <a:xfrm rot="5400000">
          <a:off x="5480073" y="-3583869"/>
          <a:ext cx="1066987" cy="88502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800" b="1" kern="1200" dirty="0">
              <a:solidFill>
                <a:schemeClr val="tx1"/>
              </a:solidFill>
            </a:rPr>
            <a:t> Jeunes (15-24 ans) et (25-34 ans)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800" b="1" kern="1200" dirty="0">
              <a:solidFill>
                <a:schemeClr val="tx1"/>
              </a:solidFill>
            </a:rPr>
            <a:t>Le monde Rural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800" b="1" kern="1200" dirty="0">
              <a:solidFill>
                <a:schemeClr val="tx1"/>
              </a:solidFill>
            </a:rPr>
            <a:t>Le genre Féminin </a:t>
          </a:r>
        </a:p>
      </dsp:txBody>
      <dsp:txXfrm rot="-5400000">
        <a:off x="1588435" y="359855"/>
        <a:ext cx="8798177" cy="9628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2FA4A-0C69-4118-ACB2-4D216895074B}">
      <dsp:nvSpPr>
        <dsp:cNvPr id="0" name=""/>
        <dsp:cNvSpPr/>
      </dsp:nvSpPr>
      <dsp:spPr>
        <a:xfrm rot="5400000">
          <a:off x="5807609" y="308168"/>
          <a:ext cx="2206572" cy="2301165"/>
        </a:xfrm>
        <a:prstGeom prst="hexagon">
          <a:avLst>
            <a:gd name="adj" fmla="val 25000"/>
            <a:gd name="vf" fmla="val 11547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Programmes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Régionaux  d’alpha</a:t>
          </a:r>
        </a:p>
      </dsp:txBody>
      <dsp:txXfrm rot="-5400000">
        <a:off x="6143840" y="723227"/>
        <a:ext cx="1534110" cy="1471048"/>
      </dsp:txXfrm>
    </dsp:sp>
    <dsp:sp modelId="{5D8E7D24-95B4-4D8C-9445-126EE5850024}">
      <dsp:nvSpPr>
        <dsp:cNvPr id="0" name=""/>
        <dsp:cNvSpPr/>
      </dsp:nvSpPr>
      <dsp:spPr>
        <a:xfrm>
          <a:off x="8070647" y="380685"/>
          <a:ext cx="4121352" cy="1533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400" b="1" kern="1200" dirty="0">
              <a:solidFill>
                <a:srgbClr val="002060"/>
              </a:solidFill>
            </a:rPr>
            <a:t>- Convention avec les Conseil régionaux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400" b="1" kern="1200" dirty="0">
              <a:solidFill>
                <a:srgbClr val="002060"/>
              </a:solidFill>
            </a:rPr>
            <a:t>- Mise en œuvre de programmes régionaux d’alphabétisation visant l’insertion socioéconomique des jeunes (cas de « TAMKINE »</a:t>
          </a:r>
        </a:p>
      </dsp:txBody>
      <dsp:txXfrm>
        <a:off x="8070647" y="380685"/>
        <a:ext cx="4121352" cy="1533921"/>
      </dsp:txXfrm>
    </dsp:sp>
    <dsp:sp modelId="{FC39A202-8A2F-4034-BE8F-3C12DD1DF7B2}">
      <dsp:nvSpPr>
        <dsp:cNvPr id="0" name=""/>
        <dsp:cNvSpPr/>
      </dsp:nvSpPr>
      <dsp:spPr>
        <a:xfrm rot="5400000">
          <a:off x="3315368" y="185273"/>
          <a:ext cx="2098200" cy="2569402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Les jeunes de    15-34 ans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=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plus de 1/3 des bénéficiaires</a:t>
          </a:r>
        </a:p>
      </dsp:txBody>
      <dsp:txXfrm rot="-5400000">
        <a:off x="3508001" y="770574"/>
        <a:ext cx="1712934" cy="1398800"/>
      </dsp:txXfrm>
    </dsp:sp>
    <dsp:sp modelId="{1AA77284-5F76-4433-AFB0-9AE01FC9C3A7}">
      <dsp:nvSpPr>
        <dsp:cNvPr id="0" name=""/>
        <dsp:cNvSpPr/>
      </dsp:nvSpPr>
      <dsp:spPr>
        <a:xfrm rot="5400000">
          <a:off x="4586947" y="2265773"/>
          <a:ext cx="2278155" cy="210921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Montage d’un  Modèle de ciblage adéquat</a:t>
          </a:r>
        </a:p>
      </dsp:txBody>
      <dsp:txXfrm rot="-5400000">
        <a:off x="5009917" y="2546919"/>
        <a:ext cx="1432214" cy="1546927"/>
      </dsp:txXfrm>
    </dsp:sp>
    <dsp:sp modelId="{58ED10A1-56BA-475D-B43E-59CB26A6DD5E}">
      <dsp:nvSpPr>
        <dsp:cNvPr id="0" name=""/>
        <dsp:cNvSpPr/>
      </dsp:nvSpPr>
      <dsp:spPr>
        <a:xfrm>
          <a:off x="0" y="2390494"/>
          <a:ext cx="4419903" cy="1533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2DE9D7-6DAF-431C-9B60-858B65FCC917}">
      <dsp:nvSpPr>
        <dsp:cNvPr id="0" name=""/>
        <dsp:cNvSpPr/>
      </dsp:nvSpPr>
      <dsp:spPr>
        <a:xfrm rot="5400000">
          <a:off x="6991893" y="2226819"/>
          <a:ext cx="2147950" cy="1967826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programme bilingue  spécifique au jeunes </a:t>
          </a:r>
        </a:p>
      </dsp:txBody>
      <dsp:txXfrm rot="-5400000">
        <a:off x="7396174" y="2479738"/>
        <a:ext cx="1339388" cy="1461988"/>
      </dsp:txXfrm>
    </dsp:sp>
    <dsp:sp modelId="{67F8DFB8-1179-415C-8AAB-B6D92CF35782}">
      <dsp:nvSpPr>
        <dsp:cNvPr id="0" name=""/>
        <dsp:cNvSpPr/>
      </dsp:nvSpPr>
      <dsp:spPr>
        <a:xfrm rot="5400000">
          <a:off x="5933914" y="3896759"/>
          <a:ext cx="2213858" cy="2264978"/>
        </a:xfrm>
        <a:prstGeom prst="hexagon">
          <a:avLst>
            <a:gd name="adj" fmla="val 25000"/>
            <a:gd name="vf" fmla="val 11547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Conventions de partenariat avec  les départements publics</a:t>
          </a:r>
        </a:p>
      </dsp:txBody>
      <dsp:txXfrm rot="-5400000">
        <a:off x="6285850" y="4291295"/>
        <a:ext cx="1509986" cy="1475906"/>
      </dsp:txXfrm>
    </dsp:sp>
    <dsp:sp modelId="{DF5C7263-6782-4196-ABEC-6F7A435B1E67}">
      <dsp:nvSpPr>
        <dsp:cNvPr id="0" name=""/>
        <dsp:cNvSpPr/>
      </dsp:nvSpPr>
      <dsp:spPr>
        <a:xfrm>
          <a:off x="8189096" y="4461314"/>
          <a:ext cx="4002891" cy="1533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srgbClr val="002060"/>
              </a:solidFill>
            </a:rPr>
            <a:t>- Département de La formation professionnelle;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srgbClr val="002060"/>
              </a:solidFill>
            </a:rPr>
            <a:t>- Dg G à l’administration pénitentiaire et à la réinsertion;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srgbClr val="002060"/>
              </a:solidFill>
            </a:rPr>
            <a:t>- Département de l’artisanat;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srgbClr val="002060"/>
              </a:solidFill>
            </a:rPr>
            <a:t>- Département de la migration et des MRE;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>
              <a:solidFill>
                <a:srgbClr val="002060"/>
              </a:solidFill>
            </a:rPr>
            <a:t>(…)</a:t>
          </a:r>
        </a:p>
      </dsp:txBody>
      <dsp:txXfrm>
        <a:off x="8189096" y="4461314"/>
        <a:ext cx="4002891" cy="1533921"/>
      </dsp:txXfrm>
    </dsp:sp>
    <dsp:sp modelId="{020C3834-06F9-4F59-B46F-16F139727FC6}">
      <dsp:nvSpPr>
        <dsp:cNvPr id="0" name=""/>
        <dsp:cNvSpPr/>
      </dsp:nvSpPr>
      <dsp:spPr>
        <a:xfrm rot="5400000">
          <a:off x="3367497" y="3947705"/>
          <a:ext cx="2183154" cy="2362597"/>
        </a:xfrm>
        <a:prstGeom prst="hexagon">
          <a:avLst>
            <a:gd name="adj" fmla="val 25000"/>
            <a:gd name="vf" fmla="val 11547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Lancement d’un programme numérique  (Alpha Nour)</a:t>
          </a:r>
        </a:p>
      </dsp:txBody>
      <dsp:txXfrm rot="-5400000">
        <a:off x="3671542" y="4401285"/>
        <a:ext cx="1575065" cy="145543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46AC6F-E02B-43D3-B557-87819DD95425}">
      <dsp:nvSpPr>
        <dsp:cNvPr id="0" name=""/>
        <dsp:cNvSpPr/>
      </dsp:nvSpPr>
      <dsp:spPr>
        <a:xfrm>
          <a:off x="1663530" y="308864"/>
          <a:ext cx="2346282" cy="2346282"/>
        </a:xfrm>
        <a:prstGeom prst="pieWedge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b="1" kern="1200" dirty="0"/>
            <a:t>Priorités</a:t>
          </a:r>
        </a:p>
      </dsp:txBody>
      <dsp:txXfrm>
        <a:off x="2350740" y="996074"/>
        <a:ext cx="1659072" cy="1659072"/>
      </dsp:txXfrm>
    </dsp:sp>
    <dsp:sp modelId="{CB7D7CEB-DE73-4124-B636-4A0A6E63936B}">
      <dsp:nvSpPr>
        <dsp:cNvPr id="0" name=""/>
        <dsp:cNvSpPr/>
      </dsp:nvSpPr>
      <dsp:spPr>
        <a:xfrm rot="5400000">
          <a:off x="4118186" y="308864"/>
          <a:ext cx="2346282" cy="2346282"/>
        </a:xfrm>
        <a:prstGeom prst="pieWedg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b="1" kern="1200" dirty="0">
            <a:solidFill>
              <a:schemeClr val="bg1"/>
            </a:solidFill>
          </a:endParaRPr>
        </a:p>
      </dsp:txBody>
      <dsp:txXfrm rot="-5400000">
        <a:off x="4118186" y="996074"/>
        <a:ext cx="1659072" cy="1659072"/>
      </dsp:txXfrm>
    </dsp:sp>
    <dsp:sp modelId="{3B90BF79-0681-44E0-A5E7-259B0DACBE75}">
      <dsp:nvSpPr>
        <dsp:cNvPr id="0" name=""/>
        <dsp:cNvSpPr/>
      </dsp:nvSpPr>
      <dsp:spPr>
        <a:xfrm rot="10800000">
          <a:off x="4082382" y="2719245"/>
          <a:ext cx="2346282" cy="2346282"/>
        </a:xfrm>
        <a:prstGeom prst="pieWedg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2400" kern="1200" dirty="0"/>
        </a:p>
      </dsp:txBody>
      <dsp:txXfrm rot="10800000">
        <a:off x="4082382" y="2719245"/>
        <a:ext cx="1659072" cy="1659072"/>
      </dsp:txXfrm>
    </dsp:sp>
    <dsp:sp modelId="{EBFECEBF-D85E-4C6A-925B-CB4DFE5FC134}">
      <dsp:nvSpPr>
        <dsp:cNvPr id="0" name=""/>
        <dsp:cNvSpPr/>
      </dsp:nvSpPr>
      <dsp:spPr>
        <a:xfrm rot="16200000">
          <a:off x="1663530" y="2763520"/>
          <a:ext cx="2346282" cy="2346282"/>
        </a:xfrm>
        <a:prstGeom prst="pieWedge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FontTx/>
            <a:buNone/>
          </a:pPr>
          <a:r>
            <a:rPr lang="fr-FR" sz="2500" b="1" kern="1200" dirty="0"/>
            <a:t>Loisirs pratiqués </a:t>
          </a:r>
        </a:p>
      </dsp:txBody>
      <dsp:txXfrm rot="5400000">
        <a:off x="2350740" y="2763520"/>
        <a:ext cx="1659072" cy="1659072"/>
      </dsp:txXfrm>
    </dsp:sp>
    <dsp:sp modelId="{8E3C7D75-C1D6-4846-80D0-2F317BA17D62}">
      <dsp:nvSpPr>
        <dsp:cNvPr id="0" name=""/>
        <dsp:cNvSpPr/>
      </dsp:nvSpPr>
      <dsp:spPr>
        <a:xfrm>
          <a:off x="3658954" y="2221653"/>
          <a:ext cx="810090" cy="70442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2C7092-51F7-43FD-8F7E-BE786229D175}">
      <dsp:nvSpPr>
        <dsp:cNvPr id="0" name=""/>
        <dsp:cNvSpPr/>
      </dsp:nvSpPr>
      <dsp:spPr>
        <a:xfrm rot="10800000">
          <a:off x="3658954" y="2492586"/>
          <a:ext cx="810090" cy="70442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127673-FC9F-473C-8C53-7BB62CB8821B}">
      <dsp:nvSpPr>
        <dsp:cNvPr id="0" name=""/>
        <dsp:cNvSpPr/>
      </dsp:nvSpPr>
      <dsp:spPr>
        <a:xfrm>
          <a:off x="3773852" y="902072"/>
          <a:ext cx="4859457" cy="4859457"/>
        </a:xfrm>
        <a:prstGeom prst="blockArc">
          <a:avLst>
            <a:gd name="adj1" fmla="val 12013258"/>
            <a:gd name="adj2" fmla="val 15799369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492A9A-07D5-43F3-9E1B-82C1D1204143}">
      <dsp:nvSpPr>
        <dsp:cNvPr id="0" name=""/>
        <dsp:cNvSpPr/>
      </dsp:nvSpPr>
      <dsp:spPr>
        <a:xfrm>
          <a:off x="3866993" y="581143"/>
          <a:ext cx="4859457" cy="4859457"/>
        </a:xfrm>
        <a:prstGeom prst="blockArc">
          <a:avLst>
            <a:gd name="adj1" fmla="val 7881096"/>
            <a:gd name="adj2" fmla="val 11528818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044A2C-BDC2-4088-A105-A53D61B1039D}">
      <dsp:nvSpPr>
        <dsp:cNvPr id="0" name=""/>
        <dsp:cNvSpPr/>
      </dsp:nvSpPr>
      <dsp:spPr>
        <a:xfrm>
          <a:off x="3783063" y="510647"/>
          <a:ext cx="4859457" cy="4859457"/>
        </a:xfrm>
        <a:prstGeom prst="blockArc">
          <a:avLst>
            <a:gd name="adj1" fmla="val 3275940"/>
            <a:gd name="adj2" fmla="val 7722316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F39B20-1176-4CD1-8454-5E9784532131}">
      <dsp:nvSpPr>
        <dsp:cNvPr id="0" name=""/>
        <dsp:cNvSpPr/>
      </dsp:nvSpPr>
      <dsp:spPr>
        <a:xfrm>
          <a:off x="3482744" y="763978"/>
          <a:ext cx="4859457" cy="4859457"/>
        </a:xfrm>
        <a:prstGeom prst="blockArc">
          <a:avLst>
            <a:gd name="adj1" fmla="val 20702160"/>
            <a:gd name="adj2" fmla="val 2706185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852252-68AB-42F7-AAE9-42410386F1C6}">
      <dsp:nvSpPr>
        <dsp:cNvPr id="0" name=""/>
        <dsp:cNvSpPr/>
      </dsp:nvSpPr>
      <dsp:spPr>
        <a:xfrm>
          <a:off x="3529547" y="917959"/>
          <a:ext cx="4859457" cy="4859457"/>
        </a:xfrm>
        <a:prstGeom prst="blockArc">
          <a:avLst>
            <a:gd name="adj1" fmla="val 16154144"/>
            <a:gd name="adj2" fmla="val 20469001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8EEB89-D41E-496F-AC73-E63B2AD7A4F0}">
      <dsp:nvSpPr>
        <dsp:cNvPr id="0" name=""/>
        <dsp:cNvSpPr/>
      </dsp:nvSpPr>
      <dsp:spPr>
        <a:xfrm>
          <a:off x="4858400" y="2039731"/>
          <a:ext cx="2237285" cy="22372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Convergence / Intégration des projets</a:t>
          </a:r>
        </a:p>
      </dsp:txBody>
      <dsp:txXfrm>
        <a:off x="5186043" y="2367374"/>
        <a:ext cx="1581999" cy="1581999"/>
      </dsp:txXfrm>
    </dsp:sp>
    <dsp:sp modelId="{CB53CC58-AA97-4EDC-BED6-F3556C7F03ED}">
      <dsp:nvSpPr>
        <dsp:cNvPr id="0" name=""/>
        <dsp:cNvSpPr/>
      </dsp:nvSpPr>
      <dsp:spPr>
        <a:xfrm>
          <a:off x="4766850" y="191500"/>
          <a:ext cx="2321539" cy="1566099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Alphabétisation fonctionnelle</a:t>
          </a:r>
        </a:p>
      </dsp:txBody>
      <dsp:txXfrm>
        <a:off x="5106832" y="420850"/>
        <a:ext cx="1641575" cy="1107399"/>
      </dsp:txXfrm>
    </dsp:sp>
    <dsp:sp modelId="{A3B38726-ECE3-4D71-8A05-4C22081BDDDA}">
      <dsp:nvSpPr>
        <dsp:cNvPr id="0" name=""/>
        <dsp:cNvSpPr/>
      </dsp:nvSpPr>
      <dsp:spPr>
        <a:xfrm>
          <a:off x="7177866" y="1797829"/>
          <a:ext cx="2054941" cy="1566099"/>
        </a:xfrm>
        <a:prstGeom prst="ellipse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solidFill>
                <a:srgbClr val="002060"/>
              </a:solidFill>
            </a:rPr>
            <a:t>Certification</a:t>
          </a:r>
          <a:endParaRPr lang="fr-FR" sz="1200" b="1" kern="1200" dirty="0">
            <a:solidFill>
              <a:srgbClr val="002060"/>
            </a:solidFill>
          </a:endParaRPr>
        </a:p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200" b="1" kern="1200" dirty="0">
            <a:solidFill>
              <a:srgbClr val="002060"/>
            </a:solidFill>
          </a:endParaRPr>
        </a:p>
      </dsp:txBody>
      <dsp:txXfrm>
        <a:off x="7478805" y="2027179"/>
        <a:ext cx="1453063" cy="1107399"/>
      </dsp:txXfrm>
    </dsp:sp>
    <dsp:sp modelId="{122A6B5F-DDF7-4ACC-812C-83CB05EEA0E1}">
      <dsp:nvSpPr>
        <dsp:cNvPr id="0" name=""/>
        <dsp:cNvSpPr/>
      </dsp:nvSpPr>
      <dsp:spPr>
        <a:xfrm>
          <a:off x="6681619" y="4091885"/>
          <a:ext cx="1812086" cy="1566099"/>
        </a:xfrm>
        <a:prstGeom prst="ellipse">
          <a:avLst/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Passerelles</a:t>
          </a:r>
          <a:endParaRPr lang="fr-FR" sz="1600" b="1" kern="1200" dirty="0"/>
        </a:p>
      </dsp:txBody>
      <dsp:txXfrm>
        <a:off x="6946993" y="4321235"/>
        <a:ext cx="1281338" cy="1107399"/>
      </dsp:txXfrm>
    </dsp:sp>
    <dsp:sp modelId="{7F3D27C5-4173-4328-9FC0-28E89DD80B06}">
      <dsp:nvSpPr>
        <dsp:cNvPr id="0" name=""/>
        <dsp:cNvSpPr/>
      </dsp:nvSpPr>
      <dsp:spPr>
        <a:xfrm>
          <a:off x="3754346" y="4009423"/>
          <a:ext cx="1948713" cy="1566099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Formation/ insertion</a:t>
          </a:r>
        </a:p>
      </dsp:txBody>
      <dsp:txXfrm>
        <a:off x="4039728" y="4238773"/>
        <a:ext cx="1377949" cy="1107399"/>
      </dsp:txXfrm>
    </dsp:sp>
    <dsp:sp modelId="{043006CA-889A-45DA-B3A5-6D28237AD832}">
      <dsp:nvSpPr>
        <dsp:cNvPr id="0" name=""/>
        <dsp:cNvSpPr/>
      </dsp:nvSpPr>
      <dsp:spPr>
        <a:xfrm>
          <a:off x="3036896" y="1728422"/>
          <a:ext cx="1879225" cy="1566099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b="1" kern="1200" dirty="0"/>
            <a:t>Territorialisation</a:t>
          </a:r>
        </a:p>
      </dsp:txBody>
      <dsp:txXfrm>
        <a:off x="3312102" y="1957772"/>
        <a:ext cx="1328813" cy="11073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2D60C-36C8-442D-9973-8CFFE9395CDB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BE7B5-FF5E-4D56-BB8E-FA8AB0E9103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0453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15900" y="806450"/>
            <a:ext cx="7165975" cy="4032250"/>
          </a:xfrm>
          <a:ln/>
        </p:spPr>
      </p:sp>
      <p:sp>
        <p:nvSpPr>
          <p:cNvPr id="106499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/>
          </a:p>
        </p:txBody>
      </p:sp>
      <p:sp>
        <p:nvSpPr>
          <p:cNvPr id="1065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fld id="{0A011199-191E-4873-88F0-8A645F5E24AF}" type="slidenum">
              <a:rPr lang="fr-FR" altLang="fr-FR" smtClean="0">
                <a:latin typeface="Garamond" pitchFamily="18" charset="0"/>
              </a:rPr>
              <a:pPr/>
              <a:t>2</a:t>
            </a:fld>
            <a:endParaRPr lang="fr-FR" altLang="fr-FR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13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15900" y="806450"/>
            <a:ext cx="7165975" cy="4032250"/>
          </a:xfrm>
          <a:ln/>
        </p:spPr>
      </p:sp>
      <p:sp>
        <p:nvSpPr>
          <p:cNvPr id="106499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/>
          </a:p>
        </p:txBody>
      </p:sp>
      <p:sp>
        <p:nvSpPr>
          <p:cNvPr id="1065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fld id="{0A011199-191E-4873-88F0-8A645F5E24AF}" type="slidenum">
              <a:rPr lang="fr-FR" altLang="fr-FR" smtClean="0">
                <a:latin typeface="Garamond" pitchFamily="18" charset="0"/>
              </a:rPr>
              <a:pPr/>
              <a:t>4</a:t>
            </a:fld>
            <a:endParaRPr lang="fr-FR" altLang="fr-FR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938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BE7B5-FF5E-4D56-BB8E-FA8AB0E9103E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9959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15900" y="806450"/>
            <a:ext cx="7165975" cy="4032250"/>
          </a:xfrm>
          <a:ln/>
        </p:spPr>
      </p:sp>
      <p:sp>
        <p:nvSpPr>
          <p:cNvPr id="106499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/>
          </a:p>
        </p:txBody>
      </p:sp>
      <p:sp>
        <p:nvSpPr>
          <p:cNvPr id="1065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fld id="{0A011199-191E-4873-88F0-8A645F5E24AF}" type="slidenum">
              <a:rPr lang="fr-FR" altLang="fr-FR" smtClean="0">
                <a:latin typeface="Garamond" pitchFamily="18" charset="0"/>
              </a:rPr>
              <a:pPr/>
              <a:t>9</a:t>
            </a:fld>
            <a:endParaRPr lang="fr-FR" altLang="fr-FR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862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15900" y="806450"/>
            <a:ext cx="7165975" cy="4032250"/>
          </a:xfrm>
          <a:ln/>
        </p:spPr>
      </p:sp>
      <p:sp>
        <p:nvSpPr>
          <p:cNvPr id="106499" name="Espace réservé des commentaires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 altLang="fr-FR"/>
          </a:p>
        </p:txBody>
      </p:sp>
      <p:sp>
        <p:nvSpPr>
          <p:cNvPr id="1065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fld id="{0A011199-191E-4873-88F0-8A645F5E24AF}" type="slidenum">
              <a:rPr lang="fr-FR" altLang="fr-FR" smtClean="0">
                <a:latin typeface="Garamond" pitchFamily="18" charset="0"/>
              </a:rPr>
              <a:pPr/>
              <a:t>12</a:t>
            </a:fld>
            <a:endParaRPr lang="fr-FR" altLang="fr-FR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218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14695B-F6C5-4D3B-9155-32877DB608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5B3A0D2-D8CF-4703-92DC-820BA71D91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416C08-7426-4ACE-B3A6-6124C8A89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9737B6-EC7C-47D3-8596-8628CF1EE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08C3BE-853A-4F68-804A-02174AA05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396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05FB19-9771-482D-BD39-2024E6388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9172D6E-2922-4DBE-8666-2CDABAB9CA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436D0A-95EE-47C2-BE01-E8B3339EE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129A82A-FC24-4F22-BC16-B7002EA89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E9FEF5-AD74-45AD-AAB2-14150E4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034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21FBBBD-4D9E-4740-9F97-2D3AD805AA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96075E0-1977-4CBF-A365-D8689DBC1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0AB04F4-CFAD-4EC6-A3E0-ED00E2607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B16783C-4B2A-44EA-BAEC-154DF2541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CE8955-1B4B-4E3C-B150-BCCCEE0AF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6262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823809-EE9F-4086-833E-62C70C2FD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FB94F1-2AA0-4E8F-9184-4589CB772D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13D8F2F-32D5-401F-B2C8-A9C2EF25F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24E4850-2989-4DF5-9357-CF920C6AA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41986F-2167-4056-8CD2-0A12698B1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8772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1387DD-C83F-4662-A83E-6FECDD31D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BFCD39-44A3-4727-AF8D-82E066B345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C609E-076D-44BC-AF42-9C4AACD33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783384-BE2C-4F33-AC5F-A587375F4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8B25C1E-DF36-498F-99AE-0ED3B9919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531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5E4B6C-483E-4B30-8384-71E8D78E6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0907A0-85B8-4338-956C-0C7EF59329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21F9C13-E355-4883-BAB3-F0F1B3D0E5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7816283-43D7-4906-9872-2E7B7DCAD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E87CE3B-EB91-4FA2-A728-3B16A3225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04A991-1C71-44F9-BC15-8D70F1B25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3978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241A5E-54C4-4A89-B5F7-E403319CD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6982222-927D-4981-AE0E-5CF948374C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9C7BF8F-9294-4B74-A519-426BE4D664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E78B91-FEAE-4E0A-92DE-3024BAE5EF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89219EA-3A6E-459E-859C-DA79E8A30D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EBD4D95-BDC8-4510-A37D-E1A60ACB2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858F608-E3A8-40A7-8B44-A9724B1E9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563C13D-86B2-41A4-BFAA-579C032BF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9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D5E2FD-101E-42F1-96F4-B2D94B93C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B2B718F-D38B-4DF4-96B4-4984BB119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68E15F6-DE39-45D2-9DB8-9716DA11D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F440086-601B-4177-8B16-6E386D381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853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AB48CA8-FF06-4F9E-A957-C615514CD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DBB1E1B-20DB-4708-A856-79B757D12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817436-D34E-4C39-8493-7BB5661A5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695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701990-A95A-4DA2-85BE-E3E4827FC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9514B9-4DED-46BD-94C4-7002AA836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A00927-EB7F-4D56-8800-05FC16E2D0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5406707-74EB-419F-B493-27A73E4F6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9E4554B-8055-42B1-9AD7-EE028B549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6EA3927-B04D-4F72-829A-E5AAAB536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680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6C83C0-18CB-4BEC-BA58-A36BCFDCF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2A423B9-274F-42FE-9488-12F30A60A6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82B4460-31C3-4E9F-905B-658276F2A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AE5F535-14EC-4727-98B5-7E8219891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391A28F-AD4B-40DE-97AF-B85874EB9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F091F1C-47AC-41A6-A6A0-2BBB9691E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223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556021C-948A-4C9F-8779-45229FCE6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ABCF224-9FFF-4961-851F-968721F83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5A34F94-BCB1-40BA-8FB7-4FD922054D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B9576-DD35-40E3-B7A1-72493849CA61}" type="datetimeFigureOut">
              <a:rPr lang="fr-FR" smtClean="0"/>
              <a:t>26/10/2017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AFEC2B-7155-4F1D-8293-854502E4C5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7B9DC2B-08FB-4CEF-9747-4CFDE428C0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7F09E-3E9E-4A3A-8D7A-187F38A036F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68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4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E277F771-B580-4A9E-9C63-678B498C4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Logo ANLCA Instit VA&amp;VF   CMJN-01.png">
            <a:extLst>
              <a:ext uri="{FF2B5EF4-FFF2-40B4-BE49-F238E27FC236}">
                <a16:creationId xmlns:a16="http://schemas.microsoft.com/office/drawing/2014/main" id="{D1FDC4CB-3CD2-4FA9-B891-E013D4143FF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b="19354"/>
          <a:stretch>
            <a:fillRect/>
          </a:stretch>
        </p:blipFill>
        <p:spPr>
          <a:xfrm>
            <a:off x="10061717" y="129378"/>
            <a:ext cx="1878436" cy="1958758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1C7FB107-4861-43D3-BA85-0D0D24201325}"/>
              </a:ext>
            </a:extLst>
          </p:cNvPr>
          <p:cNvGrpSpPr/>
          <p:nvPr/>
        </p:nvGrpSpPr>
        <p:grpSpPr>
          <a:xfrm rot="5400000">
            <a:off x="8309971" y="1463242"/>
            <a:ext cx="3004519" cy="78035"/>
            <a:chOff x="857224" y="2214554"/>
            <a:chExt cx="2000264" cy="28575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7617505-B104-4A19-986C-8EBC3E928036}"/>
                </a:ext>
              </a:extLst>
            </p:cNvPr>
            <p:cNvSpPr/>
            <p:nvPr/>
          </p:nvSpPr>
          <p:spPr>
            <a:xfrm>
              <a:off x="857224" y="2214554"/>
              <a:ext cx="2000264" cy="71438"/>
            </a:xfrm>
            <a:prstGeom prst="rect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fr-FR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7B4D766-614B-4387-926F-B1864B612995}"/>
                </a:ext>
              </a:extLst>
            </p:cNvPr>
            <p:cNvSpPr/>
            <p:nvPr/>
          </p:nvSpPr>
          <p:spPr>
            <a:xfrm>
              <a:off x="857224" y="2357430"/>
              <a:ext cx="2000264" cy="71438"/>
            </a:xfrm>
            <a:prstGeom prst="rect">
              <a:avLst/>
            </a:prstGeom>
            <a:solidFill>
              <a:srgbClr val="0066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fr-FR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8C6BC6-2D2E-42A4-8472-138264E3D8BD}"/>
                </a:ext>
              </a:extLst>
            </p:cNvPr>
            <p:cNvSpPr/>
            <p:nvPr/>
          </p:nvSpPr>
          <p:spPr>
            <a:xfrm>
              <a:off x="857224" y="2285992"/>
              <a:ext cx="2000264" cy="71438"/>
            </a:xfrm>
            <a:prstGeom prst="rect">
              <a:avLst/>
            </a:prstGeom>
            <a:solidFill>
              <a:srgbClr val="FF33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fr-FR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975699-F330-4354-AD18-6780B0278690}"/>
                </a:ext>
              </a:extLst>
            </p:cNvPr>
            <p:cNvSpPr/>
            <p:nvPr/>
          </p:nvSpPr>
          <p:spPr>
            <a:xfrm>
              <a:off x="857224" y="2428868"/>
              <a:ext cx="2000264" cy="71438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fr-FR" kern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C96BA7D1-17F3-48B3-AF16-64E3DB93C54D}"/>
              </a:ext>
            </a:extLst>
          </p:cNvPr>
          <p:cNvSpPr txBox="1"/>
          <p:nvPr/>
        </p:nvSpPr>
        <p:spPr>
          <a:xfrm>
            <a:off x="281354" y="3121610"/>
            <a:ext cx="10888393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fr-FR" sz="4400" b="1" dirty="0">
                <a:ln/>
                <a:solidFill>
                  <a:srgbClr val="C00000"/>
                </a:solidFill>
              </a:rPr>
              <a:t>L’alphabétisation des jeunes de la région de Tanger Tétouan Al-Hoceima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0C4891-1BFB-4433-9246-548E32223BF3}"/>
              </a:ext>
            </a:extLst>
          </p:cNvPr>
          <p:cNvSpPr/>
          <p:nvPr/>
        </p:nvSpPr>
        <p:spPr>
          <a:xfrm>
            <a:off x="0" y="6471138"/>
            <a:ext cx="3460652" cy="32078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b="1" dirty="0">
                <a:solidFill>
                  <a:srgbClr val="C00000"/>
                </a:solidFill>
              </a:rPr>
              <a:t>Tanger le 26 octobre 2017</a:t>
            </a:r>
          </a:p>
        </p:txBody>
      </p:sp>
    </p:spTree>
    <p:extLst>
      <p:ext uri="{BB962C8B-B14F-4D97-AF65-F5344CB8AC3E}">
        <p14:creationId xmlns:p14="http://schemas.microsoft.com/office/powerpoint/2010/main" val="2183280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E242A-530E-6246-904C-442108659E7D}" type="slidenum">
              <a:rPr lang="fr-FR" smtClean="0"/>
              <a:pPr/>
              <a:t>10</a:t>
            </a:fld>
            <a:endParaRPr lang="fr-FR"/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01C8C331-E98B-4E5D-9173-93FDB8F31D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1777736"/>
              </p:ext>
            </p:extLst>
          </p:nvPr>
        </p:nvGraphicFramePr>
        <p:xfrm>
          <a:off x="140677" y="5210900"/>
          <a:ext cx="11915335" cy="1647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7115F6C8-34ED-4ECC-96E9-E9313B11D14B}"/>
              </a:ext>
            </a:extLst>
          </p:cNvPr>
          <p:cNvSpPr txBox="1"/>
          <p:nvPr/>
        </p:nvSpPr>
        <p:spPr>
          <a:xfrm>
            <a:off x="0" y="879570"/>
            <a:ext cx="4895556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defPPr>
              <a:defRPr lang="fr-FR"/>
            </a:defPPr>
            <a:lvl1pPr>
              <a:defRPr sz="2800" b="1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fr-FR" sz="2400" dirty="0"/>
              <a:t>Niveau Stratégique</a:t>
            </a:r>
          </a:p>
        </p:txBody>
      </p:sp>
      <p:sp>
        <p:nvSpPr>
          <p:cNvPr id="7" name="Rectangle 18">
            <a:extLst>
              <a:ext uri="{FF2B5EF4-FFF2-40B4-BE49-F238E27FC236}">
                <a16:creationId xmlns:a16="http://schemas.microsoft.com/office/drawing/2014/main" id="{300F67A0-50AB-4112-929E-30F7D7954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173"/>
            <a:ext cx="9144000" cy="52322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fr-FR" sz="2800" b="1" dirty="0">
                <a:solidFill>
                  <a:schemeClr val="bg1"/>
                </a:solidFill>
                <a:latin typeface="Calibri" pitchFamily="34" charset="0"/>
              </a:rPr>
              <a:t>Vision stratégique</a:t>
            </a:r>
            <a:endParaRPr lang="fr-FR" sz="2800" b="1" dirty="0">
              <a:solidFill>
                <a:schemeClr val="bg1"/>
              </a:solidFill>
              <a:latin typeface="Arial" charset="0"/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8756DE6A-DCD4-4B07-8210-7AADCF1E0A9D}"/>
              </a:ext>
            </a:extLst>
          </p:cNvPr>
          <p:cNvGrpSpPr/>
          <p:nvPr/>
        </p:nvGrpSpPr>
        <p:grpSpPr>
          <a:xfrm>
            <a:off x="281354" y="1548353"/>
            <a:ext cx="1293662" cy="1848088"/>
            <a:chOff x="196329" y="553327"/>
            <a:chExt cx="1293662" cy="1848088"/>
          </a:xfrm>
        </p:grpSpPr>
        <p:sp>
          <p:nvSpPr>
            <p:cNvPr id="14" name="Flèche : chevron 13">
              <a:extLst>
                <a:ext uri="{FF2B5EF4-FFF2-40B4-BE49-F238E27FC236}">
                  <a16:creationId xmlns:a16="http://schemas.microsoft.com/office/drawing/2014/main" id="{4274DCC6-07A7-4C79-A4A7-CB6C08BFD1C7}"/>
                </a:ext>
              </a:extLst>
            </p:cNvPr>
            <p:cNvSpPr/>
            <p:nvPr/>
          </p:nvSpPr>
          <p:spPr>
            <a:xfrm rot="5400000">
              <a:off x="-80884" y="830540"/>
              <a:ext cx="1848088" cy="1293662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lèche : chevron 4">
              <a:extLst>
                <a:ext uri="{FF2B5EF4-FFF2-40B4-BE49-F238E27FC236}">
                  <a16:creationId xmlns:a16="http://schemas.microsoft.com/office/drawing/2014/main" id="{E66A8568-3690-4C21-805E-AE8B5E536C39}"/>
                </a:ext>
              </a:extLst>
            </p:cNvPr>
            <p:cNvSpPr txBox="1"/>
            <p:nvPr/>
          </p:nvSpPr>
          <p:spPr>
            <a:xfrm>
              <a:off x="196329" y="1200158"/>
              <a:ext cx="1293662" cy="5544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800" b="1" kern="1200" dirty="0">
                  <a:solidFill>
                    <a:srgbClr val="C00000"/>
                  </a:solidFill>
                </a:rPr>
                <a:t>Vision</a:t>
              </a:r>
              <a:endParaRPr lang="fr-FR" sz="1900" b="1" kern="12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3610AEA7-D672-43BE-BE2D-5211B4B38972}"/>
              </a:ext>
            </a:extLst>
          </p:cNvPr>
          <p:cNvGrpSpPr/>
          <p:nvPr/>
        </p:nvGrpSpPr>
        <p:grpSpPr>
          <a:xfrm>
            <a:off x="1729143" y="1587906"/>
            <a:ext cx="10073372" cy="1201257"/>
            <a:chOff x="1644118" y="592880"/>
            <a:chExt cx="10073372" cy="1201257"/>
          </a:xfrm>
        </p:grpSpPr>
        <p:sp>
          <p:nvSpPr>
            <p:cNvPr id="12" name="Rectangle : avec coins supérieurs arrondis 11">
              <a:extLst>
                <a:ext uri="{FF2B5EF4-FFF2-40B4-BE49-F238E27FC236}">
                  <a16:creationId xmlns:a16="http://schemas.microsoft.com/office/drawing/2014/main" id="{2B47C798-BDA8-4FFF-AA88-62FB54072BC6}"/>
                </a:ext>
              </a:extLst>
            </p:cNvPr>
            <p:cNvSpPr/>
            <p:nvPr/>
          </p:nvSpPr>
          <p:spPr>
            <a:xfrm rot="5400000">
              <a:off x="6080175" y="-3843177"/>
              <a:ext cx="1201257" cy="10073372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ectangle : avec coins supérieurs arrondis 6">
              <a:extLst>
                <a:ext uri="{FF2B5EF4-FFF2-40B4-BE49-F238E27FC236}">
                  <a16:creationId xmlns:a16="http://schemas.microsoft.com/office/drawing/2014/main" id="{566C4A86-E1CE-4D47-837F-B192ECB5374F}"/>
                </a:ext>
              </a:extLst>
            </p:cNvPr>
            <p:cNvSpPr txBox="1"/>
            <p:nvPr/>
          </p:nvSpPr>
          <p:spPr>
            <a:xfrm>
              <a:off x="1644118" y="651521"/>
              <a:ext cx="10014731" cy="10839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1430" rIns="11430" bIns="11430" numCol="1" spcCol="1270" anchor="ctr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1800" b="1" kern="1200" dirty="0"/>
                <a:t>Fondements et principes de la feuille de route </a:t>
              </a:r>
              <a:r>
                <a:rPr lang="fr-FR" sz="1800" kern="1200" dirty="0"/>
                <a:t>adoptée par le conseil d’administration de l’Agence  le 8 septembre 2017, et validée à travers les recommandations des </a:t>
              </a:r>
              <a:r>
                <a:rPr lang="fr-FR" sz="1800" b="1" kern="1200" dirty="0"/>
                <a:t>Assises nationales d’alphabétisation</a:t>
              </a:r>
              <a:r>
                <a:rPr lang="fr-FR" sz="1800" kern="1200" dirty="0"/>
                <a:t> tenue les 13 et 14 octobre 2017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91C85D0-7E25-47A8-991C-5FFAD6A5B8BE}"/>
              </a:ext>
            </a:extLst>
          </p:cNvPr>
          <p:cNvGrpSpPr/>
          <p:nvPr/>
        </p:nvGrpSpPr>
        <p:grpSpPr>
          <a:xfrm>
            <a:off x="304315" y="3313618"/>
            <a:ext cx="1250396" cy="1786279"/>
            <a:chOff x="43264" y="611876"/>
            <a:chExt cx="1250396" cy="1786279"/>
          </a:xfrm>
        </p:grpSpPr>
        <p:sp>
          <p:nvSpPr>
            <p:cNvPr id="20" name="Flèche : chevron 19">
              <a:extLst>
                <a:ext uri="{FF2B5EF4-FFF2-40B4-BE49-F238E27FC236}">
                  <a16:creationId xmlns:a16="http://schemas.microsoft.com/office/drawing/2014/main" id="{96B0556E-68C5-4D51-899A-FA5087A6A800}"/>
                </a:ext>
              </a:extLst>
            </p:cNvPr>
            <p:cNvSpPr/>
            <p:nvPr/>
          </p:nvSpPr>
          <p:spPr>
            <a:xfrm rot="5400000">
              <a:off x="-224678" y="879818"/>
              <a:ext cx="1786279" cy="1250395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Flèche : chevron 4">
              <a:extLst>
                <a:ext uri="{FF2B5EF4-FFF2-40B4-BE49-F238E27FC236}">
                  <a16:creationId xmlns:a16="http://schemas.microsoft.com/office/drawing/2014/main" id="{E863CC5A-1AF5-40C3-9AF8-1BBD0F35779D}"/>
                </a:ext>
              </a:extLst>
            </p:cNvPr>
            <p:cNvSpPr txBox="1"/>
            <p:nvPr/>
          </p:nvSpPr>
          <p:spPr>
            <a:xfrm>
              <a:off x="43265" y="1237074"/>
              <a:ext cx="1250395" cy="5358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b="1" kern="1200" dirty="0">
                  <a:solidFill>
                    <a:srgbClr val="C00000"/>
                  </a:solidFill>
                </a:rPr>
                <a:t>Objectifs</a:t>
              </a:r>
              <a:endParaRPr lang="fr-FR" sz="1900" b="1" kern="12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394EB571-45CA-40C5-B9A5-DDC410B5669A}"/>
              </a:ext>
            </a:extLst>
          </p:cNvPr>
          <p:cNvGrpSpPr/>
          <p:nvPr/>
        </p:nvGrpSpPr>
        <p:grpSpPr>
          <a:xfrm>
            <a:off x="1729142" y="2965544"/>
            <a:ext cx="10076435" cy="2376745"/>
            <a:chOff x="1468091" y="263802"/>
            <a:chExt cx="10076435" cy="2376745"/>
          </a:xfrm>
        </p:grpSpPr>
        <p:sp>
          <p:nvSpPr>
            <p:cNvPr id="18" name="Rectangle : avec coins supérieurs arrondis 17">
              <a:extLst>
                <a:ext uri="{FF2B5EF4-FFF2-40B4-BE49-F238E27FC236}">
                  <a16:creationId xmlns:a16="http://schemas.microsoft.com/office/drawing/2014/main" id="{F1857AA9-AAF4-446D-A807-0255B2569373}"/>
                </a:ext>
              </a:extLst>
            </p:cNvPr>
            <p:cNvSpPr/>
            <p:nvPr/>
          </p:nvSpPr>
          <p:spPr>
            <a:xfrm rot="5400000">
              <a:off x="5317936" y="-3586043"/>
              <a:ext cx="2376745" cy="10076435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angle : avec coins supérieurs arrondis 6">
              <a:extLst>
                <a:ext uri="{FF2B5EF4-FFF2-40B4-BE49-F238E27FC236}">
                  <a16:creationId xmlns:a16="http://schemas.microsoft.com/office/drawing/2014/main" id="{6B0E5630-CDD6-4728-8EEB-15B5FDA2EE3E}"/>
                </a:ext>
              </a:extLst>
            </p:cNvPr>
            <p:cNvSpPr txBox="1"/>
            <p:nvPr/>
          </p:nvSpPr>
          <p:spPr>
            <a:xfrm>
              <a:off x="1468092" y="379825"/>
              <a:ext cx="9960412" cy="20133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b="1" kern="1200" dirty="0"/>
                <a:t>Réduire le taux de l’analphabétisme à 20%en 2021 et 10% en 2026 </a:t>
              </a:r>
              <a:r>
                <a:rPr lang="fr-FR" sz="2000" kern="1200" dirty="0"/>
                <a:t>à travers:</a:t>
              </a: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fr-FR" sz="2000" kern="1200" dirty="0"/>
                <a:t>le renforcement de la bonne gouvernance</a:t>
              </a: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fr-FR" sz="2000" kern="1200" dirty="0"/>
                <a:t>Amélioration de la qualité  (ingénierie des programmes, renforcement des capacités et professionnalisation de la formation);</a:t>
              </a: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+mj-lt"/>
                <a:buAutoNum type="arabicPeriod"/>
              </a:pPr>
              <a:r>
                <a:rPr lang="fr-FR" sz="2000" kern="1200" dirty="0"/>
                <a:t>Adéquation entre l’Offre et la demande (</a:t>
              </a:r>
              <a:r>
                <a:rPr lang="fr-FR" sz="2000" b="0" i="1" kern="1200" dirty="0"/>
                <a:t>Ciblage et catégorisation du public cible, Encadrement du métier de l’alphabétiseur, Diversification des modes d’apprentissage</a:t>
              </a:r>
              <a:r>
                <a:rPr lang="fr-FR" sz="2000" b="0" i="1" u="sng" kern="1200" dirty="0"/>
                <a:t>, </a:t>
              </a:r>
              <a:r>
                <a:rPr lang="fr-FR" sz="2000" b="0" i="1" kern="1200" dirty="0"/>
                <a:t>Amélioration de la communication, centres permanents d’alphabétisation) </a:t>
              </a:r>
            </a:p>
          </p:txBody>
        </p:sp>
      </p:grpSp>
      <p:pic>
        <p:nvPicPr>
          <p:cNvPr id="22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6B94DF7E-68F9-41E4-A4BB-ED7404159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11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FDC8C4EB-B2BD-4F5B-A6EC-AC7E534D83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7020791"/>
              </p:ext>
            </p:extLst>
          </p:nvPr>
        </p:nvGraphicFramePr>
        <p:xfrm>
          <a:off x="0" y="112542"/>
          <a:ext cx="12192000" cy="6555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ectangle 18">
            <a:extLst>
              <a:ext uri="{FF2B5EF4-FFF2-40B4-BE49-F238E27FC236}">
                <a16:creationId xmlns:a16="http://schemas.microsoft.com/office/drawing/2014/main" id="{EB166687-F1DD-4C35-9CDA-D0EDBBC3A7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173"/>
            <a:ext cx="9144000" cy="52322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fr-FR" sz="2800" b="1" dirty="0">
                <a:solidFill>
                  <a:schemeClr val="bg1"/>
                </a:solidFill>
                <a:latin typeface="Calibri" pitchFamily="34" charset="0"/>
              </a:rPr>
              <a:t>Vision stratégique</a:t>
            </a:r>
            <a:endParaRPr lang="fr-FR" sz="28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E52C991-6E7A-4581-8764-7B4A8C4C51A9}"/>
              </a:ext>
            </a:extLst>
          </p:cNvPr>
          <p:cNvSpPr txBox="1"/>
          <p:nvPr/>
        </p:nvSpPr>
        <p:spPr>
          <a:xfrm>
            <a:off x="0" y="3159481"/>
            <a:ext cx="4121834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fr-FR"/>
            </a:defPPr>
            <a:lvl1pPr>
              <a:defRPr sz="2400" b="1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fr-FR" dirty="0"/>
              <a:t>Niveau opérationnel</a:t>
            </a:r>
          </a:p>
        </p:txBody>
      </p:sp>
      <p:pic>
        <p:nvPicPr>
          <p:cNvPr id="11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BBC156B8-03FE-48A6-B2F1-B0263BDC8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8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1"/>
          <p:cNvSpPr>
            <a:spLocks/>
          </p:cNvSpPr>
          <p:nvPr/>
        </p:nvSpPr>
        <p:spPr bwMode="auto">
          <a:xfrm>
            <a:off x="675249" y="1052736"/>
            <a:ext cx="10325686" cy="5256584"/>
          </a:xfrm>
          <a:prstGeom prst="rect">
            <a:avLst/>
          </a:prstGeom>
          <a:noFill/>
          <a:ln w="6350"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Analphabétisme des jeunes: état des lieux</a:t>
            </a: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36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Vision stratégique: Priorité aux jeunes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40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2800" b="1" dirty="0">
                <a:solidFill>
                  <a:srgbClr val="003399"/>
                </a:solidFill>
                <a:latin typeface="Calibri" pitchFamily="34" charset="0"/>
              </a:rPr>
              <a:t>Leviers de réussite</a:t>
            </a: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0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4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400" dirty="0">
              <a:solidFill>
                <a:srgbClr val="003399"/>
              </a:solidFill>
              <a:latin typeface="Calibri" pitchFamily="34" charset="0"/>
            </a:endParaRPr>
          </a:p>
        </p:txBody>
      </p:sp>
      <p:grpSp>
        <p:nvGrpSpPr>
          <p:cNvPr id="17" name="Group 44">
            <a:extLst>
              <a:ext uri="{FF2B5EF4-FFF2-40B4-BE49-F238E27FC236}">
                <a16:creationId xmlns:a16="http://schemas.microsoft.com/office/drawing/2014/main" id="{AA3CC8EE-DB50-46C4-A171-F22C611AC252}"/>
              </a:ext>
            </a:extLst>
          </p:cNvPr>
          <p:cNvGrpSpPr>
            <a:grpSpLocks/>
          </p:cNvGrpSpPr>
          <p:nvPr/>
        </p:nvGrpSpPr>
        <p:grpSpPr bwMode="auto">
          <a:xfrm>
            <a:off x="0" y="4672183"/>
            <a:ext cx="1008062" cy="1511300"/>
            <a:chOff x="7947" y="3107"/>
            <a:chExt cx="1609" cy="2555"/>
          </a:xfrm>
        </p:grpSpPr>
        <p:grpSp>
          <p:nvGrpSpPr>
            <p:cNvPr id="18" name="Group 45">
              <a:extLst>
                <a:ext uri="{FF2B5EF4-FFF2-40B4-BE49-F238E27FC236}">
                  <a16:creationId xmlns:a16="http://schemas.microsoft.com/office/drawing/2014/main" id="{2DDE5AA7-48FD-4314-9854-1004D83369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47" y="3107"/>
              <a:ext cx="1609" cy="2555"/>
              <a:chOff x="7947" y="3107"/>
              <a:chExt cx="1609" cy="2555"/>
            </a:xfrm>
          </p:grpSpPr>
          <p:sp>
            <p:nvSpPr>
              <p:cNvPr id="20" name="Freeform 46">
                <a:extLst>
                  <a:ext uri="{FF2B5EF4-FFF2-40B4-BE49-F238E27FC236}">
                    <a16:creationId xmlns:a16="http://schemas.microsoft.com/office/drawing/2014/main" id="{81949CE1-1A6C-439E-B095-7F0BCDCB8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" y="3660"/>
                <a:ext cx="675" cy="1037"/>
              </a:xfrm>
              <a:custGeom>
                <a:avLst/>
                <a:gdLst>
                  <a:gd name="T0" fmla="*/ 52 w 675"/>
                  <a:gd name="T1" fmla="*/ 148 h 1037"/>
                  <a:gd name="T2" fmla="*/ 82 w 675"/>
                  <a:gd name="T3" fmla="*/ 67 h 1037"/>
                  <a:gd name="T4" fmla="*/ 156 w 675"/>
                  <a:gd name="T5" fmla="*/ 0 h 1037"/>
                  <a:gd name="T6" fmla="*/ 238 w 675"/>
                  <a:gd name="T7" fmla="*/ 0 h 1037"/>
                  <a:gd name="T8" fmla="*/ 334 w 675"/>
                  <a:gd name="T9" fmla="*/ 67 h 1037"/>
                  <a:gd name="T10" fmla="*/ 431 w 675"/>
                  <a:gd name="T11" fmla="*/ 148 h 1037"/>
                  <a:gd name="T12" fmla="*/ 564 w 675"/>
                  <a:gd name="T13" fmla="*/ 304 h 1037"/>
                  <a:gd name="T14" fmla="*/ 638 w 675"/>
                  <a:gd name="T15" fmla="*/ 473 h 1037"/>
                  <a:gd name="T16" fmla="*/ 675 w 675"/>
                  <a:gd name="T17" fmla="*/ 673 h 1037"/>
                  <a:gd name="T18" fmla="*/ 675 w 675"/>
                  <a:gd name="T19" fmla="*/ 800 h 1037"/>
                  <a:gd name="T20" fmla="*/ 638 w 675"/>
                  <a:gd name="T21" fmla="*/ 896 h 1037"/>
                  <a:gd name="T22" fmla="*/ 579 w 675"/>
                  <a:gd name="T23" fmla="*/ 992 h 1037"/>
                  <a:gd name="T24" fmla="*/ 460 w 675"/>
                  <a:gd name="T25" fmla="*/ 1029 h 1037"/>
                  <a:gd name="T26" fmla="*/ 372 w 675"/>
                  <a:gd name="T27" fmla="*/ 1037 h 1037"/>
                  <a:gd name="T28" fmla="*/ 201 w 675"/>
                  <a:gd name="T29" fmla="*/ 1029 h 1037"/>
                  <a:gd name="T30" fmla="*/ 112 w 675"/>
                  <a:gd name="T31" fmla="*/ 947 h 1037"/>
                  <a:gd name="T32" fmla="*/ 22 w 675"/>
                  <a:gd name="T33" fmla="*/ 852 h 1037"/>
                  <a:gd name="T34" fmla="*/ 0 w 675"/>
                  <a:gd name="T35" fmla="*/ 726 h 1037"/>
                  <a:gd name="T36" fmla="*/ 0 w 675"/>
                  <a:gd name="T37" fmla="*/ 592 h 1037"/>
                  <a:gd name="T38" fmla="*/ 30 w 675"/>
                  <a:gd name="T39" fmla="*/ 326 h 1037"/>
                  <a:gd name="T40" fmla="*/ 52 w 675"/>
                  <a:gd name="T41" fmla="*/ 148 h 103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675" h="1037">
                    <a:moveTo>
                      <a:pt x="52" y="148"/>
                    </a:moveTo>
                    <a:lnTo>
                      <a:pt x="82" y="67"/>
                    </a:lnTo>
                    <a:lnTo>
                      <a:pt x="156" y="0"/>
                    </a:lnTo>
                    <a:lnTo>
                      <a:pt x="238" y="0"/>
                    </a:lnTo>
                    <a:lnTo>
                      <a:pt x="334" y="67"/>
                    </a:lnTo>
                    <a:lnTo>
                      <a:pt x="431" y="148"/>
                    </a:lnTo>
                    <a:lnTo>
                      <a:pt x="564" y="304"/>
                    </a:lnTo>
                    <a:lnTo>
                      <a:pt x="638" y="473"/>
                    </a:lnTo>
                    <a:lnTo>
                      <a:pt x="675" y="673"/>
                    </a:lnTo>
                    <a:lnTo>
                      <a:pt x="675" y="800"/>
                    </a:lnTo>
                    <a:lnTo>
                      <a:pt x="638" y="896"/>
                    </a:lnTo>
                    <a:lnTo>
                      <a:pt x="579" y="992"/>
                    </a:lnTo>
                    <a:lnTo>
                      <a:pt x="460" y="1029"/>
                    </a:lnTo>
                    <a:lnTo>
                      <a:pt x="372" y="1037"/>
                    </a:lnTo>
                    <a:lnTo>
                      <a:pt x="201" y="1029"/>
                    </a:lnTo>
                    <a:lnTo>
                      <a:pt x="112" y="947"/>
                    </a:lnTo>
                    <a:lnTo>
                      <a:pt x="22" y="852"/>
                    </a:lnTo>
                    <a:lnTo>
                      <a:pt x="0" y="726"/>
                    </a:lnTo>
                    <a:lnTo>
                      <a:pt x="0" y="592"/>
                    </a:lnTo>
                    <a:lnTo>
                      <a:pt x="30" y="326"/>
                    </a:lnTo>
                    <a:lnTo>
                      <a:pt x="52" y="14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1" name="Freeform 47">
                <a:extLst>
                  <a:ext uri="{FF2B5EF4-FFF2-40B4-BE49-F238E27FC236}">
                    <a16:creationId xmlns:a16="http://schemas.microsoft.com/office/drawing/2014/main" id="{1E53A89D-3E03-4636-BBD4-0EC1BA88B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5" y="3661"/>
                <a:ext cx="1001" cy="608"/>
              </a:xfrm>
              <a:custGeom>
                <a:avLst/>
                <a:gdLst>
                  <a:gd name="T0" fmla="*/ 44 w 1001"/>
                  <a:gd name="T1" fmla="*/ 0 h 608"/>
                  <a:gd name="T2" fmla="*/ 111 w 1001"/>
                  <a:gd name="T3" fmla="*/ 22 h 608"/>
                  <a:gd name="T4" fmla="*/ 371 w 1001"/>
                  <a:gd name="T5" fmla="*/ 193 h 608"/>
                  <a:gd name="T6" fmla="*/ 526 w 1001"/>
                  <a:gd name="T7" fmla="*/ 275 h 608"/>
                  <a:gd name="T8" fmla="*/ 763 w 1001"/>
                  <a:gd name="T9" fmla="*/ 423 h 608"/>
                  <a:gd name="T10" fmla="*/ 1001 w 1001"/>
                  <a:gd name="T11" fmla="*/ 563 h 608"/>
                  <a:gd name="T12" fmla="*/ 1001 w 1001"/>
                  <a:gd name="T13" fmla="*/ 600 h 608"/>
                  <a:gd name="T14" fmla="*/ 964 w 1001"/>
                  <a:gd name="T15" fmla="*/ 608 h 608"/>
                  <a:gd name="T16" fmla="*/ 816 w 1001"/>
                  <a:gd name="T17" fmla="*/ 512 h 608"/>
                  <a:gd name="T18" fmla="*/ 779 w 1001"/>
                  <a:gd name="T19" fmla="*/ 512 h 608"/>
                  <a:gd name="T20" fmla="*/ 756 w 1001"/>
                  <a:gd name="T21" fmla="*/ 541 h 608"/>
                  <a:gd name="T22" fmla="*/ 711 w 1001"/>
                  <a:gd name="T23" fmla="*/ 563 h 608"/>
                  <a:gd name="T24" fmla="*/ 660 w 1001"/>
                  <a:gd name="T25" fmla="*/ 563 h 608"/>
                  <a:gd name="T26" fmla="*/ 600 w 1001"/>
                  <a:gd name="T27" fmla="*/ 504 h 608"/>
                  <a:gd name="T28" fmla="*/ 578 w 1001"/>
                  <a:gd name="T29" fmla="*/ 430 h 608"/>
                  <a:gd name="T30" fmla="*/ 593 w 1001"/>
                  <a:gd name="T31" fmla="*/ 370 h 608"/>
                  <a:gd name="T32" fmla="*/ 489 w 1001"/>
                  <a:gd name="T33" fmla="*/ 312 h 608"/>
                  <a:gd name="T34" fmla="*/ 355 w 1001"/>
                  <a:gd name="T35" fmla="*/ 259 h 608"/>
                  <a:gd name="T36" fmla="*/ 215 w 1001"/>
                  <a:gd name="T37" fmla="*/ 201 h 608"/>
                  <a:gd name="T38" fmla="*/ 111 w 1001"/>
                  <a:gd name="T39" fmla="*/ 164 h 608"/>
                  <a:gd name="T40" fmla="*/ 29 w 1001"/>
                  <a:gd name="T41" fmla="*/ 104 h 608"/>
                  <a:gd name="T42" fmla="*/ 0 w 1001"/>
                  <a:gd name="T43" fmla="*/ 45 h 608"/>
                  <a:gd name="T44" fmla="*/ 44 w 1001"/>
                  <a:gd name="T45" fmla="*/ 0 h 60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01" h="608">
                    <a:moveTo>
                      <a:pt x="44" y="0"/>
                    </a:moveTo>
                    <a:lnTo>
                      <a:pt x="111" y="22"/>
                    </a:lnTo>
                    <a:lnTo>
                      <a:pt x="371" y="193"/>
                    </a:lnTo>
                    <a:lnTo>
                      <a:pt x="526" y="275"/>
                    </a:lnTo>
                    <a:lnTo>
                      <a:pt x="763" y="423"/>
                    </a:lnTo>
                    <a:lnTo>
                      <a:pt x="1001" y="563"/>
                    </a:lnTo>
                    <a:lnTo>
                      <a:pt x="1001" y="600"/>
                    </a:lnTo>
                    <a:lnTo>
                      <a:pt x="964" y="608"/>
                    </a:lnTo>
                    <a:lnTo>
                      <a:pt x="816" y="512"/>
                    </a:lnTo>
                    <a:lnTo>
                      <a:pt x="779" y="512"/>
                    </a:lnTo>
                    <a:lnTo>
                      <a:pt x="756" y="541"/>
                    </a:lnTo>
                    <a:lnTo>
                      <a:pt x="711" y="563"/>
                    </a:lnTo>
                    <a:lnTo>
                      <a:pt x="660" y="563"/>
                    </a:lnTo>
                    <a:lnTo>
                      <a:pt x="600" y="504"/>
                    </a:lnTo>
                    <a:lnTo>
                      <a:pt x="578" y="430"/>
                    </a:lnTo>
                    <a:lnTo>
                      <a:pt x="593" y="370"/>
                    </a:lnTo>
                    <a:lnTo>
                      <a:pt x="489" y="312"/>
                    </a:lnTo>
                    <a:lnTo>
                      <a:pt x="355" y="259"/>
                    </a:lnTo>
                    <a:lnTo>
                      <a:pt x="215" y="201"/>
                    </a:lnTo>
                    <a:lnTo>
                      <a:pt x="111" y="164"/>
                    </a:lnTo>
                    <a:lnTo>
                      <a:pt x="29" y="104"/>
                    </a:lnTo>
                    <a:lnTo>
                      <a:pt x="0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2" name="Freeform 48">
                <a:extLst>
                  <a:ext uri="{FF2B5EF4-FFF2-40B4-BE49-F238E27FC236}">
                    <a16:creationId xmlns:a16="http://schemas.microsoft.com/office/drawing/2014/main" id="{FE1D8905-ED6E-4084-9F3C-A2C7D3A10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7" y="3654"/>
                <a:ext cx="416" cy="1008"/>
              </a:xfrm>
              <a:custGeom>
                <a:avLst/>
                <a:gdLst>
                  <a:gd name="T0" fmla="*/ 230 w 416"/>
                  <a:gd name="T1" fmla="*/ 96 h 1008"/>
                  <a:gd name="T2" fmla="*/ 319 w 416"/>
                  <a:gd name="T3" fmla="*/ 0 h 1008"/>
                  <a:gd name="T4" fmla="*/ 387 w 416"/>
                  <a:gd name="T5" fmla="*/ 8 h 1008"/>
                  <a:gd name="T6" fmla="*/ 416 w 416"/>
                  <a:gd name="T7" fmla="*/ 59 h 1008"/>
                  <a:gd name="T8" fmla="*/ 379 w 416"/>
                  <a:gd name="T9" fmla="*/ 127 h 1008"/>
                  <a:gd name="T10" fmla="*/ 267 w 416"/>
                  <a:gd name="T11" fmla="*/ 222 h 1008"/>
                  <a:gd name="T12" fmla="*/ 179 w 416"/>
                  <a:gd name="T13" fmla="*/ 312 h 1008"/>
                  <a:gd name="T14" fmla="*/ 66 w 416"/>
                  <a:gd name="T15" fmla="*/ 401 h 1008"/>
                  <a:gd name="T16" fmla="*/ 66 w 416"/>
                  <a:gd name="T17" fmla="*/ 445 h 1008"/>
                  <a:gd name="T18" fmla="*/ 89 w 416"/>
                  <a:gd name="T19" fmla="*/ 512 h 1008"/>
                  <a:gd name="T20" fmla="*/ 230 w 416"/>
                  <a:gd name="T21" fmla="*/ 623 h 1008"/>
                  <a:gd name="T22" fmla="*/ 290 w 416"/>
                  <a:gd name="T23" fmla="*/ 689 h 1008"/>
                  <a:gd name="T24" fmla="*/ 297 w 416"/>
                  <a:gd name="T25" fmla="*/ 727 h 1008"/>
                  <a:gd name="T26" fmla="*/ 274 w 416"/>
                  <a:gd name="T27" fmla="*/ 770 h 1008"/>
                  <a:gd name="T28" fmla="*/ 230 w 416"/>
                  <a:gd name="T29" fmla="*/ 815 h 1008"/>
                  <a:gd name="T30" fmla="*/ 216 w 416"/>
                  <a:gd name="T31" fmla="*/ 904 h 1008"/>
                  <a:gd name="T32" fmla="*/ 245 w 416"/>
                  <a:gd name="T33" fmla="*/ 986 h 1008"/>
                  <a:gd name="T34" fmla="*/ 237 w 416"/>
                  <a:gd name="T35" fmla="*/ 1008 h 1008"/>
                  <a:gd name="T36" fmla="*/ 200 w 416"/>
                  <a:gd name="T37" fmla="*/ 993 h 1008"/>
                  <a:gd name="T38" fmla="*/ 179 w 416"/>
                  <a:gd name="T39" fmla="*/ 926 h 1008"/>
                  <a:gd name="T40" fmla="*/ 179 w 416"/>
                  <a:gd name="T41" fmla="*/ 838 h 1008"/>
                  <a:gd name="T42" fmla="*/ 208 w 416"/>
                  <a:gd name="T43" fmla="*/ 778 h 1008"/>
                  <a:gd name="T44" fmla="*/ 245 w 416"/>
                  <a:gd name="T45" fmla="*/ 712 h 1008"/>
                  <a:gd name="T46" fmla="*/ 223 w 416"/>
                  <a:gd name="T47" fmla="*/ 689 h 1008"/>
                  <a:gd name="T48" fmla="*/ 148 w 416"/>
                  <a:gd name="T49" fmla="*/ 615 h 1008"/>
                  <a:gd name="T50" fmla="*/ 60 w 416"/>
                  <a:gd name="T51" fmla="*/ 556 h 1008"/>
                  <a:gd name="T52" fmla="*/ 0 w 416"/>
                  <a:gd name="T53" fmla="*/ 482 h 1008"/>
                  <a:gd name="T54" fmla="*/ 0 w 416"/>
                  <a:gd name="T55" fmla="*/ 371 h 1008"/>
                  <a:gd name="T56" fmla="*/ 37 w 416"/>
                  <a:gd name="T57" fmla="*/ 319 h 1008"/>
                  <a:gd name="T58" fmla="*/ 119 w 416"/>
                  <a:gd name="T59" fmla="*/ 267 h 1008"/>
                  <a:gd name="T60" fmla="*/ 200 w 416"/>
                  <a:gd name="T61" fmla="*/ 171 h 1008"/>
                  <a:gd name="T62" fmla="*/ 230 w 416"/>
                  <a:gd name="T63" fmla="*/ 96 h 100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16" h="1008">
                    <a:moveTo>
                      <a:pt x="230" y="96"/>
                    </a:moveTo>
                    <a:lnTo>
                      <a:pt x="319" y="0"/>
                    </a:lnTo>
                    <a:lnTo>
                      <a:pt x="387" y="8"/>
                    </a:lnTo>
                    <a:lnTo>
                      <a:pt x="416" y="59"/>
                    </a:lnTo>
                    <a:lnTo>
                      <a:pt x="379" y="127"/>
                    </a:lnTo>
                    <a:lnTo>
                      <a:pt x="267" y="222"/>
                    </a:lnTo>
                    <a:lnTo>
                      <a:pt x="179" y="312"/>
                    </a:lnTo>
                    <a:lnTo>
                      <a:pt x="66" y="401"/>
                    </a:lnTo>
                    <a:lnTo>
                      <a:pt x="66" y="445"/>
                    </a:lnTo>
                    <a:lnTo>
                      <a:pt x="89" y="512"/>
                    </a:lnTo>
                    <a:lnTo>
                      <a:pt x="230" y="623"/>
                    </a:lnTo>
                    <a:lnTo>
                      <a:pt x="290" y="689"/>
                    </a:lnTo>
                    <a:lnTo>
                      <a:pt x="297" y="727"/>
                    </a:lnTo>
                    <a:lnTo>
                      <a:pt x="274" y="770"/>
                    </a:lnTo>
                    <a:lnTo>
                      <a:pt x="230" y="815"/>
                    </a:lnTo>
                    <a:lnTo>
                      <a:pt x="216" y="904"/>
                    </a:lnTo>
                    <a:lnTo>
                      <a:pt x="245" y="986"/>
                    </a:lnTo>
                    <a:lnTo>
                      <a:pt x="237" y="1008"/>
                    </a:lnTo>
                    <a:lnTo>
                      <a:pt x="200" y="993"/>
                    </a:lnTo>
                    <a:lnTo>
                      <a:pt x="179" y="926"/>
                    </a:lnTo>
                    <a:lnTo>
                      <a:pt x="179" y="838"/>
                    </a:lnTo>
                    <a:lnTo>
                      <a:pt x="208" y="778"/>
                    </a:lnTo>
                    <a:lnTo>
                      <a:pt x="245" y="712"/>
                    </a:lnTo>
                    <a:lnTo>
                      <a:pt x="223" y="689"/>
                    </a:lnTo>
                    <a:lnTo>
                      <a:pt x="148" y="615"/>
                    </a:lnTo>
                    <a:lnTo>
                      <a:pt x="60" y="556"/>
                    </a:lnTo>
                    <a:lnTo>
                      <a:pt x="0" y="482"/>
                    </a:lnTo>
                    <a:lnTo>
                      <a:pt x="0" y="371"/>
                    </a:lnTo>
                    <a:lnTo>
                      <a:pt x="37" y="319"/>
                    </a:lnTo>
                    <a:lnTo>
                      <a:pt x="119" y="267"/>
                    </a:lnTo>
                    <a:lnTo>
                      <a:pt x="200" y="171"/>
                    </a:lnTo>
                    <a:lnTo>
                      <a:pt x="230" y="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3" name="Freeform 49">
                <a:extLst>
                  <a:ext uri="{FF2B5EF4-FFF2-40B4-BE49-F238E27FC236}">
                    <a16:creationId xmlns:a16="http://schemas.microsoft.com/office/drawing/2014/main" id="{F2A223C0-E4B3-4782-9BE4-25A0690DD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6" y="3107"/>
                <a:ext cx="462" cy="519"/>
              </a:xfrm>
              <a:custGeom>
                <a:avLst/>
                <a:gdLst>
                  <a:gd name="T0" fmla="*/ 156 w 462"/>
                  <a:gd name="T1" fmla="*/ 519 h 519"/>
                  <a:gd name="T2" fmla="*/ 97 w 462"/>
                  <a:gd name="T3" fmla="*/ 519 h 519"/>
                  <a:gd name="T4" fmla="*/ 37 w 462"/>
                  <a:gd name="T5" fmla="*/ 490 h 519"/>
                  <a:gd name="T6" fmla="*/ 0 w 462"/>
                  <a:gd name="T7" fmla="*/ 408 h 519"/>
                  <a:gd name="T8" fmla="*/ 0 w 462"/>
                  <a:gd name="T9" fmla="*/ 267 h 519"/>
                  <a:gd name="T10" fmla="*/ 52 w 462"/>
                  <a:gd name="T11" fmla="*/ 111 h 519"/>
                  <a:gd name="T12" fmla="*/ 134 w 462"/>
                  <a:gd name="T13" fmla="*/ 8 h 519"/>
                  <a:gd name="T14" fmla="*/ 208 w 462"/>
                  <a:gd name="T15" fmla="*/ 0 h 519"/>
                  <a:gd name="T16" fmla="*/ 298 w 462"/>
                  <a:gd name="T17" fmla="*/ 15 h 519"/>
                  <a:gd name="T18" fmla="*/ 342 w 462"/>
                  <a:gd name="T19" fmla="*/ 82 h 519"/>
                  <a:gd name="T20" fmla="*/ 357 w 462"/>
                  <a:gd name="T21" fmla="*/ 148 h 519"/>
                  <a:gd name="T22" fmla="*/ 342 w 462"/>
                  <a:gd name="T23" fmla="*/ 237 h 519"/>
                  <a:gd name="T24" fmla="*/ 327 w 462"/>
                  <a:gd name="T25" fmla="*/ 319 h 519"/>
                  <a:gd name="T26" fmla="*/ 417 w 462"/>
                  <a:gd name="T27" fmla="*/ 393 h 519"/>
                  <a:gd name="T28" fmla="*/ 462 w 462"/>
                  <a:gd name="T29" fmla="*/ 437 h 519"/>
                  <a:gd name="T30" fmla="*/ 462 w 462"/>
                  <a:gd name="T31" fmla="*/ 467 h 519"/>
                  <a:gd name="T32" fmla="*/ 439 w 462"/>
                  <a:gd name="T33" fmla="*/ 467 h 519"/>
                  <a:gd name="T34" fmla="*/ 312 w 462"/>
                  <a:gd name="T35" fmla="*/ 371 h 519"/>
                  <a:gd name="T36" fmla="*/ 267 w 462"/>
                  <a:gd name="T37" fmla="*/ 437 h 519"/>
                  <a:gd name="T38" fmla="*/ 193 w 462"/>
                  <a:gd name="T39" fmla="*/ 496 h 519"/>
                  <a:gd name="T40" fmla="*/ 156 w 462"/>
                  <a:gd name="T41" fmla="*/ 519 h 51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62" h="519">
                    <a:moveTo>
                      <a:pt x="156" y="519"/>
                    </a:moveTo>
                    <a:lnTo>
                      <a:pt x="97" y="519"/>
                    </a:lnTo>
                    <a:lnTo>
                      <a:pt x="37" y="490"/>
                    </a:lnTo>
                    <a:lnTo>
                      <a:pt x="0" y="408"/>
                    </a:lnTo>
                    <a:lnTo>
                      <a:pt x="0" y="267"/>
                    </a:lnTo>
                    <a:lnTo>
                      <a:pt x="52" y="111"/>
                    </a:lnTo>
                    <a:lnTo>
                      <a:pt x="134" y="8"/>
                    </a:lnTo>
                    <a:lnTo>
                      <a:pt x="208" y="0"/>
                    </a:lnTo>
                    <a:lnTo>
                      <a:pt x="298" y="15"/>
                    </a:lnTo>
                    <a:lnTo>
                      <a:pt x="342" y="82"/>
                    </a:lnTo>
                    <a:lnTo>
                      <a:pt x="357" y="148"/>
                    </a:lnTo>
                    <a:lnTo>
                      <a:pt x="342" y="237"/>
                    </a:lnTo>
                    <a:lnTo>
                      <a:pt x="327" y="319"/>
                    </a:lnTo>
                    <a:lnTo>
                      <a:pt x="417" y="393"/>
                    </a:lnTo>
                    <a:lnTo>
                      <a:pt x="462" y="437"/>
                    </a:lnTo>
                    <a:lnTo>
                      <a:pt x="462" y="467"/>
                    </a:lnTo>
                    <a:lnTo>
                      <a:pt x="439" y="467"/>
                    </a:lnTo>
                    <a:lnTo>
                      <a:pt x="312" y="371"/>
                    </a:lnTo>
                    <a:lnTo>
                      <a:pt x="267" y="437"/>
                    </a:lnTo>
                    <a:lnTo>
                      <a:pt x="193" y="496"/>
                    </a:lnTo>
                    <a:lnTo>
                      <a:pt x="156" y="5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4" name="Freeform 50">
                <a:extLst>
                  <a:ext uri="{FF2B5EF4-FFF2-40B4-BE49-F238E27FC236}">
                    <a16:creationId xmlns:a16="http://schemas.microsoft.com/office/drawing/2014/main" id="{5254CE96-F5A3-41F2-8F43-29ED67447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3" y="4485"/>
                <a:ext cx="376" cy="1177"/>
              </a:xfrm>
              <a:custGeom>
                <a:avLst/>
                <a:gdLst>
                  <a:gd name="T0" fmla="*/ 125 w 376"/>
                  <a:gd name="T1" fmla="*/ 363 h 1177"/>
                  <a:gd name="T2" fmla="*/ 118 w 376"/>
                  <a:gd name="T3" fmla="*/ 237 h 1177"/>
                  <a:gd name="T4" fmla="*/ 102 w 376"/>
                  <a:gd name="T5" fmla="*/ 82 h 1177"/>
                  <a:gd name="T6" fmla="*/ 169 w 376"/>
                  <a:gd name="T7" fmla="*/ 0 h 1177"/>
                  <a:gd name="T8" fmla="*/ 257 w 376"/>
                  <a:gd name="T9" fmla="*/ 37 h 1177"/>
                  <a:gd name="T10" fmla="*/ 280 w 376"/>
                  <a:gd name="T11" fmla="*/ 222 h 1177"/>
                  <a:gd name="T12" fmla="*/ 280 w 376"/>
                  <a:gd name="T13" fmla="*/ 392 h 1177"/>
                  <a:gd name="T14" fmla="*/ 257 w 376"/>
                  <a:gd name="T15" fmla="*/ 606 h 1177"/>
                  <a:gd name="T16" fmla="*/ 199 w 376"/>
                  <a:gd name="T17" fmla="*/ 740 h 1177"/>
                  <a:gd name="T18" fmla="*/ 154 w 376"/>
                  <a:gd name="T19" fmla="*/ 874 h 1177"/>
                  <a:gd name="T20" fmla="*/ 95 w 376"/>
                  <a:gd name="T21" fmla="*/ 962 h 1177"/>
                  <a:gd name="T22" fmla="*/ 95 w 376"/>
                  <a:gd name="T23" fmla="*/ 998 h 1177"/>
                  <a:gd name="T24" fmla="*/ 199 w 376"/>
                  <a:gd name="T25" fmla="*/ 1021 h 1177"/>
                  <a:gd name="T26" fmla="*/ 287 w 376"/>
                  <a:gd name="T27" fmla="*/ 1058 h 1177"/>
                  <a:gd name="T28" fmla="*/ 376 w 376"/>
                  <a:gd name="T29" fmla="*/ 1140 h 1177"/>
                  <a:gd name="T30" fmla="*/ 354 w 376"/>
                  <a:gd name="T31" fmla="*/ 1161 h 1177"/>
                  <a:gd name="T32" fmla="*/ 280 w 376"/>
                  <a:gd name="T33" fmla="*/ 1177 h 1177"/>
                  <a:gd name="T34" fmla="*/ 228 w 376"/>
                  <a:gd name="T35" fmla="*/ 1147 h 1177"/>
                  <a:gd name="T36" fmla="*/ 132 w 376"/>
                  <a:gd name="T37" fmla="*/ 1072 h 1177"/>
                  <a:gd name="T38" fmla="*/ 50 w 376"/>
                  <a:gd name="T39" fmla="*/ 1029 h 1177"/>
                  <a:gd name="T40" fmla="*/ 7 w 376"/>
                  <a:gd name="T41" fmla="*/ 1021 h 1177"/>
                  <a:gd name="T42" fmla="*/ 0 w 376"/>
                  <a:gd name="T43" fmla="*/ 969 h 1177"/>
                  <a:gd name="T44" fmla="*/ 58 w 376"/>
                  <a:gd name="T45" fmla="*/ 888 h 1177"/>
                  <a:gd name="T46" fmla="*/ 118 w 376"/>
                  <a:gd name="T47" fmla="*/ 821 h 1177"/>
                  <a:gd name="T48" fmla="*/ 162 w 376"/>
                  <a:gd name="T49" fmla="*/ 718 h 1177"/>
                  <a:gd name="T50" fmla="*/ 184 w 376"/>
                  <a:gd name="T51" fmla="*/ 592 h 1177"/>
                  <a:gd name="T52" fmla="*/ 169 w 376"/>
                  <a:gd name="T53" fmla="*/ 474 h 1177"/>
                  <a:gd name="T54" fmla="*/ 132 w 376"/>
                  <a:gd name="T55" fmla="*/ 326 h 1177"/>
                  <a:gd name="T56" fmla="*/ 125 w 376"/>
                  <a:gd name="T57" fmla="*/ 363 h 117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76" h="1177">
                    <a:moveTo>
                      <a:pt x="125" y="363"/>
                    </a:moveTo>
                    <a:lnTo>
                      <a:pt x="118" y="237"/>
                    </a:lnTo>
                    <a:lnTo>
                      <a:pt x="102" y="82"/>
                    </a:lnTo>
                    <a:lnTo>
                      <a:pt x="169" y="0"/>
                    </a:lnTo>
                    <a:lnTo>
                      <a:pt x="257" y="37"/>
                    </a:lnTo>
                    <a:lnTo>
                      <a:pt x="280" y="222"/>
                    </a:lnTo>
                    <a:lnTo>
                      <a:pt x="280" y="392"/>
                    </a:lnTo>
                    <a:lnTo>
                      <a:pt x="257" y="606"/>
                    </a:lnTo>
                    <a:lnTo>
                      <a:pt x="199" y="740"/>
                    </a:lnTo>
                    <a:lnTo>
                      <a:pt x="154" y="874"/>
                    </a:lnTo>
                    <a:lnTo>
                      <a:pt x="95" y="962"/>
                    </a:lnTo>
                    <a:lnTo>
                      <a:pt x="95" y="998"/>
                    </a:lnTo>
                    <a:lnTo>
                      <a:pt x="199" y="1021"/>
                    </a:lnTo>
                    <a:lnTo>
                      <a:pt x="287" y="1058"/>
                    </a:lnTo>
                    <a:lnTo>
                      <a:pt x="376" y="1140"/>
                    </a:lnTo>
                    <a:lnTo>
                      <a:pt x="354" y="1161"/>
                    </a:lnTo>
                    <a:lnTo>
                      <a:pt x="280" y="1177"/>
                    </a:lnTo>
                    <a:lnTo>
                      <a:pt x="228" y="1147"/>
                    </a:lnTo>
                    <a:lnTo>
                      <a:pt x="132" y="1072"/>
                    </a:lnTo>
                    <a:lnTo>
                      <a:pt x="50" y="1029"/>
                    </a:lnTo>
                    <a:lnTo>
                      <a:pt x="7" y="1021"/>
                    </a:lnTo>
                    <a:lnTo>
                      <a:pt x="0" y="969"/>
                    </a:lnTo>
                    <a:lnTo>
                      <a:pt x="58" y="888"/>
                    </a:lnTo>
                    <a:lnTo>
                      <a:pt x="118" y="821"/>
                    </a:lnTo>
                    <a:lnTo>
                      <a:pt x="162" y="718"/>
                    </a:lnTo>
                    <a:lnTo>
                      <a:pt x="184" y="592"/>
                    </a:lnTo>
                    <a:lnTo>
                      <a:pt x="169" y="474"/>
                    </a:lnTo>
                    <a:lnTo>
                      <a:pt x="132" y="326"/>
                    </a:lnTo>
                    <a:lnTo>
                      <a:pt x="125" y="36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5" name="Freeform 51">
                <a:extLst>
                  <a:ext uri="{FF2B5EF4-FFF2-40B4-BE49-F238E27FC236}">
                    <a16:creationId xmlns:a16="http://schemas.microsoft.com/office/drawing/2014/main" id="{D0FC3169-8E02-4367-9138-0925FCF45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1" y="4529"/>
                <a:ext cx="356" cy="1103"/>
              </a:xfrm>
              <a:custGeom>
                <a:avLst/>
                <a:gdLst>
                  <a:gd name="T0" fmla="*/ 104 w 356"/>
                  <a:gd name="T1" fmla="*/ 0 h 1103"/>
                  <a:gd name="T2" fmla="*/ 171 w 356"/>
                  <a:gd name="T3" fmla="*/ 37 h 1103"/>
                  <a:gd name="T4" fmla="*/ 193 w 356"/>
                  <a:gd name="T5" fmla="*/ 88 h 1103"/>
                  <a:gd name="T6" fmla="*/ 223 w 356"/>
                  <a:gd name="T7" fmla="*/ 222 h 1103"/>
                  <a:gd name="T8" fmla="*/ 230 w 356"/>
                  <a:gd name="T9" fmla="*/ 400 h 1103"/>
                  <a:gd name="T10" fmla="*/ 208 w 356"/>
                  <a:gd name="T11" fmla="*/ 643 h 1103"/>
                  <a:gd name="T12" fmla="*/ 141 w 356"/>
                  <a:gd name="T13" fmla="*/ 814 h 1103"/>
                  <a:gd name="T14" fmla="*/ 104 w 356"/>
                  <a:gd name="T15" fmla="*/ 888 h 1103"/>
                  <a:gd name="T16" fmla="*/ 104 w 356"/>
                  <a:gd name="T17" fmla="*/ 954 h 1103"/>
                  <a:gd name="T18" fmla="*/ 253 w 356"/>
                  <a:gd name="T19" fmla="*/ 999 h 1103"/>
                  <a:gd name="T20" fmla="*/ 349 w 356"/>
                  <a:gd name="T21" fmla="*/ 1043 h 1103"/>
                  <a:gd name="T22" fmla="*/ 356 w 356"/>
                  <a:gd name="T23" fmla="*/ 1065 h 1103"/>
                  <a:gd name="T24" fmla="*/ 319 w 356"/>
                  <a:gd name="T25" fmla="*/ 1103 h 1103"/>
                  <a:gd name="T26" fmla="*/ 223 w 356"/>
                  <a:gd name="T27" fmla="*/ 1103 h 1103"/>
                  <a:gd name="T28" fmla="*/ 171 w 356"/>
                  <a:gd name="T29" fmla="*/ 1058 h 1103"/>
                  <a:gd name="T30" fmla="*/ 112 w 356"/>
                  <a:gd name="T31" fmla="*/ 1022 h 1103"/>
                  <a:gd name="T32" fmla="*/ 59 w 356"/>
                  <a:gd name="T33" fmla="*/ 977 h 1103"/>
                  <a:gd name="T34" fmla="*/ 0 w 356"/>
                  <a:gd name="T35" fmla="*/ 954 h 1103"/>
                  <a:gd name="T36" fmla="*/ 8 w 356"/>
                  <a:gd name="T37" fmla="*/ 925 h 1103"/>
                  <a:gd name="T38" fmla="*/ 59 w 356"/>
                  <a:gd name="T39" fmla="*/ 866 h 1103"/>
                  <a:gd name="T40" fmla="*/ 112 w 356"/>
                  <a:gd name="T41" fmla="*/ 785 h 1103"/>
                  <a:gd name="T42" fmla="*/ 156 w 356"/>
                  <a:gd name="T43" fmla="*/ 674 h 1103"/>
                  <a:gd name="T44" fmla="*/ 171 w 356"/>
                  <a:gd name="T45" fmla="*/ 533 h 1103"/>
                  <a:gd name="T46" fmla="*/ 156 w 356"/>
                  <a:gd name="T47" fmla="*/ 377 h 1103"/>
                  <a:gd name="T48" fmla="*/ 112 w 356"/>
                  <a:gd name="T49" fmla="*/ 251 h 1103"/>
                  <a:gd name="T50" fmla="*/ 67 w 356"/>
                  <a:gd name="T51" fmla="*/ 192 h 1103"/>
                  <a:gd name="T52" fmla="*/ 38 w 356"/>
                  <a:gd name="T53" fmla="*/ 96 h 1103"/>
                  <a:gd name="T54" fmla="*/ 104 w 356"/>
                  <a:gd name="T55" fmla="*/ 0 h 110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56" h="1103">
                    <a:moveTo>
                      <a:pt x="104" y="0"/>
                    </a:moveTo>
                    <a:lnTo>
                      <a:pt x="171" y="37"/>
                    </a:lnTo>
                    <a:lnTo>
                      <a:pt x="193" y="88"/>
                    </a:lnTo>
                    <a:lnTo>
                      <a:pt x="223" y="222"/>
                    </a:lnTo>
                    <a:lnTo>
                      <a:pt x="230" y="400"/>
                    </a:lnTo>
                    <a:lnTo>
                      <a:pt x="208" y="643"/>
                    </a:lnTo>
                    <a:lnTo>
                      <a:pt x="141" y="814"/>
                    </a:lnTo>
                    <a:lnTo>
                      <a:pt x="104" y="888"/>
                    </a:lnTo>
                    <a:lnTo>
                      <a:pt x="104" y="954"/>
                    </a:lnTo>
                    <a:lnTo>
                      <a:pt x="253" y="999"/>
                    </a:lnTo>
                    <a:lnTo>
                      <a:pt x="349" y="1043"/>
                    </a:lnTo>
                    <a:lnTo>
                      <a:pt x="356" y="1065"/>
                    </a:lnTo>
                    <a:lnTo>
                      <a:pt x="319" y="1103"/>
                    </a:lnTo>
                    <a:lnTo>
                      <a:pt x="223" y="1103"/>
                    </a:lnTo>
                    <a:lnTo>
                      <a:pt x="171" y="1058"/>
                    </a:lnTo>
                    <a:lnTo>
                      <a:pt x="112" y="1022"/>
                    </a:lnTo>
                    <a:lnTo>
                      <a:pt x="59" y="977"/>
                    </a:lnTo>
                    <a:lnTo>
                      <a:pt x="0" y="954"/>
                    </a:lnTo>
                    <a:lnTo>
                      <a:pt x="8" y="925"/>
                    </a:lnTo>
                    <a:lnTo>
                      <a:pt x="59" y="866"/>
                    </a:lnTo>
                    <a:lnTo>
                      <a:pt x="112" y="785"/>
                    </a:lnTo>
                    <a:lnTo>
                      <a:pt x="156" y="674"/>
                    </a:lnTo>
                    <a:lnTo>
                      <a:pt x="171" y="533"/>
                    </a:lnTo>
                    <a:lnTo>
                      <a:pt x="156" y="377"/>
                    </a:lnTo>
                    <a:lnTo>
                      <a:pt x="112" y="251"/>
                    </a:lnTo>
                    <a:lnTo>
                      <a:pt x="67" y="192"/>
                    </a:lnTo>
                    <a:lnTo>
                      <a:pt x="38" y="96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9" name="Freeform 52">
              <a:extLst>
                <a:ext uri="{FF2B5EF4-FFF2-40B4-BE49-F238E27FC236}">
                  <a16:creationId xmlns:a16="http://schemas.microsoft.com/office/drawing/2014/main" id="{D8942753-5157-465A-852B-A970B2082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6" y="3734"/>
              <a:ext cx="312" cy="662"/>
            </a:xfrm>
            <a:custGeom>
              <a:avLst/>
              <a:gdLst>
                <a:gd name="T0" fmla="*/ 0 w 312"/>
                <a:gd name="T1" fmla="*/ 22 h 662"/>
                <a:gd name="T2" fmla="*/ 59 w 312"/>
                <a:gd name="T3" fmla="*/ 0 h 662"/>
                <a:gd name="T4" fmla="*/ 104 w 312"/>
                <a:gd name="T5" fmla="*/ 8 h 662"/>
                <a:gd name="T6" fmla="*/ 89 w 312"/>
                <a:gd name="T7" fmla="*/ 112 h 662"/>
                <a:gd name="T8" fmla="*/ 283 w 312"/>
                <a:gd name="T9" fmla="*/ 439 h 662"/>
                <a:gd name="T10" fmla="*/ 312 w 312"/>
                <a:gd name="T11" fmla="*/ 535 h 662"/>
                <a:gd name="T12" fmla="*/ 283 w 312"/>
                <a:gd name="T13" fmla="*/ 662 h 662"/>
                <a:gd name="T14" fmla="*/ 193 w 312"/>
                <a:gd name="T15" fmla="*/ 580 h 662"/>
                <a:gd name="T16" fmla="*/ 179 w 312"/>
                <a:gd name="T17" fmla="*/ 468 h 662"/>
                <a:gd name="T18" fmla="*/ 67 w 312"/>
                <a:gd name="T19" fmla="*/ 104 h 662"/>
                <a:gd name="T20" fmla="*/ 0 w 312"/>
                <a:gd name="T21" fmla="*/ 22 h 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2" h="662">
                  <a:moveTo>
                    <a:pt x="0" y="22"/>
                  </a:moveTo>
                  <a:lnTo>
                    <a:pt x="59" y="0"/>
                  </a:lnTo>
                  <a:lnTo>
                    <a:pt x="104" y="8"/>
                  </a:lnTo>
                  <a:lnTo>
                    <a:pt x="89" y="112"/>
                  </a:lnTo>
                  <a:lnTo>
                    <a:pt x="283" y="439"/>
                  </a:lnTo>
                  <a:lnTo>
                    <a:pt x="312" y="535"/>
                  </a:lnTo>
                  <a:lnTo>
                    <a:pt x="283" y="662"/>
                  </a:lnTo>
                  <a:lnTo>
                    <a:pt x="193" y="580"/>
                  </a:lnTo>
                  <a:lnTo>
                    <a:pt x="179" y="468"/>
                  </a:lnTo>
                  <a:lnTo>
                    <a:pt x="67" y="10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FE6992AC-A7FD-4FA3-99ED-64A95D9659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298" y="4672183"/>
            <a:ext cx="2482129" cy="1680301"/>
          </a:xfrm>
          <a:prstGeom prst="rect">
            <a:avLst/>
          </a:prstGeom>
        </p:spPr>
      </p:pic>
      <p:pic>
        <p:nvPicPr>
          <p:cNvPr id="16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546D6313-CBF8-416C-B235-2C58678ED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832806"/>
      </p:ext>
    </p:extLst>
  </p:cSld>
  <p:clrMapOvr>
    <a:masterClrMapping/>
  </p:clrMapOvr>
  <p:transition spd="med" advClick="0" advTm="38751">
    <p:randomBa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9F49B6E4-C3B3-4899-A141-068B8B9920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9450072"/>
              </p:ext>
            </p:extLst>
          </p:nvPr>
        </p:nvGraphicFramePr>
        <p:xfrm>
          <a:off x="2814344" y="91386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7B256EF5-298D-4971-9F41-E51FB6E852F0}"/>
              </a:ext>
            </a:extLst>
          </p:cNvPr>
          <p:cNvSpPr txBox="1"/>
          <p:nvPr/>
        </p:nvSpPr>
        <p:spPr>
          <a:xfrm>
            <a:off x="-1" y="669017"/>
            <a:ext cx="11662117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fr-FR"/>
            </a:defPPr>
            <a:lvl1pPr>
              <a:defRPr sz="3200" b="1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fr-FR" sz="2400" dirty="0"/>
              <a:t>Prise en compte de la complexité du phénomène  </a:t>
            </a:r>
            <a:r>
              <a:rPr lang="fr-FR" sz="2000" dirty="0"/>
              <a:t>( Perceptions des jeunes âgés de 18-24 ans)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40CC46C-2703-4E6A-9201-9D438239A3A9}"/>
              </a:ext>
            </a:extLst>
          </p:cNvPr>
          <p:cNvSpPr txBox="1"/>
          <p:nvPr/>
        </p:nvSpPr>
        <p:spPr>
          <a:xfrm>
            <a:off x="0" y="1267317"/>
            <a:ext cx="4628275" cy="23083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Réforme de l’enseignement et de la formation (84,2 %)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Amélioration des services de santé (73,1%)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Offrir l'emploi et l'égalité des chances pour y accéder (95,8 %)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Rendre disponible l'habitat décent (80,3 %)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 Rendre disponible les centres culturels, sportifs et de loisir (65,2 %)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bg1"/>
                </a:solidFill>
              </a:rPr>
              <a:t>Respect des droits de l’Homme (73,2%)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8B4EEA3-68BE-4F2D-AA83-BB7F9565EA37}"/>
              </a:ext>
            </a:extLst>
          </p:cNvPr>
          <p:cNvSpPr txBox="1"/>
          <p:nvPr/>
        </p:nvSpPr>
        <p:spPr>
          <a:xfrm rot="3132312">
            <a:off x="6775417" y="1785443"/>
            <a:ext cx="23015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bg1"/>
                </a:solidFill>
              </a:rPr>
              <a:t>Sources </a:t>
            </a:r>
          </a:p>
          <a:p>
            <a:pPr algn="ctr"/>
            <a:r>
              <a:rPr lang="fr-FR" sz="2800" b="1" dirty="0">
                <a:solidFill>
                  <a:schemeClr val="bg1"/>
                </a:solidFill>
              </a:rPr>
              <a:t>d’inquiétudes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168CA26-F3B0-4414-A884-05D8061F44B5}"/>
              </a:ext>
            </a:extLst>
          </p:cNvPr>
          <p:cNvSpPr txBox="1"/>
          <p:nvPr/>
        </p:nvSpPr>
        <p:spPr>
          <a:xfrm>
            <a:off x="8938480" y="1460980"/>
            <a:ext cx="2836178" cy="1200329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</a:rPr>
              <a:t>Chômage (79,7 %)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</a:rPr>
              <a:t>Cherté de la vie  (80,6%)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851F39B-9C06-45D0-8554-0F933E9FA9FD}"/>
              </a:ext>
            </a:extLst>
          </p:cNvPr>
          <p:cNvSpPr txBox="1"/>
          <p:nvPr/>
        </p:nvSpPr>
        <p:spPr>
          <a:xfrm>
            <a:off x="6982655" y="4032917"/>
            <a:ext cx="1693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Facteurs </a:t>
            </a:r>
          </a:p>
          <a:p>
            <a:pPr algn="ctr"/>
            <a:r>
              <a:rPr lang="fr-FR" sz="2400" b="1" dirty="0"/>
              <a:t>d'ascension </a:t>
            </a:r>
          </a:p>
          <a:p>
            <a:pPr algn="ctr"/>
            <a:r>
              <a:rPr lang="fr-FR" sz="2400" b="1" dirty="0"/>
              <a:t>sociale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CA3DB0F-B09F-47C5-A9FC-5718B7033D12}"/>
              </a:ext>
            </a:extLst>
          </p:cNvPr>
          <p:cNvSpPr txBox="1"/>
          <p:nvPr/>
        </p:nvSpPr>
        <p:spPr>
          <a:xfrm>
            <a:off x="8813133" y="4217583"/>
            <a:ext cx="2961525" cy="203132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</a:rPr>
              <a:t>Appartenir à une famille aisée ou riche (55,7%)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</a:rPr>
              <a:t>Avoir un niveau d’enseignement élevé (76,6%);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</a:rPr>
              <a:t>Avoir le Sérieux et l’ambition (79,8%)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25A0622-D18F-41C8-9E13-722BC395F4A6}"/>
              </a:ext>
            </a:extLst>
          </p:cNvPr>
          <p:cNvSpPr txBox="1"/>
          <p:nvPr/>
        </p:nvSpPr>
        <p:spPr>
          <a:xfrm>
            <a:off x="0" y="3680606"/>
            <a:ext cx="4628275" cy="3170099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/>
              <a:t>Lecture</a:t>
            </a:r>
            <a:r>
              <a:rPr lang="fr-FR" sz="1600" dirty="0"/>
              <a:t> (jamais 44,5 %);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/>
              <a:t>Pratique des activités artistiques: </a:t>
            </a:r>
            <a:r>
              <a:rPr lang="fr-FR" sz="1600" dirty="0"/>
              <a:t>musique, danse, théâtre, etc. (jamais: 87,6%);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/>
              <a:t>Pratique du sport </a:t>
            </a:r>
            <a:r>
              <a:rPr lang="fr-FR" sz="1600" dirty="0"/>
              <a:t>( jamais: F 76,7%  T55,5 %)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Assiste à des activités sportives (jamais: f 96,0% et T 75,7%);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/>
              <a:t>Pratique des activités d'excursion, de pêche et de chasse</a:t>
            </a:r>
            <a:r>
              <a:rPr lang="fr-FR" sz="1600" dirty="0"/>
              <a:t> (jamais: f 83,0% et T 72,5%);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/>
              <a:t>Fréquence d’utilisation de l'internet</a:t>
            </a:r>
            <a:r>
              <a:rPr lang="fr-FR" dirty="0"/>
              <a:t> (jamais: F 64,0% et T 54,8%);</a:t>
            </a:r>
            <a:endParaRPr lang="fr-F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/>
              <a:t>Regarde la télévision ou écoute la radio </a:t>
            </a:r>
            <a:r>
              <a:rPr lang="fr-FR" dirty="0"/>
              <a:t>(Régulièrement :F69,0% et T 68,7%).</a:t>
            </a:r>
            <a:endParaRPr lang="fr-FR" sz="1600" dirty="0"/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87E8A2DA-51B4-4F5C-80BB-7DB76EF5E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4515"/>
            <a:ext cx="9144000" cy="58477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fr-FR" sz="3200" b="1" dirty="0">
                <a:solidFill>
                  <a:schemeClr val="bg1"/>
                </a:solidFill>
                <a:latin typeface="Calibri" pitchFamily="34" charset="0"/>
              </a:rPr>
              <a:t>Leviers de réussite</a:t>
            </a:r>
            <a:endParaRPr lang="fr-FR" sz="3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B0FD627-681C-482F-9E18-0AB8B3263593}"/>
              </a:ext>
            </a:extLst>
          </p:cNvPr>
          <p:cNvSpPr txBox="1"/>
          <p:nvPr/>
        </p:nvSpPr>
        <p:spPr>
          <a:xfrm>
            <a:off x="4133947" y="6510274"/>
            <a:ext cx="56974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u="sng" dirty="0"/>
              <a:t>Source: l’Enquête nationale sur les jeunes 2011/ HCP</a:t>
            </a:r>
            <a:endParaRPr lang="fr-FR" sz="1600" u="sng" dirty="0"/>
          </a:p>
        </p:txBody>
      </p:sp>
      <p:pic>
        <p:nvPicPr>
          <p:cNvPr id="16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16F1C69A-2A2F-459A-AC65-E517E2553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25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8" grpId="0" animBg="1"/>
      <p:bldP spid="10" grpId="0" animBg="1"/>
      <p:bldP spid="11" grpId="0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6D8D41F7-5297-498F-8BCA-3FE7E9C3E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3368" y="58484"/>
            <a:ext cx="5465881" cy="661182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003399"/>
                </a:solidFill>
                <a:latin typeface="Calibri" pitchFamily="34" charset="0"/>
              </a:rPr>
              <a:t>Leviers de réussite</a:t>
            </a:r>
            <a:endParaRPr lang="fr-FR" dirty="0"/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E757F583-8F2F-487B-8681-42D60E96E1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1256197"/>
              </p:ext>
            </p:extLst>
          </p:nvPr>
        </p:nvGraphicFramePr>
        <p:xfrm>
          <a:off x="0" y="951782"/>
          <a:ext cx="12041945" cy="5906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FEA38096-FFA6-4213-9A14-316D3B1A0364}"/>
              </a:ext>
            </a:extLst>
          </p:cNvPr>
          <p:cNvSpPr txBox="1"/>
          <p:nvPr/>
        </p:nvSpPr>
        <p:spPr>
          <a:xfrm rot="17471607">
            <a:off x="7081306" y="3547214"/>
            <a:ext cx="6511581" cy="83099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bg1"/>
                </a:solidFill>
              </a:rPr>
              <a:t>Généralisation effective  </a:t>
            </a:r>
          </a:p>
          <a:p>
            <a:pPr algn="ctr"/>
            <a:r>
              <a:rPr lang="fr-FR" sz="2400" b="1" dirty="0">
                <a:solidFill>
                  <a:schemeClr val="bg1"/>
                </a:solidFill>
              </a:rPr>
              <a:t>de l’Enseignement fondamental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8C4F081-880A-4D72-9DBC-45C9C5107149}"/>
              </a:ext>
            </a:extLst>
          </p:cNvPr>
          <p:cNvSpPr txBox="1"/>
          <p:nvPr/>
        </p:nvSpPr>
        <p:spPr>
          <a:xfrm rot="17303227">
            <a:off x="-2005319" y="3492851"/>
            <a:ext cx="6518726" cy="83099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bg1"/>
                </a:solidFill>
              </a:rPr>
              <a:t>Instauration des pistes </a:t>
            </a:r>
          </a:p>
          <a:p>
            <a:pPr algn="ctr"/>
            <a:r>
              <a:rPr lang="fr-FR" sz="2400" b="1" dirty="0">
                <a:solidFill>
                  <a:schemeClr val="bg1"/>
                </a:solidFill>
              </a:rPr>
              <a:t>de l’Education tout au long de la vie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CB201F18-9B33-4578-8DC7-57C7D8DE0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-34515"/>
            <a:ext cx="12180483" cy="58477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fr-FR" sz="3200" b="1" dirty="0">
                <a:solidFill>
                  <a:schemeClr val="bg1"/>
                </a:solidFill>
                <a:latin typeface="Calibri" pitchFamily="34" charset="0"/>
              </a:rPr>
              <a:t>Leviers de réussite</a:t>
            </a:r>
            <a:endParaRPr lang="fr-FR" sz="3200" b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2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4152E921-E16B-4DB5-9E04-1DBBD87A2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C7E9C5CD-4758-4DA6-8161-6ACB29E35892}"/>
              </a:ext>
            </a:extLst>
          </p:cNvPr>
          <p:cNvSpPr txBox="1"/>
          <p:nvPr/>
        </p:nvSpPr>
        <p:spPr>
          <a:xfrm>
            <a:off x="-1" y="669017"/>
            <a:ext cx="12180483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fr-FR"/>
            </a:defPPr>
            <a:lvl1pPr>
              <a:defRPr sz="3200" b="1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fr-FR" sz="2400" dirty="0"/>
              <a:t>Approche globale, participative  et ouverte 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80476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 animBg="1"/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E277F771-B580-4A9E-9C63-678B498C4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Logo ANLCA Instit VA&amp;VF   CMJN-01.png">
            <a:extLst>
              <a:ext uri="{FF2B5EF4-FFF2-40B4-BE49-F238E27FC236}">
                <a16:creationId xmlns:a16="http://schemas.microsoft.com/office/drawing/2014/main" id="{D1FDC4CB-3CD2-4FA9-B891-E013D4143FF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b="19354"/>
          <a:stretch>
            <a:fillRect/>
          </a:stretch>
        </p:blipFill>
        <p:spPr>
          <a:xfrm>
            <a:off x="10061717" y="129378"/>
            <a:ext cx="1878436" cy="1958758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1C7FB107-4861-43D3-BA85-0D0D24201325}"/>
              </a:ext>
            </a:extLst>
          </p:cNvPr>
          <p:cNvGrpSpPr/>
          <p:nvPr/>
        </p:nvGrpSpPr>
        <p:grpSpPr>
          <a:xfrm rot="5400000">
            <a:off x="8492851" y="1463242"/>
            <a:ext cx="3004519" cy="78035"/>
            <a:chOff x="857224" y="2214554"/>
            <a:chExt cx="2000264" cy="28575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7617505-B104-4A19-986C-8EBC3E928036}"/>
                </a:ext>
              </a:extLst>
            </p:cNvPr>
            <p:cNvSpPr/>
            <p:nvPr/>
          </p:nvSpPr>
          <p:spPr>
            <a:xfrm>
              <a:off x="857224" y="2214554"/>
              <a:ext cx="2000264" cy="71438"/>
            </a:xfrm>
            <a:prstGeom prst="rect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fr-FR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7B4D766-614B-4387-926F-B1864B612995}"/>
                </a:ext>
              </a:extLst>
            </p:cNvPr>
            <p:cNvSpPr/>
            <p:nvPr/>
          </p:nvSpPr>
          <p:spPr>
            <a:xfrm>
              <a:off x="857224" y="2357430"/>
              <a:ext cx="2000264" cy="71438"/>
            </a:xfrm>
            <a:prstGeom prst="rect">
              <a:avLst/>
            </a:prstGeom>
            <a:solidFill>
              <a:srgbClr val="0066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fr-FR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8C6BC6-2D2E-42A4-8472-138264E3D8BD}"/>
                </a:ext>
              </a:extLst>
            </p:cNvPr>
            <p:cNvSpPr/>
            <p:nvPr/>
          </p:nvSpPr>
          <p:spPr>
            <a:xfrm>
              <a:off x="857224" y="2285992"/>
              <a:ext cx="2000264" cy="71438"/>
            </a:xfrm>
            <a:prstGeom prst="rect">
              <a:avLst/>
            </a:prstGeom>
            <a:solidFill>
              <a:srgbClr val="FF33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fr-FR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975699-F330-4354-AD18-6780B0278690}"/>
                </a:ext>
              </a:extLst>
            </p:cNvPr>
            <p:cNvSpPr/>
            <p:nvPr/>
          </p:nvSpPr>
          <p:spPr>
            <a:xfrm>
              <a:off x="857224" y="2428868"/>
              <a:ext cx="2000264" cy="71438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r">
                <a:defRPr/>
              </a:pPr>
              <a:endParaRPr lang="fr-FR" kern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C96BA7D1-17F3-48B3-AF16-64E3DB93C54D}"/>
              </a:ext>
            </a:extLst>
          </p:cNvPr>
          <p:cNvSpPr txBox="1"/>
          <p:nvPr/>
        </p:nvSpPr>
        <p:spPr>
          <a:xfrm>
            <a:off x="604911" y="2616591"/>
            <a:ext cx="817332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fr-FR" sz="5400" b="1" dirty="0">
                <a:ln/>
                <a:solidFill>
                  <a:srgbClr val="C00000"/>
                </a:solidFill>
              </a:rPr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2268771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50115" y="42391"/>
            <a:ext cx="9144000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Sommaire</a:t>
            </a:r>
          </a:p>
        </p:txBody>
      </p:sp>
      <p:sp>
        <p:nvSpPr>
          <p:cNvPr id="10" name="Espace réservé du contenu 1"/>
          <p:cNvSpPr>
            <a:spLocks/>
          </p:cNvSpPr>
          <p:nvPr/>
        </p:nvSpPr>
        <p:spPr bwMode="auto">
          <a:xfrm>
            <a:off x="675249" y="1052736"/>
            <a:ext cx="10325686" cy="5256584"/>
          </a:xfrm>
          <a:prstGeom prst="rect">
            <a:avLst/>
          </a:prstGeom>
          <a:noFill/>
          <a:ln w="6350"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r>
              <a:rPr lang="fr-FR" sz="2800" b="1" dirty="0">
                <a:solidFill>
                  <a:srgbClr val="003399"/>
                </a:solidFill>
                <a:latin typeface="Calibri" pitchFamily="34" charset="0"/>
              </a:rPr>
              <a:t>Introduction</a:t>
            </a: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2800" b="1" dirty="0">
                <a:solidFill>
                  <a:srgbClr val="003399"/>
                </a:solidFill>
                <a:latin typeface="Calibri" pitchFamily="34" charset="0"/>
              </a:rPr>
              <a:t>Analphabétisme des jeunes: </a:t>
            </a:r>
            <a:r>
              <a:rPr lang="fr-FR" sz="2800" b="1" dirty="0">
                <a:solidFill>
                  <a:srgbClr val="0000FF"/>
                </a:solidFill>
                <a:latin typeface="Calibri" pitchFamily="34" charset="0"/>
              </a:rPr>
              <a:t>état des lieux</a:t>
            </a: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2800" b="1" dirty="0">
                <a:solidFill>
                  <a:srgbClr val="003399"/>
                </a:solidFill>
                <a:latin typeface="Calibri" pitchFamily="34" charset="0"/>
              </a:rPr>
              <a:t>Vision stratégique: </a:t>
            </a:r>
            <a:r>
              <a:rPr lang="fr-FR" sz="2800" b="1" dirty="0">
                <a:solidFill>
                  <a:srgbClr val="0000FF"/>
                </a:solidFill>
                <a:latin typeface="Calibri" pitchFamily="34" charset="0"/>
              </a:rPr>
              <a:t>Priorité aux jeunes</a:t>
            </a: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2800" b="1" dirty="0">
                <a:solidFill>
                  <a:srgbClr val="003399"/>
                </a:solidFill>
                <a:latin typeface="Calibri" pitchFamily="34" charset="0"/>
              </a:rPr>
              <a:t>Leviers de réussite</a:t>
            </a: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0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4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400" dirty="0">
              <a:solidFill>
                <a:srgbClr val="003399"/>
              </a:solidFill>
              <a:latin typeface="Calibri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FFDDEB-D24E-4F97-9D0E-813EAD2A1B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409" y="1243161"/>
            <a:ext cx="2082018" cy="152147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AF9871A-8627-4737-BEC1-4C7F9F8EE9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648" y="4987936"/>
            <a:ext cx="2762445" cy="187006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B503DA3-8BF3-488E-A827-39E996BAE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773" y="3251102"/>
            <a:ext cx="3212684" cy="1285875"/>
          </a:xfrm>
          <a:prstGeom prst="rect">
            <a:avLst/>
          </a:prstGeom>
        </p:spPr>
      </p:pic>
      <p:pic>
        <p:nvPicPr>
          <p:cNvPr id="11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B0698F99-5A22-4908-B459-92192CCA0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955451"/>
      </p:ext>
    </p:extLst>
  </p:cSld>
  <p:clrMapOvr>
    <a:masterClrMapping/>
  </p:clrMapOvr>
  <p:transition spd="med" advClick="0" advTm="38751">
    <p:randomBa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17E299-FCC6-4B2B-9989-78785AEA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55399"/>
            <a:ext cx="10515600" cy="535531"/>
          </a:xfr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fr-FR" sz="3200" b="1" dirty="0">
                <a:solidFill>
                  <a:srgbClr val="FFFFFF"/>
                </a:solidFill>
                <a:latin typeface="Arial" charset="0"/>
                <a:ea typeface="+mn-ea"/>
                <a:cs typeface="+mn-cs"/>
              </a:rPr>
              <a:t>Introduction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610967B-6B76-41B8-BF23-337370392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028781"/>
            <a:ext cx="10410092" cy="2940148"/>
          </a:xfrm>
        </p:spPr>
        <p:txBody>
          <a:bodyPr>
            <a:normAutofit/>
          </a:bodyPr>
          <a:lstStyle/>
          <a:p>
            <a:endParaRPr lang="fr-FR" sz="1800" b="1" u="sng" dirty="0"/>
          </a:p>
          <a:p>
            <a:r>
              <a:rPr lang="fr-FR" sz="1800" dirty="0">
                <a:solidFill>
                  <a:schemeClr val="accent6">
                    <a:lumMod val="50000"/>
                  </a:schemeClr>
                </a:solidFill>
              </a:rPr>
              <a:t>selon les organisations des  Nations unies : la tranche d’âge «  15 à 24 ans »;</a:t>
            </a:r>
          </a:p>
          <a:p>
            <a:r>
              <a:rPr lang="fr-FR" sz="1800" dirty="0">
                <a:solidFill>
                  <a:schemeClr val="accent6">
                    <a:lumMod val="50000"/>
                  </a:schemeClr>
                </a:solidFill>
              </a:rPr>
              <a:t>Département de la Formation professionnelle: « 16 à 35 ans »; </a:t>
            </a:r>
          </a:p>
          <a:p>
            <a:r>
              <a:rPr lang="fr-FR" sz="1800" dirty="0">
                <a:solidFill>
                  <a:schemeClr val="accent6">
                    <a:lumMod val="50000"/>
                  </a:schemeClr>
                </a:solidFill>
              </a:rPr>
              <a:t>l’ANLCA</a:t>
            </a:r>
            <a:r>
              <a:rPr lang="fr-FR" sz="1800" dirty="0"/>
              <a:t>: </a:t>
            </a:r>
            <a:r>
              <a:rPr lang="fr-FR" sz="1800" b="1" u="sng" dirty="0"/>
              <a:t>la tranche d’âge 15 - 34 ans (souvent répartie en deux sous tranches:  15-24 ans et 25-34 ans)</a:t>
            </a:r>
            <a:endParaRPr lang="fr-FR" sz="1800" dirty="0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D8DD6765-CAE5-4E61-B759-81B3B8576834}"/>
              </a:ext>
            </a:extLst>
          </p:cNvPr>
          <p:cNvSpPr/>
          <p:nvPr/>
        </p:nvSpPr>
        <p:spPr>
          <a:xfrm>
            <a:off x="0" y="744114"/>
            <a:ext cx="6372665" cy="597253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r-FR" sz="2400" b="1">
                <a:solidFill>
                  <a:srgbClr val="FFFFFF"/>
                </a:solidFill>
                <a:latin typeface="Arial" charset="0"/>
              </a:rPr>
              <a:t>Quelques définitions</a:t>
            </a:r>
            <a:endParaRPr lang="fr-FR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06BD47C3-2ACF-4C54-9A85-70352349F418}"/>
              </a:ext>
            </a:extLst>
          </p:cNvPr>
          <p:cNvSpPr/>
          <p:nvPr/>
        </p:nvSpPr>
        <p:spPr>
          <a:xfrm>
            <a:off x="168812" y="1659412"/>
            <a:ext cx="4107766" cy="6611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000" b="1" dirty="0"/>
              <a:t>« Jeunes » ?</a:t>
            </a: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018AB3E-5FD7-4648-B2A7-7F1E8C218CF3}"/>
              </a:ext>
            </a:extLst>
          </p:cNvPr>
          <p:cNvSpPr/>
          <p:nvPr/>
        </p:nvSpPr>
        <p:spPr>
          <a:xfrm>
            <a:off x="168812" y="3869243"/>
            <a:ext cx="4560277" cy="4776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« Jeunes analphabètes »?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3B6A73B-6857-42F3-8841-E9A397AE8786}"/>
              </a:ext>
            </a:extLst>
          </p:cNvPr>
          <p:cNvSpPr txBox="1"/>
          <p:nvPr/>
        </p:nvSpPr>
        <p:spPr>
          <a:xfrm>
            <a:off x="84406" y="4518843"/>
            <a:ext cx="10431194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/>
              <a:t>Tout jeune n’ayant pas les compétences nécessaires pour utiliser la lecture, l’écriture et le calcul pour se livrer à toute activités qui requière l’alphabétisme ou pour contribuer à  son développement personnel ou à  celui de sa communauté.. </a:t>
            </a:r>
            <a:r>
              <a:rPr lang="fr-FR" sz="1400" b="1" i="1" u="sng" dirty="0"/>
              <a:t>(inspiré de la définition de l’UNESCO)</a:t>
            </a:r>
            <a:endParaRPr lang="fr-FR" b="1" i="1" u="sng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05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/>
              <a:t>Vu L’importance de l’alphabétisation dans le développement du pays,  le ciblage des jeunes  est une priorité stratégique.</a:t>
            </a:r>
          </a:p>
        </p:txBody>
      </p:sp>
      <p:pic>
        <p:nvPicPr>
          <p:cNvPr id="8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9DE006B0-BE46-4B76-9EAA-0EE805307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4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0" y="0"/>
            <a:ext cx="9144000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Sommaire</a:t>
            </a:r>
          </a:p>
        </p:txBody>
      </p:sp>
      <p:sp>
        <p:nvSpPr>
          <p:cNvPr id="10" name="Espace réservé du contenu 1"/>
          <p:cNvSpPr>
            <a:spLocks/>
          </p:cNvSpPr>
          <p:nvPr/>
        </p:nvSpPr>
        <p:spPr bwMode="auto">
          <a:xfrm>
            <a:off x="1190121" y="1052736"/>
            <a:ext cx="9810814" cy="5256584"/>
          </a:xfrm>
          <a:prstGeom prst="rect">
            <a:avLst/>
          </a:prstGeom>
          <a:noFill/>
          <a:ln w="6350"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2800" b="1" dirty="0">
                <a:solidFill>
                  <a:srgbClr val="003399"/>
                </a:solidFill>
                <a:latin typeface="Calibri" pitchFamily="34" charset="0"/>
              </a:rPr>
              <a:t>Analphabétisme des jeunes: </a:t>
            </a:r>
            <a:r>
              <a:rPr lang="fr-FR" sz="2800" b="1" dirty="0">
                <a:solidFill>
                  <a:srgbClr val="0000FF"/>
                </a:solidFill>
                <a:latin typeface="Calibri" pitchFamily="34" charset="0"/>
              </a:rPr>
              <a:t>état des lieux</a:t>
            </a: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36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Vision stratégique: Priorité aux jeunes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40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Leviers de réussite (projets structurants)</a:t>
            </a: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0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4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400" dirty="0">
              <a:solidFill>
                <a:srgbClr val="003399"/>
              </a:solidFill>
              <a:latin typeface="Calibri" pitchFamily="34" charset="0"/>
            </a:endParaRPr>
          </a:p>
        </p:txBody>
      </p:sp>
      <p:grpSp>
        <p:nvGrpSpPr>
          <p:cNvPr id="7" name="Group 44">
            <a:extLst>
              <a:ext uri="{FF2B5EF4-FFF2-40B4-BE49-F238E27FC236}">
                <a16:creationId xmlns:a16="http://schemas.microsoft.com/office/drawing/2014/main" id="{56FDB078-6C42-425A-AAE7-929C30E7BAF5}"/>
              </a:ext>
            </a:extLst>
          </p:cNvPr>
          <p:cNvGrpSpPr>
            <a:grpSpLocks/>
          </p:cNvGrpSpPr>
          <p:nvPr/>
        </p:nvGrpSpPr>
        <p:grpSpPr bwMode="auto">
          <a:xfrm>
            <a:off x="107504" y="620688"/>
            <a:ext cx="1008062" cy="1511300"/>
            <a:chOff x="7947" y="3107"/>
            <a:chExt cx="1609" cy="2555"/>
          </a:xfrm>
        </p:grpSpPr>
        <p:grpSp>
          <p:nvGrpSpPr>
            <p:cNvPr id="8" name="Group 45">
              <a:extLst>
                <a:ext uri="{FF2B5EF4-FFF2-40B4-BE49-F238E27FC236}">
                  <a16:creationId xmlns:a16="http://schemas.microsoft.com/office/drawing/2014/main" id="{681463E6-0161-43B3-A589-5615474ACC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47" y="3107"/>
              <a:ext cx="1609" cy="2555"/>
              <a:chOff x="7947" y="3107"/>
              <a:chExt cx="1609" cy="2555"/>
            </a:xfrm>
          </p:grpSpPr>
          <p:sp>
            <p:nvSpPr>
              <p:cNvPr id="11" name="Freeform 46">
                <a:extLst>
                  <a:ext uri="{FF2B5EF4-FFF2-40B4-BE49-F238E27FC236}">
                    <a16:creationId xmlns:a16="http://schemas.microsoft.com/office/drawing/2014/main" id="{8D0A98D9-DBFD-40D4-A532-B575772F90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" y="3660"/>
                <a:ext cx="675" cy="1037"/>
              </a:xfrm>
              <a:custGeom>
                <a:avLst/>
                <a:gdLst>
                  <a:gd name="T0" fmla="*/ 52 w 675"/>
                  <a:gd name="T1" fmla="*/ 148 h 1037"/>
                  <a:gd name="T2" fmla="*/ 82 w 675"/>
                  <a:gd name="T3" fmla="*/ 67 h 1037"/>
                  <a:gd name="T4" fmla="*/ 156 w 675"/>
                  <a:gd name="T5" fmla="*/ 0 h 1037"/>
                  <a:gd name="T6" fmla="*/ 238 w 675"/>
                  <a:gd name="T7" fmla="*/ 0 h 1037"/>
                  <a:gd name="T8" fmla="*/ 334 w 675"/>
                  <a:gd name="T9" fmla="*/ 67 h 1037"/>
                  <a:gd name="T10" fmla="*/ 431 w 675"/>
                  <a:gd name="T11" fmla="*/ 148 h 1037"/>
                  <a:gd name="T12" fmla="*/ 564 w 675"/>
                  <a:gd name="T13" fmla="*/ 304 h 1037"/>
                  <a:gd name="T14" fmla="*/ 638 w 675"/>
                  <a:gd name="T15" fmla="*/ 473 h 1037"/>
                  <a:gd name="T16" fmla="*/ 675 w 675"/>
                  <a:gd name="T17" fmla="*/ 673 h 1037"/>
                  <a:gd name="T18" fmla="*/ 675 w 675"/>
                  <a:gd name="T19" fmla="*/ 800 h 1037"/>
                  <a:gd name="T20" fmla="*/ 638 w 675"/>
                  <a:gd name="T21" fmla="*/ 896 h 1037"/>
                  <a:gd name="T22" fmla="*/ 579 w 675"/>
                  <a:gd name="T23" fmla="*/ 992 h 1037"/>
                  <a:gd name="T24" fmla="*/ 460 w 675"/>
                  <a:gd name="T25" fmla="*/ 1029 h 1037"/>
                  <a:gd name="T26" fmla="*/ 372 w 675"/>
                  <a:gd name="T27" fmla="*/ 1037 h 1037"/>
                  <a:gd name="T28" fmla="*/ 201 w 675"/>
                  <a:gd name="T29" fmla="*/ 1029 h 1037"/>
                  <a:gd name="T30" fmla="*/ 112 w 675"/>
                  <a:gd name="T31" fmla="*/ 947 h 1037"/>
                  <a:gd name="T32" fmla="*/ 22 w 675"/>
                  <a:gd name="T33" fmla="*/ 852 h 1037"/>
                  <a:gd name="T34" fmla="*/ 0 w 675"/>
                  <a:gd name="T35" fmla="*/ 726 h 1037"/>
                  <a:gd name="T36" fmla="*/ 0 w 675"/>
                  <a:gd name="T37" fmla="*/ 592 h 1037"/>
                  <a:gd name="T38" fmla="*/ 30 w 675"/>
                  <a:gd name="T39" fmla="*/ 326 h 1037"/>
                  <a:gd name="T40" fmla="*/ 52 w 675"/>
                  <a:gd name="T41" fmla="*/ 148 h 103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675" h="1037">
                    <a:moveTo>
                      <a:pt x="52" y="148"/>
                    </a:moveTo>
                    <a:lnTo>
                      <a:pt x="82" y="67"/>
                    </a:lnTo>
                    <a:lnTo>
                      <a:pt x="156" y="0"/>
                    </a:lnTo>
                    <a:lnTo>
                      <a:pt x="238" y="0"/>
                    </a:lnTo>
                    <a:lnTo>
                      <a:pt x="334" y="67"/>
                    </a:lnTo>
                    <a:lnTo>
                      <a:pt x="431" y="148"/>
                    </a:lnTo>
                    <a:lnTo>
                      <a:pt x="564" y="304"/>
                    </a:lnTo>
                    <a:lnTo>
                      <a:pt x="638" y="473"/>
                    </a:lnTo>
                    <a:lnTo>
                      <a:pt x="675" y="673"/>
                    </a:lnTo>
                    <a:lnTo>
                      <a:pt x="675" y="800"/>
                    </a:lnTo>
                    <a:lnTo>
                      <a:pt x="638" y="896"/>
                    </a:lnTo>
                    <a:lnTo>
                      <a:pt x="579" y="992"/>
                    </a:lnTo>
                    <a:lnTo>
                      <a:pt x="460" y="1029"/>
                    </a:lnTo>
                    <a:lnTo>
                      <a:pt x="372" y="1037"/>
                    </a:lnTo>
                    <a:lnTo>
                      <a:pt x="201" y="1029"/>
                    </a:lnTo>
                    <a:lnTo>
                      <a:pt x="112" y="947"/>
                    </a:lnTo>
                    <a:lnTo>
                      <a:pt x="22" y="852"/>
                    </a:lnTo>
                    <a:lnTo>
                      <a:pt x="0" y="726"/>
                    </a:lnTo>
                    <a:lnTo>
                      <a:pt x="0" y="592"/>
                    </a:lnTo>
                    <a:lnTo>
                      <a:pt x="30" y="326"/>
                    </a:lnTo>
                    <a:lnTo>
                      <a:pt x="52" y="14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2" name="Freeform 47">
                <a:extLst>
                  <a:ext uri="{FF2B5EF4-FFF2-40B4-BE49-F238E27FC236}">
                    <a16:creationId xmlns:a16="http://schemas.microsoft.com/office/drawing/2014/main" id="{788726C2-11FF-41FE-80FC-4758EC876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5" y="3661"/>
                <a:ext cx="1001" cy="608"/>
              </a:xfrm>
              <a:custGeom>
                <a:avLst/>
                <a:gdLst>
                  <a:gd name="T0" fmla="*/ 44 w 1001"/>
                  <a:gd name="T1" fmla="*/ 0 h 608"/>
                  <a:gd name="T2" fmla="*/ 111 w 1001"/>
                  <a:gd name="T3" fmla="*/ 22 h 608"/>
                  <a:gd name="T4" fmla="*/ 371 w 1001"/>
                  <a:gd name="T5" fmla="*/ 193 h 608"/>
                  <a:gd name="T6" fmla="*/ 526 w 1001"/>
                  <a:gd name="T7" fmla="*/ 275 h 608"/>
                  <a:gd name="T8" fmla="*/ 763 w 1001"/>
                  <a:gd name="T9" fmla="*/ 423 h 608"/>
                  <a:gd name="T10" fmla="*/ 1001 w 1001"/>
                  <a:gd name="T11" fmla="*/ 563 h 608"/>
                  <a:gd name="T12" fmla="*/ 1001 w 1001"/>
                  <a:gd name="T13" fmla="*/ 600 h 608"/>
                  <a:gd name="T14" fmla="*/ 964 w 1001"/>
                  <a:gd name="T15" fmla="*/ 608 h 608"/>
                  <a:gd name="T16" fmla="*/ 816 w 1001"/>
                  <a:gd name="T17" fmla="*/ 512 h 608"/>
                  <a:gd name="T18" fmla="*/ 779 w 1001"/>
                  <a:gd name="T19" fmla="*/ 512 h 608"/>
                  <a:gd name="T20" fmla="*/ 756 w 1001"/>
                  <a:gd name="T21" fmla="*/ 541 h 608"/>
                  <a:gd name="T22" fmla="*/ 711 w 1001"/>
                  <a:gd name="T23" fmla="*/ 563 h 608"/>
                  <a:gd name="T24" fmla="*/ 660 w 1001"/>
                  <a:gd name="T25" fmla="*/ 563 h 608"/>
                  <a:gd name="T26" fmla="*/ 600 w 1001"/>
                  <a:gd name="T27" fmla="*/ 504 h 608"/>
                  <a:gd name="T28" fmla="*/ 578 w 1001"/>
                  <a:gd name="T29" fmla="*/ 430 h 608"/>
                  <a:gd name="T30" fmla="*/ 593 w 1001"/>
                  <a:gd name="T31" fmla="*/ 370 h 608"/>
                  <a:gd name="T32" fmla="*/ 489 w 1001"/>
                  <a:gd name="T33" fmla="*/ 312 h 608"/>
                  <a:gd name="T34" fmla="*/ 355 w 1001"/>
                  <a:gd name="T35" fmla="*/ 259 h 608"/>
                  <a:gd name="T36" fmla="*/ 215 w 1001"/>
                  <a:gd name="T37" fmla="*/ 201 h 608"/>
                  <a:gd name="T38" fmla="*/ 111 w 1001"/>
                  <a:gd name="T39" fmla="*/ 164 h 608"/>
                  <a:gd name="T40" fmla="*/ 29 w 1001"/>
                  <a:gd name="T41" fmla="*/ 104 h 608"/>
                  <a:gd name="T42" fmla="*/ 0 w 1001"/>
                  <a:gd name="T43" fmla="*/ 45 h 608"/>
                  <a:gd name="T44" fmla="*/ 44 w 1001"/>
                  <a:gd name="T45" fmla="*/ 0 h 60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01" h="608">
                    <a:moveTo>
                      <a:pt x="44" y="0"/>
                    </a:moveTo>
                    <a:lnTo>
                      <a:pt x="111" y="22"/>
                    </a:lnTo>
                    <a:lnTo>
                      <a:pt x="371" y="193"/>
                    </a:lnTo>
                    <a:lnTo>
                      <a:pt x="526" y="275"/>
                    </a:lnTo>
                    <a:lnTo>
                      <a:pt x="763" y="423"/>
                    </a:lnTo>
                    <a:lnTo>
                      <a:pt x="1001" y="563"/>
                    </a:lnTo>
                    <a:lnTo>
                      <a:pt x="1001" y="600"/>
                    </a:lnTo>
                    <a:lnTo>
                      <a:pt x="964" y="608"/>
                    </a:lnTo>
                    <a:lnTo>
                      <a:pt x="816" y="512"/>
                    </a:lnTo>
                    <a:lnTo>
                      <a:pt x="779" y="512"/>
                    </a:lnTo>
                    <a:lnTo>
                      <a:pt x="756" y="541"/>
                    </a:lnTo>
                    <a:lnTo>
                      <a:pt x="711" y="563"/>
                    </a:lnTo>
                    <a:lnTo>
                      <a:pt x="660" y="563"/>
                    </a:lnTo>
                    <a:lnTo>
                      <a:pt x="600" y="504"/>
                    </a:lnTo>
                    <a:lnTo>
                      <a:pt x="578" y="430"/>
                    </a:lnTo>
                    <a:lnTo>
                      <a:pt x="593" y="370"/>
                    </a:lnTo>
                    <a:lnTo>
                      <a:pt x="489" y="312"/>
                    </a:lnTo>
                    <a:lnTo>
                      <a:pt x="355" y="259"/>
                    </a:lnTo>
                    <a:lnTo>
                      <a:pt x="215" y="201"/>
                    </a:lnTo>
                    <a:lnTo>
                      <a:pt x="111" y="164"/>
                    </a:lnTo>
                    <a:lnTo>
                      <a:pt x="29" y="104"/>
                    </a:lnTo>
                    <a:lnTo>
                      <a:pt x="0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3" name="Freeform 48">
                <a:extLst>
                  <a:ext uri="{FF2B5EF4-FFF2-40B4-BE49-F238E27FC236}">
                    <a16:creationId xmlns:a16="http://schemas.microsoft.com/office/drawing/2014/main" id="{FEE46F51-3EB2-4CDC-A8FE-94B641C8B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7" y="3654"/>
                <a:ext cx="416" cy="1008"/>
              </a:xfrm>
              <a:custGeom>
                <a:avLst/>
                <a:gdLst>
                  <a:gd name="T0" fmla="*/ 230 w 416"/>
                  <a:gd name="T1" fmla="*/ 96 h 1008"/>
                  <a:gd name="T2" fmla="*/ 319 w 416"/>
                  <a:gd name="T3" fmla="*/ 0 h 1008"/>
                  <a:gd name="T4" fmla="*/ 387 w 416"/>
                  <a:gd name="T5" fmla="*/ 8 h 1008"/>
                  <a:gd name="T6" fmla="*/ 416 w 416"/>
                  <a:gd name="T7" fmla="*/ 59 h 1008"/>
                  <a:gd name="T8" fmla="*/ 379 w 416"/>
                  <a:gd name="T9" fmla="*/ 127 h 1008"/>
                  <a:gd name="T10" fmla="*/ 267 w 416"/>
                  <a:gd name="T11" fmla="*/ 222 h 1008"/>
                  <a:gd name="T12" fmla="*/ 179 w 416"/>
                  <a:gd name="T13" fmla="*/ 312 h 1008"/>
                  <a:gd name="T14" fmla="*/ 66 w 416"/>
                  <a:gd name="T15" fmla="*/ 401 h 1008"/>
                  <a:gd name="T16" fmla="*/ 66 w 416"/>
                  <a:gd name="T17" fmla="*/ 445 h 1008"/>
                  <a:gd name="T18" fmla="*/ 89 w 416"/>
                  <a:gd name="T19" fmla="*/ 512 h 1008"/>
                  <a:gd name="T20" fmla="*/ 230 w 416"/>
                  <a:gd name="T21" fmla="*/ 623 h 1008"/>
                  <a:gd name="T22" fmla="*/ 290 w 416"/>
                  <a:gd name="T23" fmla="*/ 689 h 1008"/>
                  <a:gd name="T24" fmla="*/ 297 w 416"/>
                  <a:gd name="T25" fmla="*/ 727 h 1008"/>
                  <a:gd name="T26" fmla="*/ 274 w 416"/>
                  <a:gd name="T27" fmla="*/ 770 h 1008"/>
                  <a:gd name="T28" fmla="*/ 230 w 416"/>
                  <a:gd name="T29" fmla="*/ 815 h 1008"/>
                  <a:gd name="T30" fmla="*/ 216 w 416"/>
                  <a:gd name="T31" fmla="*/ 904 h 1008"/>
                  <a:gd name="T32" fmla="*/ 245 w 416"/>
                  <a:gd name="T33" fmla="*/ 986 h 1008"/>
                  <a:gd name="T34" fmla="*/ 237 w 416"/>
                  <a:gd name="T35" fmla="*/ 1008 h 1008"/>
                  <a:gd name="T36" fmla="*/ 200 w 416"/>
                  <a:gd name="T37" fmla="*/ 993 h 1008"/>
                  <a:gd name="T38" fmla="*/ 179 w 416"/>
                  <a:gd name="T39" fmla="*/ 926 h 1008"/>
                  <a:gd name="T40" fmla="*/ 179 w 416"/>
                  <a:gd name="T41" fmla="*/ 838 h 1008"/>
                  <a:gd name="T42" fmla="*/ 208 w 416"/>
                  <a:gd name="T43" fmla="*/ 778 h 1008"/>
                  <a:gd name="T44" fmla="*/ 245 w 416"/>
                  <a:gd name="T45" fmla="*/ 712 h 1008"/>
                  <a:gd name="T46" fmla="*/ 223 w 416"/>
                  <a:gd name="T47" fmla="*/ 689 h 1008"/>
                  <a:gd name="T48" fmla="*/ 148 w 416"/>
                  <a:gd name="T49" fmla="*/ 615 h 1008"/>
                  <a:gd name="T50" fmla="*/ 60 w 416"/>
                  <a:gd name="T51" fmla="*/ 556 h 1008"/>
                  <a:gd name="T52" fmla="*/ 0 w 416"/>
                  <a:gd name="T53" fmla="*/ 482 h 1008"/>
                  <a:gd name="T54" fmla="*/ 0 w 416"/>
                  <a:gd name="T55" fmla="*/ 371 h 1008"/>
                  <a:gd name="T56" fmla="*/ 37 w 416"/>
                  <a:gd name="T57" fmla="*/ 319 h 1008"/>
                  <a:gd name="T58" fmla="*/ 119 w 416"/>
                  <a:gd name="T59" fmla="*/ 267 h 1008"/>
                  <a:gd name="T60" fmla="*/ 200 w 416"/>
                  <a:gd name="T61" fmla="*/ 171 h 1008"/>
                  <a:gd name="T62" fmla="*/ 230 w 416"/>
                  <a:gd name="T63" fmla="*/ 96 h 100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16" h="1008">
                    <a:moveTo>
                      <a:pt x="230" y="96"/>
                    </a:moveTo>
                    <a:lnTo>
                      <a:pt x="319" y="0"/>
                    </a:lnTo>
                    <a:lnTo>
                      <a:pt x="387" y="8"/>
                    </a:lnTo>
                    <a:lnTo>
                      <a:pt x="416" y="59"/>
                    </a:lnTo>
                    <a:lnTo>
                      <a:pt x="379" y="127"/>
                    </a:lnTo>
                    <a:lnTo>
                      <a:pt x="267" y="222"/>
                    </a:lnTo>
                    <a:lnTo>
                      <a:pt x="179" y="312"/>
                    </a:lnTo>
                    <a:lnTo>
                      <a:pt x="66" y="401"/>
                    </a:lnTo>
                    <a:lnTo>
                      <a:pt x="66" y="445"/>
                    </a:lnTo>
                    <a:lnTo>
                      <a:pt x="89" y="512"/>
                    </a:lnTo>
                    <a:lnTo>
                      <a:pt x="230" y="623"/>
                    </a:lnTo>
                    <a:lnTo>
                      <a:pt x="290" y="689"/>
                    </a:lnTo>
                    <a:lnTo>
                      <a:pt x="297" y="727"/>
                    </a:lnTo>
                    <a:lnTo>
                      <a:pt x="274" y="770"/>
                    </a:lnTo>
                    <a:lnTo>
                      <a:pt x="230" y="815"/>
                    </a:lnTo>
                    <a:lnTo>
                      <a:pt x="216" y="904"/>
                    </a:lnTo>
                    <a:lnTo>
                      <a:pt x="245" y="986"/>
                    </a:lnTo>
                    <a:lnTo>
                      <a:pt x="237" y="1008"/>
                    </a:lnTo>
                    <a:lnTo>
                      <a:pt x="200" y="993"/>
                    </a:lnTo>
                    <a:lnTo>
                      <a:pt x="179" y="926"/>
                    </a:lnTo>
                    <a:lnTo>
                      <a:pt x="179" y="838"/>
                    </a:lnTo>
                    <a:lnTo>
                      <a:pt x="208" y="778"/>
                    </a:lnTo>
                    <a:lnTo>
                      <a:pt x="245" y="712"/>
                    </a:lnTo>
                    <a:lnTo>
                      <a:pt x="223" y="689"/>
                    </a:lnTo>
                    <a:lnTo>
                      <a:pt x="148" y="615"/>
                    </a:lnTo>
                    <a:lnTo>
                      <a:pt x="60" y="556"/>
                    </a:lnTo>
                    <a:lnTo>
                      <a:pt x="0" y="482"/>
                    </a:lnTo>
                    <a:lnTo>
                      <a:pt x="0" y="371"/>
                    </a:lnTo>
                    <a:lnTo>
                      <a:pt x="37" y="319"/>
                    </a:lnTo>
                    <a:lnTo>
                      <a:pt x="119" y="267"/>
                    </a:lnTo>
                    <a:lnTo>
                      <a:pt x="200" y="171"/>
                    </a:lnTo>
                    <a:lnTo>
                      <a:pt x="230" y="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4" name="Freeform 49">
                <a:extLst>
                  <a:ext uri="{FF2B5EF4-FFF2-40B4-BE49-F238E27FC236}">
                    <a16:creationId xmlns:a16="http://schemas.microsoft.com/office/drawing/2014/main" id="{33FF952A-D2A2-41BE-8AB7-A6F2446B74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6" y="3107"/>
                <a:ext cx="462" cy="519"/>
              </a:xfrm>
              <a:custGeom>
                <a:avLst/>
                <a:gdLst>
                  <a:gd name="T0" fmla="*/ 156 w 462"/>
                  <a:gd name="T1" fmla="*/ 519 h 519"/>
                  <a:gd name="T2" fmla="*/ 97 w 462"/>
                  <a:gd name="T3" fmla="*/ 519 h 519"/>
                  <a:gd name="T4" fmla="*/ 37 w 462"/>
                  <a:gd name="T5" fmla="*/ 490 h 519"/>
                  <a:gd name="T6" fmla="*/ 0 w 462"/>
                  <a:gd name="T7" fmla="*/ 408 h 519"/>
                  <a:gd name="T8" fmla="*/ 0 w 462"/>
                  <a:gd name="T9" fmla="*/ 267 h 519"/>
                  <a:gd name="T10" fmla="*/ 52 w 462"/>
                  <a:gd name="T11" fmla="*/ 111 h 519"/>
                  <a:gd name="T12" fmla="*/ 134 w 462"/>
                  <a:gd name="T13" fmla="*/ 8 h 519"/>
                  <a:gd name="T14" fmla="*/ 208 w 462"/>
                  <a:gd name="T15" fmla="*/ 0 h 519"/>
                  <a:gd name="T16" fmla="*/ 298 w 462"/>
                  <a:gd name="T17" fmla="*/ 15 h 519"/>
                  <a:gd name="T18" fmla="*/ 342 w 462"/>
                  <a:gd name="T19" fmla="*/ 82 h 519"/>
                  <a:gd name="T20" fmla="*/ 357 w 462"/>
                  <a:gd name="T21" fmla="*/ 148 h 519"/>
                  <a:gd name="T22" fmla="*/ 342 w 462"/>
                  <a:gd name="T23" fmla="*/ 237 h 519"/>
                  <a:gd name="T24" fmla="*/ 327 w 462"/>
                  <a:gd name="T25" fmla="*/ 319 h 519"/>
                  <a:gd name="T26" fmla="*/ 417 w 462"/>
                  <a:gd name="T27" fmla="*/ 393 h 519"/>
                  <a:gd name="T28" fmla="*/ 462 w 462"/>
                  <a:gd name="T29" fmla="*/ 437 h 519"/>
                  <a:gd name="T30" fmla="*/ 462 w 462"/>
                  <a:gd name="T31" fmla="*/ 467 h 519"/>
                  <a:gd name="T32" fmla="*/ 439 w 462"/>
                  <a:gd name="T33" fmla="*/ 467 h 519"/>
                  <a:gd name="T34" fmla="*/ 312 w 462"/>
                  <a:gd name="T35" fmla="*/ 371 h 519"/>
                  <a:gd name="T36" fmla="*/ 267 w 462"/>
                  <a:gd name="T37" fmla="*/ 437 h 519"/>
                  <a:gd name="T38" fmla="*/ 193 w 462"/>
                  <a:gd name="T39" fmla="*/ 496 h 519"/>
                  <a:gd name="T40" fmla="*/ 156 w 462"/>
                  <a:gd name="T41" fmla="*/ 519 h 51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62" h="519">
                    <a:moveTo>
                      <a:pt x="156" y="519"/>
                    </a:moveTo>
                    <a:lnTo>
                      <a:pt x="97" y="519"/>
                    </a:lnTo>
                    <a:lnTo>
                      <a:pt x="37" y="490"/>
                    </a:lnTo>
                    <a:lnTo>
                      <a:pt x="0" y="408"/>
                    </a:lnTo>
                    <a:lnTo>
                      <a:pt x="0" y="267"/>
                    </a:lnTo>
                    <a:lnTo>
                      <a:pt x="52" y="111"/>
                    </a:lnTo>
                    <a:lnTo>
                      <a:pt x="134" y="8"/>
                    </a:lnTo>
                    <a:lnTo>
                      <a:pt x="208" y="0"/>
                    </a:lnTo>
                    <a:lnTo>
                      <a:pt x="298" y="15"/>
                    </a:lnTo>
                    <a:lnTo>
                      <a:pt x="342" y="82"/>
                    </a:lnTo>
                    <a:lnTo>
                      <a:pt x="357" y="148"/>
                    </a:lnTo>
                    <a:lnTo>
                      <a:pt x="342" y="237"/>
                    </a:lnTo>
                    <a:lnTo>
                      <a:pt x="327" y="319"/>
                    </a:lnTo>
                    <a:lnTo>
                      <a:pt x="417" y="393"/>
                    </a:lnTo>
                    <a:lnTo>
                      <a:pt x="462" y="437"/>
                    </a:lnTo>
                    <a:lnTo>
                      <a:pt x="462" y="467"/>
                    </a:lnTo>
                    <a:lnTo>
                      <a:pt x="439" y="467"/>
                    </a:lnTo>
                    <a:lnTo>
                      <a:pt x="312" y="371"/>
                    </a:lnTo>
                    <a:lnTo>
                      <a:pt x="267" y="437"/>
                    </a:lnTo>
                    <a:lnTo>
                      <a:pt x="193" y="496"/>
                    </a:lnTo>
                    <a:lnTo>
                      <a:pt x="156" y="5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5" name="Freeform 50">
                <a:extLst>
                  <a:ext uri="{FF2B5EF4-FFF2-40B4-BE49-F238E27FC236}">
                    <a16:creationId xmlns:a16="http://schemas.microsoft.com/office/drawing/2014/main" id="{FAEE488F-0914-42A8-B0E9-04B308D1A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3" y="4485"/>
                <a:ext cx="376" cy="1177"/>
              </a:xfrm>
              <a:custGeom>
                <a:avLst/>
                <a:gdLst>
                  <a:gd name="T0" fmla="*/ 125 w 376"/>
                  <a:gd name="T1" fmla="*/ 363 h 1177"/>
                  <a:gd name="T2" fmla="*/ 118 w 376"/>
                  <a:gd name="T3" fmla="*/ 237 h 1177"/>
                  <a:gd name="T4" fmla="*/ 102 w 376"/>
                  <a:gd name="T5" fmla="*/ 82 h 1177"/>
                  <a:gd name="T6" fmla="*/ 169 w 376"/>
                  <a:gd name="T7" fmla="*/ 0 h 1177"/>
                  <a:gd name="T8" fmla="*/ 257 w 376"/>
                  <a:gd name="T9" fmla="*/ 37 h 1177"/>
                  <a:gd name="T10" fmla="*/ 280 w 376"/>
                  <a:gd name="T11" fmla="*/ 222 h 1177"/>
                  <a:gd name="T12" fmla="*/ 280 w 376"/>
                  <a:gd name="T13" fmla="*/ 392 h 1177"/>
                  <a:gd name="T14" fmla="*/ 257 w 376"/>
                  <a:gd name="T15" fmla="*/ 606 h 1177"/>
                  <a:gd name="T16" fmla="*/ 199 w 376"/>
                  <a:gd name="T17" fmla="*/ 740 h 1177"/>
                  <a:gd name="T18" fmla="*/ 154 w 376"/>
                  <a:gd name="T19" fmla="*/ 874 h 1177"/>
                  <a:gd name="T20" fmla="*/ 95 w 376"/>
                  <a:gd name="T21" fmla="*/ 962 h 1177"/>
                  <a:gd name="T22" fmla="*/ 95 w 376"/>
                  <a:gd name="T23" fmla="*/ 998 h 1177"/>
                  <a:gd name="T24" fmla="*/ 199 w 376"/>
                  <a:gd name="T25" fmla="*/ 1021 h 1177"/>
                  <a:gd name="T26" fmla="*/ 287 w 376"/>
                  <a:gd name="T27" fmla="*/ 1058 h 1177"/>
                  <a:gd name="T28" fmla="*/ 376 w 376"/>
                  <a:gd name="T29" fmla="*/ 1140 h 1177"/>
                  <a:gd name="T30" fmla="*/ 354 w 376"/>
                  <a:gd name="T31" fmla="*/ 1161 h 1177"/>
                  <a:gd name="T32" fmla="*/ 280 w 376"/>
                  <a:gd name="T33" fmla="*/ 1177 h 1177"/>
                  <a:gd name="T34" fmla="*/ 228 w 376"/>
                  <a:gd name="T35" fmla="*/ 1147 h 1177"/>
                  <a:gd name="T36" fmla="*/ 132 w 376"/>
                  <a:gd name="T37" fmla="*/ 1072 h 1177"/>
                  <a:gd name="T38" fmla="*/ 50 w 376"/>
                  <a:gd name="T39" fmla="*/ 1029 h 1177"/>
                  <a:gd name="T40" fmla="*/ 7 w 376"/>
                  <a:gd name="T41" fmla="*/ 1021 h 1177"/>
                  <a:gd name="T42" fmla="*/ 0 w 376"/>
                  <a:gd name="T43" fmla="*/ 969 h 1177"/>
                  <a:gd name="T44" fmla="*/ 58 w 376"/>
                  <a:gd name="T45" fmla="*/ 888 h 1177"/>
                  <a:gd name="T46" fmla="*/ 118 w 376"/>
                  <a:gd name="T47" fmla="*/ 821 h 1177"/>
                  <a:gd name="T48" fmla="*/ 162 w 376"/>
                  <a:gd name="T49" fmla="*/ 718 h 1177"/>
                  <a:gd name="T50" fmla="*/ 184 w 376"/>
                  <a:gd name="T51" fmla="*/ 592 h 1177"/>
                  <a:gd name="T52" fmla="*/ 169 w 376"/>
                  <a:gd name="T53" fmla="*/ 474 h 1177"/>
                  <a:gd name="T54" fmla="*/ 132 w 376"/>
                  <a:gd name="T55" fmla="*/ 326 h 1177"/>
                  <a:gd name="T56" fmla="*/ 125 w 376"/>
                  <a:gd name="T57" fmla="*/ 363 h 117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76" h="1177">
                    <a:moveTo>
                      <a:pt x="125" y="363"/>
                    </a:moveTo>
                    <a:lnTo>
                      <a:pt x="118" y="237"/>
                    </a:lnTo>
                    <a:lnTo>
                      <a:pt x="102" y="82"/>
                    </a:lnTo>
                    <a:lnTo>
                      <a:pt x="169" y="0"/>
                    </a:lnTo>
                    <a:lnTo>
                      <a:pt x="257" y="37"/>
                    </a:lnTo>
                    <a:lnTo>
                      <a:pt x="280" y="222"/>
                    </a:lnTo>
                    <a:lnTo>
                      <a:pt x="280" y="392"/>
                    </a:lnTo>
                    <a:lnTo>
                      <a:pt x="257" y="606"/>
                    </a:lnTo>
                    <a:lnTo>
                      <a:pt x="199" y="740"/>
                    </a:lnTo>
                    <a:lnTo>
                      <a:pt x="154" y="874"/>
                    </a:lnTo>
                    <a:lnTo>
                      <a:pt x="95" y="962"/>
                    </a:lnTo>
                    <a:lnTo>
                      <a:pt x="95" y="998"/>
                    </a:lnTo>
                    <a:lnTo>
                      <a:pt x="199" y="1021"/>
                    </a:lnTo>
                    <a:lnTo>
                      <a:pt x="287" y="1058"/>
                    </a:lnTo>
                    <a:lnTo>
                      <a:pt x="376" y="1140"/>
                    </a:lnTo>
                    <a:lnTo>
                      <a:pt x="354" y="1161"/>
                    </a:lnTo>
                    <a:lnTo>
                      <a:pt x="280" y="1177"/>
                    </a:lnTo>
                    <a:lnTo>
                      <a:pt x="228" y="1147"/>
                    </a:lnTo>
                    <a:lnTo>
                      <a:pt x="132" y="1072"/>
                    </a:lnTo>
                    <a:lnTo>
                      <a:pt x="50" y="1029"/>
                    </a:lnTo>
                    <a:lnTo>
                      <a:pt x="7" y="1021"/>
                    </a:lnTo>
                    <a:lnTo>
                      <a:pt x="0" y="969"/>
                    </a:lnTo>
                    <a:lnTo>
                      <a:pt x="58" y="888"/>
                    </a:lnTo>
                    <a:lnTo>
                      <a:pt x="118" y="821"/>
                    </a:lnTo>
                    <a:lnTo>
                      <a:pt x="162" y="718"/>
                    </a:lnTo>
                    <a:lnTo>
                      <a:pt x="184" y="592"/>
                    </a:lnTo>
                    <a:lnTo>
                      <a:pt x="169" y="474"/>
                    </a:lnTo>
                    <a:lnTo>
                      <a:pt x="132" y="326"/>
                    </a:lnTo>
                    <a:lnTo>
                      <a:pt x="125" y="36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6" name="Freeform 51">
                <a:extLst>
                  <a:ext uri="{FF2B5EF4-FFF2-40B4-BE49-F238E27FC236}">
                    <a16:creationId xmlns:a16="http://schemas.microsoft.com/office/drawing/2014/main" id="{989529FF-92C1-4380-B6DD-C8A7DCAA8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1" y="4529"/>
                <a:ext cx="356" cy="1103"/>
              </a:xfrm>
              <a:custGeom>
                <a:avLst/>
                <a:gdLst>
                  <a:gd name="T0" fmla="*/ 104 w 356"/>
                  <a:gd name="T1" fmla="*/ 0 h 1103"/>
                  <a:gd name="T2" fmla="*/ 171 w 356"/>
                  <a:gd name="T3" fmla="*/ 37 h 1103"/>
                  <a:gd name="T4" fmla="*/ 193 w 356"/>
                  <a:gd name="T5" fmla="*/ 88 h 1103"/>
                  <a:gd name="T6" fmla="*/ 223 w 356"/>
                  <a:gd name="T7" fmla="*/ 222 h 1103"/>
                  <a:gd name="T8" fmla="*/ 230 w 356"/>
                  <a:gd name="T9" fmla="*/ 400 h 1103"/>
                  <a:gd name="T10" fmla="*/ 208 w 356"/>
                  <a:gd name="T11" fmla="*/ 643 h 1103"/>
                  <a:gd name="T12" fmla="*/ 141 w 356"/>
                  <a:gd name="T13" fmla="*/ 814 h 1103"/>
                  <a:gd name="T14" fmla="*/ 104 w 356"/>
                  <a:gd name="T15" fmla="*/ 888 h 1103"/>
                  <a:gd name="T16" fmla="*/ 104 w 356"/>
                  <a:gd name="T17" fmla="*/ 954 h 1103"/>
                  <a:gd name="T18" fmla="*/ 253 w 356"/>
                  <a:gd name="T19" fmla="*/ 999 h 1103"/>
                  <a:gd name="T20" fmla="*/ 349 w 356"/>
                  <a:gd name="T21" fmla="*/ 1043 h 1103"/>
                  <a:gd name="T22" fmla="*/ 356 w 356"/>
                  <a:gd name="T23" fmla="*/ 1065 h 1103"/>
                  <a:gd name="T24" fmla="*/ 319 w 356"/>
                  <a:gd name="T25" fmla="*/ 1103 h 1103"/>
                  <a:gd name="T26" fmla="*/ 223 w 356"/>
                  <a:gd name="T27" fmla="*/ 1103 h 1103"/>
                  <a:gd name="T28" fmla="*/ 171 w 356"/>
                  <a:gd name="T29" fmla="*/ 1058 h 1103"/>
                  <a:gd name="T30" fmla="*/ 112 w 356"/>
                  <a:gd name="T31" fmla="*/ 1022 h 1103"/>
                  <a:gd name="T32" fmla="*/ 59 w 356"/>
                  <a:gd name="T33" fmla="*/ 977 h 1103"/>
                  <a:gd name="T34" fmla="*/ 0 w 356"/>
                  <a:gd name="T35" fmla="*/ 954 h 1103"/>
                  <a:gd name="T36" fmla="*/ 8 w 356"/>
                  <a:gd name="T37" fmla="*/ 925 h 1103"/>
                  <a:gd name="T38" fmla="*/ 59 w 356"/>
                  <a:gd name="T39" fmla="*/ 866 h 1103"/>
                  <a:gd name="T40" fmla="*/ 112 w 356"/>
                  <a:gd name="T41" fmla="*/ 785 h 1103"/>
                  <a:gd name="T42" fmla="*/ 156 w 356"/>
                  <a:gd name="T43" fmla="*/ 674 h 1103"/>
                  <a:gd name="T44" fmla="*/ 171 w 356"/>
                  <a:gd name="T45" fmla="*/ 533 h 1103"/>
                  <a:gd name="T46" fmla="*/ 156 w 356"/>
                  <a:gd name="T47" fmla="*/ 377 h 1103"/>
                  <a:gd name="T48" fmla="*/ 112 w 356"/>
                  <a:gd name="T49" fmla="*/ 251 h 1103"/>
                  <a:gd name="T50" fmla="*/ 67 w 356"/>
                  <a:gd name="T51" fmla="*/ 192 h 1103"/>
                  <a:gd name="T52" fmla="*/ 38 w 356"/>
                  <a:gd name="T53" fmla="*/ 96 h 1103"/>
                  <a:gd name="T54" fmla="*/ 104 w 356"/>
                  <a:gd name="T55" fmla="*/ 0 h 110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56" h="1103">
                    <a:moveTo>
                      <a:pt x="104" y="0"/>
                    </a:moveTo>
                    <a:lnTo>
                      <a:pt x="171" y="37"/>
                    </a:lnTo>
                    <a:lnTo>
                      <a:pt x="193" y="88"/>
                    </a:lnTo>
                    <a:lnTo>
                      <a:pt x="223" y="222"/>
                    </a:lnTo>
                    <a:lnTo>
                      <a:pt x="230" y="400"/>
                    </a:lnTo>
                    <a:lnTo>
                      <a:pt x="208" y="643"/>
                    </a:lnTo>
                    <a:lnTo>
                      <a:pt x="141" y="814"/>
                    </a:lnTo>
                    <a:lnTo>
                      <a:pt x="104" y="888"/>
                    </a:lnTo>
                    <a:lnTo>
                      <a:pt x="104" y="954"/>
                    </a:lnTo>
                    <a:lnTo>
                      <a:pt x="253" y="999"/>
                    </a:lnTo>
                    <a:lnTo>
                      <a:pt x="349" y="1043"/>
                    </a:lnTo>
                    <a:lnTo>
                      <a:pt x="356" y="1065"/>
                    </a:lnTo>
                    <a:lnTo>
                      <a:pt x="319" y="1103"/>
                    </a:lnTo>
                    <a:lnTo>
                      <a:pt x="223" y="1103"/>
                    </a:lnTo>
                    <a:lnTo>
                      <a:pt x="171" y="1058"/>
                    </a:lnTo>
                    <a:lnTo>
                      <a:pt x="112" y="1022"/>
                    </a:lnTo>
                    <a:lnTo>
                      <a:pt x="59" y="977"/>
                    </a:lnTo>
                    <a:lnTo>
                      <a:pt x="0" y="954"/>
                    </a:lnTo>
                    <a:lnTo>
                      <a:pt x="8" y="925"/>
                    </a:lnTo>
                    <a:lnTo>
                      <a:pt x="59" y="866"/>
                    </a:lnTo>
                    <a:lnTo>
                      <a:pt x="112" y="785"/>
                    </a:lnTo>
                    <a:lnTo>
                      <a:pt x="156" y="674"/>
                    </a:lnTo>
                    <a:lnTo>
                      <a:pt x="171" y="533"/>
                    </a:lnTo>
                    <a:lnTo>
                      <a:pt x="156" y="377"/>
                    </a:lnTo>
                    <a:lnTo>
                      <a:pt x="112" y="251"/>
                    </a:lnTo>
                    <a:lnTo>
                      <a:pt x="67" y="192"/>
                    </a:lnTo>
                    <a:lnTo>
                      <a:pt x="38" y="96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9" name="Freeform 52">
              <a:extLst>
                <a:ext uri="{FF2B5EF4-FFF2-40B4-BE49-F238E27FC236}">
                  <a16:creationId xmlns:a16="http://schemas.microsoft.com/office/drawing/2014/main" id="{4BC4DA60-0503-4412-88EE-ECCA95ED8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6" y="3734"/>
              <a:ext cx="312" cy="662"/>
            </a:xfrm>
            <a:custGeom>
              <a:avLst/>
              <a:gdLst>
                <a:gd name="T0" fmla="*/ 0 w 312"/>
                <a:gd name="T1" fmla="*/ 22 h 662"/>
                <a:gd name="T2" fmla="*/ 59 w 312"/>
                <a:gd name="T3" fmla="*/ 0 h 662"/>
                <a:gd name="T4" fmla="*/ 104 w 312"/>
                <a:gd name="T5" fmla="*/ 8 h 662"/>
                <a:gd name="T6" fmla="*/ 89 w 312"/>
                <a:gd name="T7" fmla="*/ 112 h 662"/>
                <a:gd name="T8" fmla="*/ 283 w 312"/>
                <a:gd name="T9" fmla="*/ 439 h 662"/>
                <a:gd name="T10" fmla="*/ 312 w 312"/>
                <a:gd name="T11" fmla="*/ 535 h 662"/>
                <a:gd name="T12" fmla="*/ 283 w 312"/>
                <a:gd name="T13" fmla="*/ 662 h 662"/>
                <a:gd name="T14" fmla="*/ 193 w 312"/>
                <a:gd name="T15" fmla="*/ 580 h 662"/>
                <a:gd name="T16" fmla="*/ 179 w 312"/>
                <a:gd name="T17" fmla="*/ 468 h 662"/>
                <a:gd name="T18" fmla="*/ 67 w 312"/>
                <a:gd name="T19" fmla="*/ 104 h 662"/>
                <a:gd name="T20" fmla="*/ 0 w 312"/>
                <a:gd name="T21" fmla="*/ 22 h 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2" h="662">
                  <a:moveTo>
                    <a:pt x="0" y="22"/>
                  </a:moveTo>
                  <a:lnTo>
                    <a:pt x="59" y="0"/>
                  </a:lnTo>
                  <a:lnTo>
                    <a:pt x="104" y="8"/>
                  </a:lnTo>
                  <a:lnTo>
                    <a:pt x="89" y="112"/>
                  </a:lnTo>
                  <a:lnTo>
                    <a:pt x="283" y="439"/>
                  </a:lnTo>
                  <a:lnTo>
                    <a:pt x="312" y="535"/>
                  </a:lnTo>
                  <a:lnTo>
                    <a:pt x="283" y="662"/>
                  </a:lnTo>
                  <a:lnTo>
                    <a:pt x="193" y="580"/>
                  </a:lnTo>
                  <a:lnTo>
                    <a:pt x="179" y="468"/>
                  </a:lnTo>
                  <a:lnTo>
                    <a:pt x="67" y="10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17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4F45D5B4-9AF2-47FD-8881-8D9308AFD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822093"/>
      </p:ext>
    </p:extLst>
  </p:cSld>
  <p:clrMapOvr>
    <a:masterClrMapping/>
  </p:clrMapOvr>
  <p:transition spd="med" advClick="0" advTm="38751">
    <p:randomBa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ce réservé du contenu 7">
            <a:extLst>
              <a:ext uri="{FF2B5EF4-FFF2-40B4-BE49-F238E27FC236}">
                <a16:creationId xmlns:a16="http://schemas.microsoft.com/office/drawing/2014/main" id="{C7A53BDC-5568-4AB5-B91E-CAC3E78A2801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58278327"/>
              </p:ext>
            </p:extLst>
          </p:nvPr>
        </p:nvGraphicFramePr>
        <p:xfrm>
          <a:off x="7132320" y="1165354"/>
          <a:ext cx="441725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7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711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2400" b="1" u="none" strike="noStrike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Pop analphabète (10 ans et +)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9996C73C-0585-4E94-903D-139B911B34E0}"/>
              </a:ext>
            </a:extLst>
          </p:cNvPr>
          <p:cNvSpPr/>
          <p:nvPr/>
        </p:nvSpPr>
        <p:spPr>
          <a:xfrm>
            <a:off x="1535" y="54310"/>
            <a:ext cx="10633640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Analphabétisme des jeunes</a:t>
            </a:r>
          </a:p>
        </p:txBody>
      </p:sp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60C3872D-9482-4693-A88C-57CF617A8D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438680"/>
              </p:ext>
            </p:extLst>
          </p:nvPr>
        </p:nvGraphicFramePr>
        <p:xfrm>
          <a:off x="6991643" y="1658847"/>
          <a:ext cx="518372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3725">
                  <a:extLst>
                    <a:ext uri="{9D8B030D-6E8A-4147-A177-3AD203B41FA5}">
                      <a16:colId xmlns:a16="http://schemas.microsoft.com/office/drawing/2014/main" val="1178135637"/>
                    </a:ext>
                  </a:extLst>
                </a:gridCol>
              </a:tblGrid>
              <a:tr h="275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National                 32.2%   :   8.76 millions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211920"/>
                  </a:ext>
                </a:extLst>
              </a:tr>
              <a:tr h="275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1" dirty="0">
                          <a:solidFill>
                            <a:schemeClr val="tx1"/>
                          </a:solidFill>
                        </a:rPr>
                        <a:t>Régional</a:t>
                      </a:r>
                      <a:r>
                        <a:rPr lang="fr-FR" b="1" dirty="0">
                          <a:solidFill>
                            <a:srgbClr val="C00000"/>
                          </a:solidFill>
                        </a:rPr>
                        <a:t>                 30,8%  :    1,09 millions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2759848"/>
                  </a:ext>
                </a:extLst>
              </a:tr>
            </a:tbl>
          </a:graphicData>
        </a:graphic>
      </p:graphicFrame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1A5776AB-04E1-4B32-BA6B-3A24AEF04C58}"/>
              </a:ext>
            </a:extLst>
          </p:cNvPr>
          <p:cNvSpPr/>
          <p:nvPr/>
        </p:nvSpPr>
        <p:spPr>
          <a:xfrm>
            <a:off x="4881489" y="1622554"/>
            <a:ext cx="1997613" cy="73152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8" name="Tableau 17">
            <a:extLst>
              <a:ext uri="{FF2B5EF4-FFF2-40B4-BE49-F238E27FC236}">
                <a16:creationId xmlns:a16="http://schemas.microsoft.com/office/drawing/2014/main" id="{36264DB1-E6B1-4B2D-8179-9C96BC6D25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363433"/>
              </p:ext>
            </p:extLst>
          </p:nvPr>
        </p:nvGraphicFramePr>
        <p:xfrm>
          <a:off x="-28135" y="3301248"/>
          <a:ext cx="5627077" cy="16305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0092">
                  <a:extLst>
                    <a:ext uri="{9D8B030D-6E8A-4147-A177-3AD203B41FA5}">
                      <a16:colId xmlns:a16="http://schemas.microsoft.com/office/drawing/2014/main" val="2941544396"/>
                    </a:ext>
                  </a:extLst>
                </a:gridCol>
                <a:gridCol w="2126621">
                  <a:extLst>
                    <a:ext uri="{9D8B030D-6E8A-4147-A177-3AD203B41FA5}">
                      <a16:colId xmlns:a16="http://schemas.microsoft.com/office/drawing/2014/main" val="3072316975"/>
                    </a:ext>
                  </a:extLst>
                </a:gridCol>
                <a:gridCol w="1810364">
                  <a:extLst>
                    <a:ext uri="{9D8B030D-6E8A-4147-A177-3AD203B41FA5}">
                      <a16:colId xmlns:a16="http://schemas.microsoft.com/office/drawing/2014/main" val="814429982"/>
                    </a:ext>
                  </a:extLst>
                </a:gridCol>
              </a:tblGrid>
              <a:tr h="298771">
                <a:tc rowSpan="2">
                  <a:txBody>
                    <a:bodyPr/>
                    <a:lstStyle/>
                    <a:p>
                      <a:endParaRPr lang="fr-FR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15-24 ans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25-34 ans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3923851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6 033 343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5 437 644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837230"/>
                  </a:ext>
                </a:extLst>
              </a:tr>
              <a:tr h="2913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National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512379"/>
                  </a:ext>
                </a:extLst>
              </a:tr>
              <a:tr h="31370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11 470 987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895669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b="1" u="none" strike="noStrike" dirty="0">
                          <a:effectLst/>
                        </a:rPr>
                        <a:t>Région TTA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692 267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629 203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463975"/>
                  </a:ext>
                </a:extLst>
              </a:tr>
              <a:tr h="30624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1 321 470</a:t>
                      </a:r>
                      <a:endParaRPr lang="fr-FR" sz="20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9245369"/>
                  </a:ext>
                </a:extLst>
              </a:tr>
            </a:tbl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99626A28-FEBA-4634-91B0-209DFDE8EFD0}"/>
              </a:ext>
            </a:extLst>
          </p:cNvPr>
          <p:cNvSpPr/>
          <p:nvPr/>
        </p:nvSpPr>
        <p:spPr>
          <a:xfrm>
            <a:off x="1151479" y="2944920"/>
            <a:ext cx="29582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fr-FR" sz="2400" b="1" dirty="0">
                <a:solidFill>
                  <a:srgbClr val="002060"/>
                </a:solidFill>
              </a:rPr>
              <a:t>Population jeunes</a:t>
            </a:r>
            <a:endParaRPr lang="fr-F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8B0DAC0-A3DC-4FE5-A97D-9C2A0B2771BF}"/>
              </a:ext>
            </a:extLst>
          </p:cNvPr>
          <p:cNvSpPr/>
          <p:nvPr/>
        </p:nvSpPr>
        <p:spPr>
          <a:xfrm>
            <a:off x="7555478" y="2902554"/>
            <a:ext cx="29519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fr-FR" sz="2400" b="1" dirty="0">
                <a:solidFill>
                  <a:srgbClr val="002060"/>
                </a:solidFill>
              </a:rPr>
              <a:t>Jeunes  Analphabètes</a:t>
            </a:r>
            <a:endParaRPr lang="fr-FR" sz="24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973BBF-CDF9-4E52-AFF0-5E2883C6E7C6}"/>
              </a:ext>
            </a:extLst>
          </p:cNvPr>
          <p:cNvSpPr/>
          <p:nvPr/>
        </p:nvSpPr>
        <p:spPr>
          <a:xfrm>
            <a:off x="1461066" y="1133863"/>
            <a:ext cx="2648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rgbClr val="002060"/>
                </a:solidFill>
              </a:rPr>
              <a:t>Population globale </a:t>
            </a:r>
            <a:endParaRPr lang="fr-FR" sz="2400" dirty="0">
              <a:solidFill>
                <a:srgbClr val="002060"/>
              </a:solidFill>
            </a:endParaRPr>
          </a:p>
        </p:txBody>
      </p:sp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883AD0A7-4916-4699-BE66-0BA53CD318F2}"/>
              </a:ext>
            </a:extLst>
          </p:cNvPr>
          <p:cNvSpPr/>
          <p:nvPr/>
        </p:nvSpPr>
        <p:spPr>
          <a:xfrm rot="5400000">
            <a:off x="2271532" y="2309442"/>
            <a:ext cx="752612" cy="73152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25" name="Tableau 24">
            <a:extLst>
              <a:ext uri="{FF2B5EF4-FFF2-40B4-BE49-F238E27FC236}">
                <a16:creationId xmlns:a16="http://schemas.microsoft.com/office/drawing/2014/main" id="{16B916B7-90F5-4A8B-AD1E-19CFDE166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990613"/>
              </p:ext>
            </p:extLst>
          </p:nvPr>
        </p:nvGraphicFramePr>
        <p:xfrm>
          <a:off x="1535" y="1613127"/>
          <a:ext cx="5110275" cy="822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48868">
                  <a:extLst>
                    <a:ext uri="{9D8B030D-6E8A-4147-A177-3AD203B41FA5}">
                      <a16:colId xmlns:a16="http://schemas.microsoft.com/office/drawing/2014/main" val="2298132131"/>
                    </a:ext>
                  </a:extLst>
                </a:gridCol>
                <a:gridCol w="2461407">
                  <a:extLst>
                    <a:ext uri="{9D8B030D-6E8A-4147-A177-3AD203B41FA5}">
                      <a16:colId xmlns:a16="http://schemas.microsoft.com/office/drawing/2014/main" val="612098300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National</a:t>
                      </a:r>
                      <a:endParaRPr lang="fr-FR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33 610 084</a:t>
                      </a:r>
                      <a:endParaRPr lang="fr-FR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698798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Région TTA</a:t>
                      </a:r>
                      <a:endParaRPr lang="fr-FR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3 540 012</a:t>
                      </a:r>
                      <a:endParaRPr lang="fr-FR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952606"/>
                  </a:ext>
                </a:extLst>
              </a:tr>
            </a:tbl>
          </a:graphicData>
        </a:graphic>
      </p:graphicFrame>
      <p:sp>
        <p:nvSpPr>
          <p:cNvPr id="26" name="Flèche : droite 25">
            <a:extLst>
              <a:ext uri="{FF2B5EF4-FFF2-40B4-BE49-F238E27FC236}">
                <a16:creationId xmlns:a16="http://schemas.microsoft.com/office/drawing/2014/main" id="{02CDEB82-A00F-4FEF-851A-47CD233DED23}"/>
              </a:ext>
            </a:extLst>
          </p:cNvPr>
          <p:cNvSpPr/>
          <p:nvPr/>
        </p:nvSpPr>
        <p:spPr>
          <a:xfrm>
            <a:off x="5598942" y="3885109"/>
            <a:ext cx="956603" cy="73152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27" name="Tableau 26">
            <a:extLst>
              <a:ext uri="{FF2B5EF4-FFF2-40B4-BE49-F238E27FC236}">
                <a16:creationId xmlns:a16="http://schemas.microsoft.com/office/drawing/2014/main" id="{BE50C0E5-58A0-4CCC-A824-858AB7026B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699055"/>
              </p:ext>
            </p:extLst>
          </p:nvPr>
        </p:nvGraphicFramePr>
        <p:xfrm>
          <a:off x="6629382" y="5549437"/>
          <a:ext cx="2141104" cy="12820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552">
                  <a:extLst>
                    <a:ext uri="{9D8B030D-6E8A-4147-A177-3AD203B41FA5}">
                      <a16:colId xmlns:a16="http://schemas.microsoft.com/office/drawing/2014/main" val="425619266"/>
                    </a:ext>
                  </a:extLst>
                </a:gridCol>
                <a:gridCol w="1070552">
                  <a:extLst>
                    <a:ext uri="{9D8B030D-6E8A-4147-A177-3AD203B41FA5}">
                      <a16:colId xmlns:a16="http://schemas.microsoft.com/office/drawing/2014/main" val="821896087"/>
                    </a:ext>
                  </a:extLst>
                </a:gridCol>
              </a:tblGrid>
              <a:tr h="40498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Total</a:t>
                      </a:r>
                      <a:endParaRPr lang="fr-FR" sz="16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589574"/>
                  </a:ext>
                </a:extLst>
              </a:tr>
              <a:tr h="29234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15-24 ans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25-34 ans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421916"/>
                  </a:ext>
                </a:extLst>
              </a:tr>
              <a:tr h="29234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81 903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174 402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079556"/>
                  </a:ext>
                </a:extLst>
              </a:tr>
              <a:tr h="2923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256 305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885822"/>
                  </a:ext>
                </a:extLst>
              </a:tr>
            </a:tbl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39890DED-9C56-42CF-B8A0-31FC291115FA}"/>
              </a:ext>
            </a:extLst>
          </p:cNvPr>
          <p:cNvSpPr/>
          <p:nvPr/>
        </p:nvSpPr>
        <p:spPr>
          <a:xfrm>
            <a:off x="669866" y="4995232"/>
            <a:ext cx="91179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fr-FR" sz="2400" b="1" dirty="0">
                <a:solidFill>
                  <a:srgbClr val="002060"/>
                </a:solidFill>
              </a:rPr>
              <a:t>Répartition de la pop jeunes analphabètes par milieu (</a:t>
            </a:r>
            <a:r>
              <a:rPr lang="fr-FR" sz="2000" b="1" dirty="0">
                <a:solidFill>
                  <a:srgbClr val="002060"/>
                </a:solidFill>
              </a:rPr>
              <a:t>région TTA</a:t>
            </a:r>
            <a:r>
              <a:rPr lang="fr-FR" sz="2400" b="1" dirty="0">
                <a:solidFill>
                  <a:srgbClr val="002060"/>
                </a:solidFill>
              </a:rPr>
              <a:t>)</a:t>
            </a:r>
          </a:p>
        </p:txBody>
      </p:sp>
      <p:graphicFrame>
        <p:nvGraphicFramePr>
          <p:cNvPr id="29" name="Tableau 28">
            <a:extLst>
              <a:ext uri="{FF2B5EF4-FFF2-40B4-BE49-F238E27FC236}">
                <a16:creationId xmlns:a16="http://schemas.microsoft.com/office/drawing/2014/main" id="{70388AAD-1697-405C-9692-2C5902FFDC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757761"/>
              </p:ext>
            </p:extLst>
          </p:nvPr>
        </p:nvGraphicFramePr>
        <p:xfrm>
          <a:off x="1475133" y="5529603"/>
          <a:ext cx="2529181" cy="12960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7899">
                  <a:extLst>
                    <a:ext uri="{9D8B030D-6E8A-4147-A177-3AD203B41FA5}">
                      <a16:colId xmlns:a16="http://schemas.microsoft.com/office/drawing/2014/main" val="2666712666"/>
                    </a:ext>
                  </a:extLst>
                </a:gridCol>
                <a:gridCol w="1271282">
                  <a:extLst>
                    <a:ext uri="{9D8B030D-6E8A-4147-A177-3AD203B41FA5}">
                      <a16:colId xmlns:a16="http://schemas.microsoft.com/office/drawing/2014/main" val="2536711133"/>
                    </a:ext>
                  </a:extLst>
                </a:gridCol>
              </a:tblGrid>
              <a:tr h="39707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Urbain</a:t>
                      </a:r>
                      <a:endParaRPr lang="fr-FR" sz="16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1320733"/>
                  </a:ext>
                </a:extLst>
              </a:tr>
              <a:tr h="29234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15-24ans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25-34ans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671936"/>
                  </a:ext>
                </a:extLst>
              </a:tr>
              <a:tr h="29234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18 708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62 190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271704"/>
                  </a:ext>
                </a:extLst>
              </a:tr>
              <a:tr h="2923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80 898</a:t>
                      </a:r>
                      <a:endParaRPr lang="fr-FR" sz="20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3998630"/>
                  </a:ext>
                </a:extLst>
              </a:tr>
            </a:tbl>
          </a:graphicData>
        </a:graphic>
      </p:graphicFrame>
      <p:graphicFrame>
        <p:nvGraphicFramePr>
          <p:cNvPr id="30" name="Tableau 29">
            <a:extLst>
              <a:ext uri="{FF2B5EF4-FFF2-40B4-BE49-F238E27FC236}">
                <a16:creationId xmlns:a16="http://schemas.microsoft.com/office/drawing/2014/main" id="{CE7011FD-3946-4F2C-B999-E8EDF79FDA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929474"/>
              </p:ext>
            </p:extLst>
          </p:nvPr>
        </p:nvGraphicFramePr>
        <p:xfrm>
          <a:off x="4278670" y="5529603"/>
          <a:ext cx="2141104" cy="13242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552">
                  <a:extLst>
                    <a:ext uri="{9D8B030D-6E8A-4147-A177-3AD203B41FA5}">
                      <a16:colId xmlns:a16="http://schemas.microsoft.com/office/drawing/2014/main" val="2464108520"/>
                    </a:ext>
                  </a:extLst>
                </a:gridCol>
                <a:gridCol w="1070552">
                  <a:extLst>
                    <a:ext uri="{9D8B030D-6E8A-4147-A177-3AD203B41FA5}">
                      <a16:colId xmlns:a16="http://schemas.microsoft.com/office/drawing/2014/main" val="3820191810"/>
                    </a:ext>
                  </a:extLst>
                </a:gridCol>
              </a:tblGrid>
              <a:tr h="4252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Rural</a:t>
                      </a:r>
                      <a:endParaRPr lang="fr-FR" sz="16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0699687"/>
                  </a:ext>
                </a:extLst>
              </a:tr>
              <a:tr h="29234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15-24ans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25-34ans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06297"/>
                  </a:ext>
                </a:extLst>
              </a:tr>
              <a:tr h="29234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63 195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112 212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8109665"/>
                  </a:ext>
                </a:extLst>
              </a:tr>
              <a:tr h="2923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175 407</a:t>
                      </a:r>
                      <a:endParaRPr lang="fr-FR" sz="20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543673"/>
                  </a:ext>
                </a:extLst>
              </a:tr>
            </a:tbl>
          </a:graphicData>
        </a:graphic>
      </p:graphicFrame>
      <p:sp>
        <p:nvSpPr>
          <p:cNvPr id="32" name="Flèche : courbe vers la gauche 31">
            <a:extLst>
              <a:ext uri="{FF2B5EF4-FFF2-40B4-BE49-F238E27FC236}">
                <a16:creationId xmlns:a16="http://schemas.microsoft.com/office/drawing/2014/main" id="{F513022A-D157-491C-8B33-45E2AAF6A212}"/>
              </a:ext>
            </a:extLst>
          </p:cNvPr>
          <p:cNvSpPr/>
          <p:nvPr/>
        </p:nvSpPr>
        <p:spPr>
          <a:xfrm rot="1424372">
            <a:off x="9503132" y="4254147"/>
            <a:ext cx="1188315" cy="2002728"/>
          </a:xfrm>
          <a:prstGeom prst="curved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aphicFrame>
        <p:nvGraphicFramePr>
          <p:cNvPr id="33" name="Tableau 32">
            <a:extLst>
              <a:ext uri="{FF2B5EF4-FFF2-40B4-BE49-F238E27FC236}">
                <a16:creationId xmlns:a16="http://schemas.microsoft.com/office/drawing/2014/main" id="{D757C779-0D68-4EF6-89C4-B197D7A96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443243"/>
              </p:ext>
            </p:extLst>
          </p:nvPr>
        </p:nvGraphicFramePr>
        <p:xfrm>
          <a:off x="6611815" y="3330693"/>
          <a:ext cx="5580185" cy="1571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59424">
                  <a:extLst>
                    <a:ext uri="{9D8B030D-6E8A-4147-A177-3AD203B41FA5}">
                      <a16:colId xmlns:a16="http://schemas.microsoft.com/office/drawing/2014/main" val="2242088855"/>
                    </a:ext>
                  </a:extLst>
                </a:gridCol>
                <a:gridCol w="2320761">
                  <a:extLst>
                    <a:ext uri="{9D8B030D-6E8A-4147-A177-3AD203B41FA5}">
                      <a16:colId xmlns:a16="http://schemas.microsoft.com/office/drawing/2014/main" val="1633330022"/>
                    </a:ext>
                  </a:extLst>
                </a:gridCol>
              </a:tblGrid>
              <a:tr h="29877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15-24 ans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25-34 ans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20547103"/>
                  </a:ext>
                </a:extLst>
              </a:tr>
              <a:tr h="2913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662 771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1 536 644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301826"/>
                  </a:ext>
                </a:extLst>
              </a:tr>
              <a:tr h="31370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2 199 415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3988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81 903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effectLst/>
                        </a:rPr>
                        <a:t>174 402</a:t>
                      </a:r>
                      <a:endParaRPr lang="fr-F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397912"/>
                  </a:ext>
                </a:extLst>
              </a:tr>
              <a:tr h="30624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256 305</a:t>
                      </a:r>
                      <a:endParaRPr lang="fr-FR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4145629"/>
                  </a:ext>
                </a:extLst>
              </a:tr>
            </a:tbl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15445AA7-5A41-4368-9DD0-CD47FB910E50}"/>
              </a:ext>
            </a:extLst>
          </p:cNvPr>
          <p:cNvSpPr/>
          <p:nvPr/>
        </p:nvSpPr>
        <p:spPr>
          <a:xfrm>
            <a:off x="1535" y="704729"/>
            <a:ext cx="4277135" cy="369332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b="1" dirty="0">
                <a:solidFill>
                  <a:srgbClr val="FFFFFF"/>
                </a:solidFill>
                <a:latin typeface="Arial" charset="0"/>
              </a:rPr>
              <a:t>Indicateurs d’Analphabétisme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C03C1C-17FA-455E-809D-9DC5D9B226F6}"/>
              </a:ext>
            </a:extLst>
          </p:cNvPr>
          <p:cNvSpPr/>
          <p:nvPr/>
        </p:nvSpPr>
        <p:spPr>
          <a:xfrm>
            <a:off x="1535" y="101389"/>
            <a:ext cx="10633640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Analphabétisme des jeunes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05A45AB-3F90-4EFA-B0F2-4069AC5ACFD1}"/>
              </a:ext>
            </a:extLst>
          </p:cNvPr>
          <p:cNvSpPr/>
          <p:nvPr/>
        </p:nvSpPr>
        <p:spPr>
          <a:xfrm>
            <a:off x="1535" y="751808"/>
            <a:ext cx="4277135" cy="369332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b="1" dirty="0">
                <a:solidFill>
                  <a:srgbClr val="FFFFFF"/>
                </a:solidFill>
                <a:latin typeface="Arial" charset="0"/>
              </a:rPr>
              <a:t>Indicateurs d’Analphabétisme</a:t>
            </a:r>
          </a:p>
        </p:txBody>
      </p:sp>
      <p:pic>
        <p:nvPicPr>
          <p:cNvPr id="37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24A0CF54-4065-427A-8F66-2DD6CE47D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58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/>
      <p:bldP spid="22" grpId="0"/>
      <p:bldP spid="23" grpId="0"/>
      <p:bldP spid="24" grpId="0" animBg="1"/>
      <p:bldP spid="26" grpId="0" animBg="1"/>
      <p:bldP spid="28" grpId="0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8DDE116B-E146-40EC-9DB3-45C5FB54DF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35584"/>
              </p:ext>
            </p:extLst>
          </p:nvPr>
        </p:nvGraphicFramePr>
        <p:xfrm>
          <a:off x="4783785" y="1921233"/>
          <a:ext cx="3369218" cy="14404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1510">
                  <a:extLst>
                    <a:ext uri="{9D8B030D-6E8A-4147-A177-3AD203B41FA5}">
                      <a16:colId xmlns:a16="http://schemas.microsoft.com/office/drawing/2014/main" val="1315573759"/>
                    </a:ext>
                  </a:extLst>
                </a:gridCol>
                <a:gridCol w="1073854">
                  <a:extLst>
                    <a:ext uri="{9D8B030D-6E8A-4147-A177-3AD203B41FA5}">
                      <a16:colId xmlns:a16="http://schemas.microsoft.com/office/drawing/2014/main" val="1871525992"/>
                    </a:ext>
                  </a:extLst>
                </a:gridCol>
                <a:gridCol w="1073854">
                  <a:extLst>
                    <a:ext uri="{9D8B030D-6E8A-4147-A177-3AD203B41FA5}">
                      <a16:colId xmlns:a16="http://schemas.microsoft.com/office/drawing/2014/main" val="2868494394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Total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15-24 ans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25-34 ans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987937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652 207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61 232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148 508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81139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131 391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12 384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23 203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066558"/>
                  </a:ext>
                </a:extLst>
              </a:tr>
              <a:tr h="3050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783 598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73 616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171 711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92915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 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effectLst/>
                        </a:rPr>
                        <a:t>245 327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557295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0BEA3528-C371-485B-A74F-ABC8EEA03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998607"/>
              </p:ext>
            </p:extLst>
          </p:nvPr>
        </p:nvGraphicFramePr>
        <p:xfrm>
          <a:off x="8331505" y="1921233"/>
          <a:ext cx="3354061" cy="141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6015">
                  <a:extLst>
                    <a:ext uri="{9D8B030D-6E8A-4147-A177-3AD203B41FA5}">
                      <a16:colId xmlns:a16="http://schemas.microsoft.com/office/drawing/2014/main" val="485463684"/>
                    </a:ext>
                  </a:extLst>
                </a:gridCol>
                <a:gridCol w="1069023">
                  <a:extLst>
                    <a:ext uri="{9D8B030D-6E8A-4147-A177-3AD203B41FA5}">
                      <a16:colId xmlns:a16="http://schemas.microsoft.com/office/drawing/2014/main" val="82512817"/>
                    </a:ext>
                  </a:extLst>
                </a:gridCol>
                <a:gridCol w="1069023">
                  <a:extLst>
                    <a:ext uri="{9D8B030D-6E8A-4147-A177-3AD203B41FA5}">
                      <a16:colId xmlns:a16="http://schemas.microsoft.com/office/drawing/2014/main" val="4219691325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Total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>
                          <a:solidFill>
                            <a:srgbClr val="002060"/>
                          </a:solidFill>
                          <a:effectLst/>
                        </a:rPr>
                        <a:t>15-24 ans</a:t>
                      </a:r>
                      <a:endParaRPr lang="fr-FR" sz="1800" b="1" i="0" u="none" strike="noStrike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25-34 ans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54191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734 938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62 445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159 085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790493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169 198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>
                          <a:effectLst/>
                        </a:rPr>
                        <a:t>15 124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37 343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3157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904 136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77 569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196 428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34947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 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effectLst/>
                        </a:rPr>
                        <a:t>273 997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417793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3E1AB1A6-52C4-4D70-AC65-E5E8078ED656}"/>
              </a:ext>
            </a:extLst>
          </p:cNvPr>
          <p:cNvSpPr/>
          <p:nvPr/>
        </p:nvSpPr>
        <p:spPr>
          <a:xfrm>
            <a:off x="1535" y="70612"/>
            <a:ext cx="10633640" cy="52322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sz="2800" b="1" dirty="0">
                <a:solidFill>
                  <a:srgbClr val="FFFFFF"/>
                </a:solidFill>
                <a:latin typeface="Arial" charset="0"/>
              </a:rPr>
              <a:t>Analphabétisme des jeunes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C38AEB-2AC4-485D-B1BF-C00675B9C011}"/>
              </a:ext>
            </a:extLst>
          </p:cNvPr>
          <p:cNvSpPr/>
          <p:nvPr/>
        </p:nvSpPr>
        <p:spPr>
          <a:xfrm>
            <a:off x="0" y="967197"/>
            <a:ext cx="4277135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Effort en Alphabétisation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4952EE25-078D-4C7F-BFFD-2A7DDD66C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192301"/>
              </p:ext>
            </p:extLst>
          </p:nvPr>
        </p:nvGraphicFramePr>
        <p:xfrm>
          <a:off x="2363372" y="3692760"/>
          <a:ext cx="2316874" cy="9433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16874">
                  <a:extLst>
                    <a:ext uri="{9D8B030D-6E8A-4147-A177-3AD203B41FA5}">
                      <a16:colId xmlns:a16="http://schemas.microsoft.com/office/drawing/2014/main" val="3580737766"/>
                    </a:ext>
                  </a:extLst>
                </a:gridCol>
              </a:tblGrid>
              <a:tr h="34201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Alphabétisation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787775"/>
                  </a:ext>
                </a:extLst>
              </a:tr>
              <a:tr h="29115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Post-Alphabétisation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509874"/>
                  </a:ext>
                </a:extLst>
              </a:tr>
              <a:tr h="31018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Total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405990"/>
                  </a:ext>
                </a:extLst>
              </a:tr>
            </a:tbl>
          </a:graphicData>
        </a:graphic>
      </p:graphicFrame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2E4B7F61-0A9F-49F2-89EC-373F6592A5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689372"/>
              </p:ext>
            </p:extLst>
          </p:nvPr>
        </p:nvGraphicFramePr>
        <p:xfrm>
          <a:off x="4740838" y="3457326"/>
          <a:ext cx="3618856" cy="141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1602">
                  <a:extLst>
                    <a:ext uri="{9D8B030D-6E8A-4147-A177-3AD203B41FA5}">
                      <a16:colId xmlns:a16="http://schemas.microsoft.com/office/drawing/2014/main" val="4076337295"/>
                    </a:ext>
                  </a:extLst>
                </a:gridCol>
                <a:gridCol w="1088627">
                  <a:extLst>
                    <a:ext uri="{9D8B030D-6E8A-4147-A177-3AD203B41FA5}">
                      <a16:colId xmlns:a16="http://schemas.microsoft.com/office/drawing/2014/main" val="2415374711"/>
                    </a:ext>
                  </a:extLst>
                </a:gridCol>
                <a:gridCol w="1088627">
                  <a:extLst>
                    <a:ext uri="{9D8B030D-6E8A-4147-A177-3AD203B41FA5}">
                      <a16:colId xmlns:a16="http://schemas.microsoft.com/office/drawing/2014/main" val="400478409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Total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15-24 ans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25-34 ans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0811848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65 367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>
                          <a:effectLst/>
                        </a:rPr>
                        <a:t>7 381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16 451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1855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14 417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>
                          <a:effectLst/>
                        </a:rPr>
                        <a:t>1 911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3 098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212398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effectLst/>
                        </a:rPr>
                        <a:t>79 784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9 292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19 549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7772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u="none" strike="noStrike" dirty="0">
                          <a:effectLst/>
                        </a:rPr>
                        <a:t> 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28 841</a:t>
                      </a:r>
                      <a:endParaRPr lang="fr-FR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116654"/>
                  </a:ext>
                </a:extLst>
              </a:tr>
            </a:tbl>
          </a:graphicData>
        </a:graphic>
      </p:graphicFrame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A6A7991F-2355-4C88-86B3-D2CEF900F3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338528"/>
              </p:ext>
            </p:extLst>
          </p:nvPr>
        </p:nvGraphicFramePr>
        <p:xfrm>
          <a:off x="8420286" y="3466067"/>
          <a:ext cx="3463515" cy="141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25469">
                  <a:extLst>
                    <a:ext uri="{9D8B030D-6E8A-4147-A177-3AD203B41FA5}">
                      <a16:colId xmlns:a16="http://schemas.microsoft.com/office/drawing/2014/main" val="3721342499"/>
                    </a:ext>
                  </a:extLst>
                </a:gridCol>
                <a:gridCol w="1069023">
                  <a:extLst>
                    <a:ext uri="{9D8B030D-6E8A-4147-A177-3AD203B41FA5}">
                      <a16:colId xmlns:a16="http://schemas.microsoft.com/office/drawing/2014/main" val="608693245"/>
                    </a:ext>
                  </a:extLst>
                </a:gridCol>
                <a:gridCol w="1069023">
                  <a:extLst>
                    <a:ext uri="{9D8B030D-6E8A-4147-A177-3AD203B41FA5}">
                      <a16:colId xmlns:a16="http://schemas.microsoft.com/office/drawing/2014/main" val="464029772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total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15-24 ans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25-34</a:t>
                      </a:r>
                      <a:r>
                        <a:rPr lang="fr-FR" sz="1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 ans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9683801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63 352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>
                          <a:effectLst/>
                        </a:rPr>
                        <a:t>6 446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16 352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1399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>
                          <a:effectLst/>
                        </a:rPr>
                        <a:t>12 423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>
                          <a:effectLst/>
                        </a:rPr>
                        <a:t>986</a:t>
                      </a:r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2 784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305392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effectLst/>
                        </a:rPr>
                        <a:t>75 775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>
                          <a:effectLst/>
                        </a:rPr>
                        <a:t>7 432</a:t>
                      </a:r>
                      <a:endParaRPr lang="fr-FR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19 136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15388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u="none" strike="noStrike" dirty="0">
                          <a:effectLst/>
                        </a:rPr>
                        <a:t> </a:t>
                      </a:r>
                      <a:endParaRPr lang="fr-F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26 568</a:t>
                      </a:r>
                      <a:endParaRPr lang="fr-FR" sz="1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760072"/>
                  </a:ext>
                </a:extLst>
              </a:tr>
            </a:tbl>
          </a:graphicData>
        </a:graphic>
      </p:graphicFrame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00BC159E-2FF2-45B7-9678-73656524DA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17466"/>
              </p:ext>
            </p:extLst>
          </p:nvPr>
        </p:nvGraphicFramePr>
        <p:xfrm>
          <a:off x="2427281" y="2212041"/>
          <a:ext cx="2313557" cy="9618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13557">
                  <a:extLst>
                    <a:ext uri="{9D8B030D-6E8A-4147-A177-3AD203B41FA5}">
                      <a16:colId xmlns:a16="http://schemas.microsoft.com/office/drawing/2014/main" val="3580737766"/>
                    </a:ext>
                  </a:extLst>
                </a:gridCol>
              </a:tblGrid>
              <a:tr h="34873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Alphabétisation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787775"/>
                  </a:ext>
                </a:extLst>
              </a:tr>
              <a:tr h="29687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Post-Alphabétisation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509874"/>
                  </a:ext>
                </a:extLst>
              </a:tr>
              <a:tr h="31627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Total</a:t>
                      </a:r>
                      <a:endParaRPr lang="fr-FR" sz="1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405990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ED9CFE5C-B6CA-4125-A8F0-859FA11CB9EF}"/>
              </a:ext>
            </a:extLst>
          </p:cNvPr>
          <p:cNvSpPr/>
          <p:nvPr/>
        </p:nvSpPr>
        <p:spPr>
          <a:xfrm>
            <a:off x="0" y="4942048"/>
            <a:ext cx="4277135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Défis</a:t>
            </a:r>
            <a:r>
              <a:rPr lang="fr-FR" b="1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majeurs</a:t>
            </a:r>
            <a:endParaRPr lang="fr-FR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54CD0F8-626E-4C31-8C3D-105E6F39AC1E}"/>
              </a:ext>
            </a:extLst>
          </p:cNvPr>
          <p:cNvSpPr/>
          <p:nvPr/>
        </p:nvSpPr>
        <p:spPr>
          <a:xfrm>
            <a:off x="-9057" y="3281327"/>
            <a:ext cx="372525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</a:rPr>
              <a:t>Nb de bénéficiaires (Région TTA)</a:t>
            </a:r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BFD175-8A64-4CD2-9153-F6939CA519B4}"/>
              </a:ext>
            </a:extLst>
          </p:cNvPr>
          <p:cNvSpPr/>
          <p:nvPr/>
        </p:nvSpPr>
        <p:spPr>
          <a:xfrm>
            <a:off x="5251198" y="1384193"/>
            <a:ext cx="25981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">
              <a:defRPr/>
            </a:pPr>
            <a:r>
              <a:rPr lang="fr-FR" sz="2000" b="1" dirty="0">
                <a:solidFill>
                  <a:srgbClr val="002060"/>
                </a:solidFill>
              </a:rPr>
              <a:t>Programme</a:t>
            </a:r>
            <a:r>
              <a:rPr lang="fr-FR" sz="2000" dirty="0"/>
              <a:t> </a:t>
            </a:r>
            <a:r>
              <a:rPr lang="fr-FR" sz="2000" b="1" dirty="0">
                <a:solidFill>
                  <a:srgbClr val="C00000"/>
                </a:solidFill>
              </a:rPr>
              <a:t>(2015-16)</a:t>
            </a:r>
            <a:endParaRPr lang="fr-FR" sz="2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C99BD1-0000-4B7F-A743-16B2715FDD8B}"/>
              </a:ext>
            </a:extLst>
          </p:cNvPr>
          <p:cNvSpPr/>
          <p:nvPr/>
        </p:nvSpPr>
        <p:spPr>
          <a:xfrm>
            <a:off x="8420286" y="1384193"/>
            <a:ext cx="25018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">
              <a:defRPr/>
            </a:pPr>
            <a:r>
              <a:rPr lang="fr-FR" sz="2000" b="1" dirty="0">
                <a:solidFill>
                  <a:srgbClr val="002060"/>
                </a:solidFill>
              </a:rPr>
              <a:t>Programm</a:t>
            </a:r>
            <a:r>
              <a:rPr lang="fr-FR" sz="2000" dirty="0"/>
              <a:t>e </a:t>
            </a:r>
            <a:r>
              <a:rPr lang="fr-FR" sz="2000" b="1" dirty="0">
                <a:solidFill>
                  <a:srgbClr val="C00000"/>
                </a:solidFill>
              </a:rPr>
              <a:t>(2016-17)</a:t>
            </a:r>
            <a:endParaRPr lang="fr-FR" sz="2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Rectangle : coins arrondis 4">
            <a:extLst>
              <a:ext uri="{FF2B5EF4-FFF2-40B4-BE49-F238E27FC236}">
                <a16:creationId xmlns:a16="http://schemas.microsoft.com/office/drawing/2014/main" id="{89EE0092-5983-4DBC-89FB-C67A0002288B}"/>
              </a:ext>
            </a:extLst>
          </p:cNvPr>
          <p:cNvSpPr txBox="1"/>
          <p:nvPr/>
        </p:nvSpPr>
        <p:spPr>
          <a:xfrm>
            <a:off x="1881981" y="6178663"/>
            <a:ext cx="5779633" cy="6448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fr-FR" sz="2400" kern="1200" dirty="0"/>
          </a:p>
        </p:txBody>
      </p:sp>
      <p:sp>
        <p:nvSpPr>
          <p:cNvPr id="27" name="Flèche : droite 26">
            <a:extLst>
              <a:ext uri="{FF2B5EF4-FFF2-40B4-BE49-F238E27FC236}">
                <a16:creationId xmlns:a16="http://schemas.microsoft.com/office/drawing/2014/main" id="{2CF8409A-3782-4B5D-B2A3-1A4BD8157DAD}"/>
              </a:ext>
            </a:extLst>
          </p:cNvPr>
          <p:cNvSpPr/>
          <p:nvPr/>
        </p:nvSpPr>
        <p:spPr>
          <a:xfrm>
            <a:off x="2363372" y="5356858"/>
            <a:ext cx="9983371" cy="111652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2800" b="1" dirty="0">
                <a:solidFill>
                  <a:srgbClr val="002060"/>
                </a:solidFill>
              </a:rPr>
              <a:t>Accélération du rythme</a:t>
            </a:r>
            <a:endParaRPr lang="fr-FR" sz="2800" dirty="0">
              <a:solidFill>
                <a:srgbClr val="002060"/>
              </a:solidFill>
            </a:endParaRPr>
          </a:p>
        </p:txBody>
      </p:sp>
      <p:sp>
        <p:nvSpPr>
          <p:cNvPr id="28" name="Flèche : double flèche horizontale 27">
            <a:extLst>
              <a:ext uri="{FF2B5EF4-FFF2-40B4-BE49-F238E27FC236}">
                <a16:creationId xmlns:a16="http://schemas.microsoft.com/office/drawing/2014/main" id="{A64F7550-1D7F-4375-9483-9AAD3F3DB6CD}"/>
              </a:ext>
            </a:extLst>
          </p:cNvPr>
          <p:cNvSpPr/>
          <p:nvPr/>
        </p:nvSpPr>
        <p:spPr>
          <a:xfrm>
            <a:off x="-9057" y="6262866"/>
            <a:ext cx="11694623" cy="552153"/>
          </a:xfrm>
          <a:prstGeom prst="leftRightArrow">
            <a:avLst>
              <a:gd name="adj1" fmla="val 100000"/>
              <a:gd name="adj2" fmla="val 14127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rgbClr val="002060"/>
                </a:solidFill>
              </a:rPr>
              <a:t>Tarissement des sources de l’alimentation  de l’analphabétisme des jeunes </a:t>
            </a: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B1C17A28-F194-40F1-A01B-DFA746FBE7F0}"/>
              </a:ext>
            </a:extLst>
          </p:cNvPr>
          <p:cNvSpPr/>
          <p:nvPr/>
        </p:nvSpPr>
        <p:spPr>
          <a:xfrm>
            <a:off x="2191299" y="5516320"/>
            <a:ext cx="1617784" cy="74654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fr-FR" sz="2200" b="1" dirty="0">
                <a:solidFill>
                  <a:srgbClr val="002060"/>
                </a:solidFill>
              </a:rPr>
              <a:t>256 305</a:t>
            </a:r>
            <a:endParaRPr lang="fr-FR" sz="22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F03A427-FC94-477F-96DE-024072E4B934}"/>
              </a:ext>
            </a:extLst>
          </p:cNvPr>
          <p:cNvSpPr/>
          <p:nvPr/>
        </p:nvSpPr>
        <p:spPr>
          <a:xfrm>
            <a:off x="-9057" y="1794735"/>
            <a:ext cx="372525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</a:rPr>
              <a:t>Nb de bénéficiaires (Niveau national)</a:t>
            </a:r>
            <a:endParaRPr lang="fr-FR" dirty="0"/>
          </a:p>
        </p:txBody>
      </p:sp>
      <p:pic>
        <p:nvPicPr>
          <p:cNvPr id="31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CD98CE1D-57FA-4060-9CF3-14DFE670F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04519" y="5720174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79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/>
      <p:bldP spid="20" grpId="0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E242A-530E-6246-904C-442108659E7D}" type="slidenum">
              <a:rPr lang="fr-FR" smtClean="0"/>
              <a:pPr/>
              <a:t>7</a:t>
            </a:fld>
            <a:endParaRPr lang="fr-FR"/>
          </a:p>
        </p:txBody>
      </p:sp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AE05646C-CEB2-4AD8-9B2C-389AA65EF2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13083"/>
              </p:ext>
            </p:extLst>
          </p:nvPr>
        </p:nvGraphicFramePr>
        <p:xfrm>
          <a:off x="0" y="1366641"/>
          <a:ext cx="11987139" cy="2383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4C0F9689-78C2-405E-A04A-DC3060010A60}"/>
              </a:ext>
            </a:extLst>
          </p:cNvPr>
          <p:cNvSpPr/>
          <p:nvPr/>
        </p:nvSpPr>
        <p:spPr>
          <a:xfrm>
            <a:off x="1535" y="70612"/>
            <a:ext cx="10633640" cy="52322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Analphabétisme </a:t>
            </a:r>
            <a:r>
              <a:rPr lang="fr-FR" sz="2800" b="1" dirty="0">
                <a:solidFill>
                  <a:srgbClr val="FFFFFF"/>
                </a:solidFill>
                <a:latin typeface="Arial" charset="0"/>
              </a:rPr>
              <a:t>des</a:t>
            </a:r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 jeunes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F0A818-3CEB-4927-A6EC-ADEB072AFB06}"/>
              </a:ext>
            </a:extLst>
          </p:cNvPr>
          <p:cNvSpPr/>
          <p:nvPr/>
        </p:nvSpPr>
        <p:spPr>
          <a:xfrm>
            <a:off x="1535" y="705642"/>
            <a:ext cx="4753345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sz="2400" b="1" dirty="0">
                <a:solidFill>
                  <a:schemeClr val="bg2"/>
                </a:solidFill>
              </a:rPr>
              <a:t>Attentes du public cible</a:t>
            </a:r>
            <a:endParaRPr lang="fr-FR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B281A16-F457-4BD6-AC11-B0D19B8CC35B}"/>
              </a:ext>
            </a:extLst>
          </p:cNvPr>
          <p:cNvSpPr/>
          <p:nvPr/>
        </p:nvSpPr>
        <p:spPr>
          <a:xfrm>
            <a:off x="0" y="6564714"/>
            <a:ext cx="85906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i="1" dirty="0">
                <a:solidFill>
                  <a:srgbClr val="002060"/>
                </a:solidFill>
              </a:rPr>
              <a:t>Source: Etat des lieux de la problématique d’insertion des jeunes analphabètes (2013)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97247C-DC9D-4901-BC31-D54F0BDCF6B0}"/>
              </a:ext>
            </a:extLst>
          </p:cNvPr>
          <p:cNvSpPr/>
          <p:nvPr/>
        </p:nvSpPr>
        <p:spPr>
          <a:xfrm>
            <a:off x="2545592" y="6125517"/>
            <a:ext cx="92273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r-FR" sz="2400" b="1" dirty="0">
                <a:solidFill>
                  <a:srgbClr val="C00000"/>
                </a:solidFill>
              </a:rPr>
              <a:t>Parcours d’instruction visant l’insertion socio professionnelle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26" name="Flèche : courbe vers la droite 25">
            <a:extLst>
              <a:ext uri="{FF2B5EF4-FFF2-40B4-BE49-F238E27FC236}">
                <a16:creationId xmlns:a16="http://schemas.microsoft.com/office/drawing/2014/main" id="{4EAB909F-5DC5-4F46-A71D-EA7092106551}"/>
              </a:ext>
            </a:extLst>
          </p:cNvPr>
          <p:cNvSpPr/>
          <p:nvPr/>
        </p:nvSpPr>
        <p:spPr>
          <a:xfrm rot="19442423">
            <a:off x="2426430" y="5676034"/>
            <a:ext cx="622093" cy="1118377"/>
          </a:xfrm>
          <a:prstGeom prst="curvedRightArrow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37C5064E-F721-45A7-BD8B-D6D3A4472A39}"/>
              </a:ext>
            </a:extLst>
          </p:cNvPr>
          <p:cNvGrpSpPr/>
          <p:nvPr/>
        </p:nvGrpSpPr>
        <p:grpSpPr>
          <a:xfrm>
            <a:off x="2894340" y="3839940"/>
            <a:ext cx="9092799" cy="2096087"/>
            <a:chOff x="2979988" y="2660254"/>
            <a:chExt cx="9092799" cy="253440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Rectangle : avec coins supérieurs arrondis 27">
              <a:extLst>
                <a:ext uri="{FF2B5EF4-FFF2-40B4-BE49-F238E27FC236}">
                  <a16:creationId xmlns:a16="http://schemas.microsoft.com/office/drawing/2014/main" id="{5E57752D-9327-4D8F-9ABE-E259603331A7}"/>
                </a:ext>
              </a:extLst>
            </p:cNvPr>
            <p:cNvSpPr/>
            <p:nvPr/>
          </p:nvSpPr>
          <p:spPr>
            <a:xfrm rot="5400000">
              <a:off x="6259186" y="-618944"/>
              <a:ext cx="2534404" cy="9092799"/>
            </a:xfrm>
            <a:prstGeom prst="round2SameRect">
              <a:avLst/>
            </a:prstGeom>
            <a:grpFill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Rectangle : avec coins supérieurs arrondis 4">
              <a:extLst>
                <a:ext uri="{FF2B5EF4-FFF2-40B4-BE49-F238E27FC236}">
                  <a16:creationId xmlns:a16="http://schemas.microsoft.com/office/drawing/2014/main" id="{3DC7D707-C562-4EDD-91CC-957A236453AF}"/>
                </a:ext>
              </a:extLst>
            </p:cNvPr>
            <p:cNvSpPr txBox="1"/>
            <p:nvPr/>
          </p:nvSpPr>
          <p:spPr>
            <a:xfrm>
              <a:off x="2979989" y="2783972"/>
              <a:ext cx="8969080" cy="228696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228600" lvl="1" indent="-22860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b="1" kern="1200" dirty="0"/>
                <a:t>Jeunes hommes urbains* (18-30 ans) </a:t>
              </a:r>
              <a:r>
                <a:rPr lang="fr-FR" sz="2000" kern="1200" dirty="0"/>
                <a:t>: trouver un travail décent et stable, conditionnant fortement leur estime de soi, leur projet de vie et leurs perceptions de leurs perspectives d’avenir;</a:t>
              </a:r>
            </a:p>
            <a:p>
              <a:pPr marL="228600" lvl="1" indent="-228600" algn="just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b="1" kern="1200" dirty="0"/>
                <a:t>Jeunes hommes urbains (14–17 ans) </a:t>
              </a:r>
              <a:r>
                <a:rPr lang="fr-FR" sz="2000" kern="1200" dirty="0"/>
                <a:t>: décrocher leur diplôme de 6ème année primaire (accéder à un travail représentait un objectif important à moyen terme)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7A463EC9-4EA6-4AEA-8EFF-B3D3F52CBAEE}"/>
              </a:ext>
            </a:extLst>
          </p:cNvPr>
          <p:cNvGrpSpPr/>
          <p:nvPr/>
        </p:nvGrpSpPr>
        <p:grpSpPr>
          <a:xfrm>
            <a:off x="204665" y="3822589"/>
            <a:ext cx="2555111" cy="2275168"/>
            <a:chOff x="290313" y="2626266"/>
            <a:chExt cx="2555111" cy="275093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1" name="Rectangle : coins arrondis 30">
              <a:extLst>
                <a:ext uri="{FF2B5EF4-FFF2-40B4-BE49-F238E27FC236}">
                  <a16:creationId xmlns:a16="http://schemas.microsoft.com/office/drawing/2014/main" id="{554BB22F-0ED1-4E95-B534-1710C1FB7405}"/>
                </a:ext>
              </a:extLst>
            </p:cNvPr>
            <p:cNvSpPr/>
            <p:nvPr/>
          </p:nvSpPr>
          <p:spPr>
            <a:xfrm>
              <a:off x="290313" y="2626266"/>
              <a:ext cx="2555111" cy="2750933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ectangle : coins arrondis 6">
              <a:extLst>
                <a:ext uri="{FF2B5EF4-FFF2-40B4-BE49-F238E27FC236}">
                  <a16:creationId xmlns:a16="http://schemas.microsoft.com/office/drawing/2014/main" id="{B3E119D3-A4D9-4E9A-BB94-E004EB4A0236}"/>
                </a:ext>
              </a:extLst>
            </p:cNvPr>
            <p:cNvSpPr txBox="1"/>
            <p:nvPr/>
          </p:nvSpPr>
          <p:spPr>
            <a:xfrm>
              <a:off x="415043" y="2750996"/>
              <a:ext cx="2305651" cy="250147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b="1" kern="1200" dirty="0">
                  <a:solidFill>
                    <a:srgbClr val="002060"/>
                  </a:solidFill>
                </a:rPr>
                <a:t>Attentes des jeunes hommes urbains </a:t>
              </a:r>
              <a:endParaRPr lang="fr-FR" sz="2400" kern="1200" dirty="0">
                <a:solidFill>
                  <a:srgbClr val="002060"/>
                </a:solidFill>
              </a:endParaRPr>
            </a:p>
          </p:txBody>
        </p:sp>
      </p:grpSp>
      <p:pic>
        <p:nvPicPr>
          <p:cNvPr id="33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FE5A3F3E-8EAD-474C-BA43-74CD976DC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58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6" grpId="0" animBg="1"/>
      <p:bldP spid="18" grpId="0"/>
      <p:bldP spid="19" grpId="0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E242A-530E-6246-904C-442108659E7D}" type="slidenum">
              <a:rPr lang="fr-FR" smtClean="0"/>
              <a:pPr/>
              <a:t>8</a:t>
            </a:fld>
            <a:endParaRPr lang="fr-FR"/>
          </a:p>
        </p:txBody>
      </p:sp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AE05646C-CEB2-4AD8-9B2C-389AA65EF2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9764948"/>
              </p:ext>
            </p:extLst>
          </p:nvPr>
        </p:nvGraphicFramePr>
        <p:xfrm>
          <a:off x="70368" y="889678"/>
          <a:ext cx="11844996" cy="2725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454A727B-F9BF-434F-8CB0-60E0BAEAD924}"/>
              </a:ext>
            </a:extLst>
          </p:cNvPr>
          <p:cNvSpPr/>
          <p:nvPr/>
        </p:nvSpPr>
        <p:spPr>
          <a:xfrm>
            <a:off x="0" y="0"/>
            <a:ext cx="10633640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sz="2400" b="1" dirty="0">
                <a:solidFill>
                  <a:srgbClr val="FFFFFF"/>
                </a:solidFill>
                <a:latin typeface="Arial" charset="0"/>
              </a:rPr>
              <a:t>Analphabétisme des jeunes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11EB86-6534-40EA-AEAD-4F0717975622}"/>
              </a:ext>
            </a:extLst>
          </p:cNvPr>
          <p:cNvSpPr/>
          <p:nvPr/>
        </p:nvSpPr>
        <p:spPr>
          <a:xfrm>
            <a:off x="1535" y="705642"/>
            <a:ext cx="4753345" cy="46166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8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fr-FR" sz="2400" b="1" dirty="0">
                <a:solidFill>
                  <a:schemeClr val="bg2"/>
                </a:solidFill>
              </a:rPr>
              <a:t>Attentes du public cible</a:t>
            </a:r>
            <a:endParaRPr lang="fr-FR" sz="2400" b="1" dirty="0">
              <a:solidFill>
                <a:srgbClr val="FFFFFF"/>
              </a:solidFill>
              <a:latin typeface="Arial" charset="0"/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6E680231-E317-42AA-9FBF-17E709BE9C1F}"/>
              </a:ext>
            </a:extLst>
          </p:cNvPr>
          <p:cNvGrpSpPr/>
          <p:nvPr/>
        </p:nvGrpSpPr>
        <p:grpSpPr>
          <a:xfrm>
            <a:off x="3372489" y="3171704"/>
            <a:ext cx="8901523" cy="3393011"/>
            <a:chOff x="3258270" y="2538481"/>
            <a:chExt cx="8734435" cy="3461458"/>
          </a:xfrm>
        </p:grpSpPr>
        <p:sp>
          <p:nvSpPr>
            <p:cNvPr id="14" name="Rectangle : avec coins supérieurs arrondis 13">
              <a:extLst>
                <a:ext uri="{FF2B5EF4-FFF2-40B4-BE49-F238E27FC236}">
                  <a16:creationId xmlns:a16="http://schemas.microsoft.com/office/drawing/2014/main" id="{0A1FFD6B-35BF-4594-B7AA-968010DBA604}"/>
                </a:ext>
              </a:extLst>
            </p:cNvPr>
            <p:cNvSpPr/>
            <p:nvPr/>
          </p:nvSpPr>
          <p:spPr>
            <a:xfrm rot="5400000">
              <a:off x="5818844" y="137835"/>
              <a:ext cx="3301530" cy="8422677"/>
            </a:xfrm>
            <a:prstGeom prst="round2SameRect">
              <a:avLst/>
            </a:prstGeom>
            <a:solidFill>
              <a:schemeClr val="accent2">
                <a:lumMod val="60000"/>
                <a:lumOff val="40000"/>
                <a:alpha val="90000"/>
              </a:schemeClr>
            </a:solidFill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Rectangle : avec coins supérieurs arrondis 4">
              <a:extLst>
                <a:ext uri="{FF2B5EF4-FFF2-40B4-BE49-F238E27FC236}">
                  <a16:creationId xmlns:a16="http://schemas.microsoft.com/office/drawing/2014/main" id="{0560EB46-5AE3-43C9-90B4-31DAA9A571F0}"/>
                </a:ext>
              </a:extLst>
            </p:cNvPr>
            <p:cNvSpPr txBox="1"/>
            <p:nvPr/>
          </p:nvSpPr>
          <p:spPr>
            <a:xfrm>
              <a:off x="3367613" y="2538481"/>
              <a:ext cx="8625092" cy="333785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fr-FR" sz="20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b="1" kern="1200" dirty="0"/>
                <a:t>Dispositif d’apprentissage et technologie :</a:t>
              </a:r>
              <a:endParaRPr lang="fr-FR" sz="2000" kern="1200" dirty="0"/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Matériel adapté aux contextes et intérêts divers des apprenants ;</a:t>
              </a:r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Approche par modules suivant le rythme de l’apprenant</a:t>
              </a:r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b="1" kern="1200" dirty="0"/>
                <a:t>Technologies :</a:t>
              </a:r>
              <a:endParaRPr lang="fr-FR" sz="2000" kern="1200" dirty="0"/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Introduction des TIC comme partie intégrante de l’alphabétisation ;</a:t>
              </a:r>
              <a:endParaRPr lang="en-GB" sz="2000" kern="1200" dirty="0"/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Support fournissant une possibilité supplémentaire d’apprentissage;</a:t>
              </a:r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Appui à l’apprentissage tout au long de la vie dans des domaines pertinents pour les néo-alphabètes ;</a:t>
              </a:r>
              <a:endParaRPr lang="en-GB" sz="2000" kern="1200" dirty="0"/>
            </a:p>
            <a:p>
              <a:pPr marL="628650" lvl="2" indent="-171450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Possibilité de formation et de conseils à distance pour les alphabétiseurs.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C4A9C18F-6847-4F72-91FD-219A86C37EBF}"/>
              </a:ext>
            </a:extLst>
          </p:cNvPr>
          <p:cNvGrpSpPr/>
          <p:nvPr/>
        </p:nvGrpSpPr>
        <p:grpSpPr>
          <a:xfrm>
            <a:off x="0" y="3931221"/>
            <a:ext cx="3415091" cy="1985814"/>
            <a:chOff x="-123805" y="2725141"/>
            <a:chExt cx="3362448" cy="215679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2" name="Rectangle : coins arrondis 11">
              <a:extLst>
                <a:ext uri="{FF2B5EF4-FFF2-40B4-BE49-F238E27FC236}">
                  <a16:creationId xmlns:a16="http://schemas.microsoft.com/office/drawing/2014/main" id="{49481D45-B1B4-4FF1-928C-4C32A2F9F810}"/>
                </a:ext>
              </a:extLst>
            </p:cNvPr>
            <p:cNvSpPr/>
            <p:nvPr/>
          </p:nvSpPr>
          <p:spPr>
            <a:xfrm>
              <a:off x="-123805" y="2725141"/>
              <a:ext cx="3362448" cy="2156792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ctangle : coins arrondis 6">
              <a:extLst>
                <a:ext uri="{FF2B5EF4-FFF2-40B4-BE49-F238E27FC236}">
                  <a16:creationId xmlns:a16="http://schemas.microsoft.com/office/drawing/2014/main" id="{E70D60B3-C49E-45F2-9BF5-E51976A8A074}"/>
                </a:ext>
              </a:extLst>
            </p:cNvPr>
            <p:cNvSpPr txBox="1"/>
            <p:nvPr/>
          </p:nvSpPr>
          <p:spPr>
            <a:xfrm>
              <a:off x="161542" y="2830428"/>
              <a:ext cx="2947645" cy="194622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800" b="1" kern="1200" dirty="0">
                  <a:solidFill>
                    <a:srgbClr val="002060"/>
                  </a:solidFill>
                </a:rPr>
                <a:t>Recommandations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A5B9539A-1E9C-4A44-9516-97665310DC6A}"/>
              </a:ext>
            </a:extLst>
          </p:cNvPr>
          <p:cNvSpPr/>
          <p:nvPr/>
        </p:nvSpPr>
        <p:spPr>
          <a:xfrm>
            <a:off x="0" y="6564714"/>
            <a:ext cx="85906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i="1" dirty="0">
                <a:solidFill>
                  <a:srgbClr val="002060"/>
                </a:solidFill>
              </a:rPr>
              <a:t>Source: Etat des lieux de la problématique d’insertion des jeunes analphabètes (2013) </a:t>
            </a:r>
          </a:p>
        </p:txBody>
      </p:sp>
      <p:pic>
        <p:nvPicPr>
          <p:cNvPr id="17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B97B8960-8E10-449D-A39F-19297A32B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98597" y="6059393"/>
            <a:ext cx="851278" cy="88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74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1"/>
          <p:cNvSpPr>
            <a:spLocks/>
          </p:cNvSpPr>
          <p:nvPr/>
        </p:nvSpPr>
        <p:spPr bwMode="auto">
          <a:xfrm>
            <a:off x="1128353" y="1052736"/>
            <a:ext cx="9872582" cy="5256584"/>
          </a:xfrm>
          <a:prstGeom prst="rect">
            <a:avLst/>
          </a:prstGeom>
          <a:noFill/>
          <a:ln w="6350">
            <a:noFill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32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Analphabétisme des jeunes: état des lieux</a:t>
            </a: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3200" b="1" dirty="0">
              <a:solidFill>
                <a:srgbClr val="003399"/>
              </a:solidFill>
              <a:latin typeface="Calibri" pitchFamily="34" charset="0"/>
            </a:endParaRP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40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3200" b="1" dirty="0">
                <a:solidFill>
                  <a:srgbClr val="003399"/>
                </a:solidFill>
                <a:latin typeface="Calibri" pitchFamily="34" charset="0"/>
              </a:rPr>
              <a:t>Vision stratégique: </a:t>
            </a:r>
            <a:r>
              <a:rPr lang="fr-FR" sz="3200" b="1" dirty="0">
                <a:solidFill>
                  <a:srgbClr val="0000FF"/>
                </a:solidFill>
                <a:latin typeface="Calibri" pitchFamily="34" charset="0"/>
              </a:rPr>
              <a:t>Priorité aux jeunes</a:t>
            </a: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32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32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r>
              <a:rPr lang="fr-FR" sz="32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</a:rPr>
              <a:t>Leviers de réussite (projets structurants)</a:t>
            </a: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3200" b="1" dirty="0">
              <a:solidFill>
                <a:srgbClr val="003399"/>
              </a:solidFill>
              <a:latin typeface="Calibri" pitchFamily="34" charset="0"/>
            </a:endParaRPr>
          </a:p>
          <a:p>
            <a:pPr algn="just" eaLnBrk="0" hangingPunct="0">
              <a:spcBef>
                <a:spcPct val="20000"/>
              </a:spcBef>
              <a:buClr>
                <a:schemeClr val="tx2"/>
              </a:buClr>
              <a:buSzPct val="90000"/>
            </a:pPr>
            <a:endParaRPr lang="fr-FR" sz="32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4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800" b="1" dirty="0">
              <a:solidFill>
                <a:srgbClr val="003399"/>
              </a:solidFill>
              <a:latin typeface="Calibri" pitchFamily="34" charset="0"/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q"/>
            </a:pPr>
            <a:endParaRPr lang="fr-FR" sz="2800" dirty="0">
              <a:solidFill>
                <a:srgbClr val="003399"/>
              </a:solidFill>
              <a:latin typeface="Calibri" pitchFamily="34" charset="0"/>
            </a:endParaRPr>
          </a:p>
        </p:txBody>
      </p:sp>
      <p:grpSp>
        <p:nvGrpSpPr>
          <p:cNvPr id="17" name="Group 44">
            <a:extLst>
              <a:ext uri="{FF2B5EF4-FFF2-40B4-BE49-F238E27FC236}">
                <a16:creationId xmlns:a16="http://schemas.microsoft.com/office/drawing/2014/main" id="{AA3CC8EE-DB50-46C4-A171-F22C611AC252}"/>
              </a:ext>
            </a:extLst>
          </p:cNvPr>
          <p:cNvGrpSpPr>
            <a:grpSpLocks/>
          </p:cNvGrpSpPr>
          <p:nvPr/>
        </p:nvGrpSpPr>
        <p:grpSpPr bwMode="auto">
          <a:xfrm>
            <a:off x="120291" y="2739932"/>
            <a:ext cx="1008062" cy="1511300"/>
            <a:chOff x="7947" y="3107"/>
            <a:chExt cx="1609" cy="2555"/>
          </a:xfrm>
        </p:grpSpPr>
        <p:grpSp>
          <p:nvGrpSpPr>
            <p:cNvPr id="18" name="Group 45">
              <a:extLst>
                <a:ext uri="{FF2B5EF4-FFF2-40B4-BE49-F238E27FC236}">
                  <a16:creationId xmlns:a16="http://schemas.microsoft.com/office/drawing/2014/main" id="{2DDE5AA7-48FD-4314-9854-1004D83369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47" y="3107"/>
              <a:ext cx="1609" cy="2555"/>
              <a:chOff x="7947" y="3107"/>
              <a:chExt cx="1609" cy="2555"/>
            </a:xfrm>
          </p:grpSpPr>
          <p:sp>
            <p:nvSpPr>
              <p:cNvPr id="20" name="Freeform 46">
                <a:extLst>
                  <a:ext uri="{FF2B5EF4-FFF2-40B4-BE49-F238E27FC236}">
                    <a16:creationId xmlns:a16="http://schemas.microsoft.com/office/drawing/2014/main" id="{81949CE1-1A6C-439E-B095-7F0BCDCB8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6" y="3660"/>
                <a:ext cx="675" cy="1037"/>
              </a:xfrm>
              <a:custGeom>
                <a:avLst/>
                <a:gdLst>
                  <a:gd name="T0" fmla="*/ 52 w 675"/>
                  <a:gd name="T1" fmla="*/ 148 h 1037"/>
                  <a:gd name="T2" fmla="*/ 82 w 675"/>
                  <a:gd name="T3" fmla="*/ 67 h 1037"/>
                  <a:gd name="T4" fmla="*/ 156 w 675"/>
                  <a:gd name="T5" fmla="*/ 0 h 1037"/>
                  <a:gd name="T6" fmla="*/ 238 w 675"/>
                  <a:gd name="T7" fmla="*/ 0 h 1037"/>
                  <a:gd name="T8" fmla="*/ 334 w 675"/>
                  <a:gd name="T9" fmla="*/ 67 h 1037"/>
                  <a:gd name="T10" fmla="*/ 431 w 675"/>
                  <a:gd name="T11" fmla="*/ 148 h 1037"/>
                  <a:gd name="T12" fmla="*/ 564 w 675"/>
                  <a:gd name="T13" fmla="*/ 304 h 1037"/>
                  <a:gd name="T14" fmla="*/ 638 w 675"/>
                  <a:gd name="T15" fmla="*/ 473 h 1037"/>
                  <a:gd name="T16" fmla="*/ 675 w 675"/>
                  <a:gd name="T17" fmla="*/ 673 h 1037"/>
                  <a:gd name="T18" fmla="*/ 675 w 675"/>
                  <a:gd name="T19" fmla="*/ 800 h 1037"/>
                  <a:gd name="T20" fmla="*/ 638 w 675"/>
                  <a:gd name="T21" fmla="*/ 896 h 1037"/>
                  <a:gd name="T22" fmla="*/ 579 w 675"/>
                  <a:gd name="T23" fmla="*/ 992 h 1037"/>
                  <a:gd name="T24" fmla="*/ 460 w 675"/>
                  <a:gd name="T25" fmla="*/ 1029 h 1037"/>
                  <a:gd name="T26" fmla="*/ 372 w 675"/>
                  <a:gd name="T27" fmla="*/ 1037 h 1037"/>
                  <a:gd name="T28" fmla="*/ 201 w 675"/>
                  <a:gd name="T29" fmla="*/ 1029 h 1037"/>
                  <a:gd name="T30" fmla="*/ 112 w 675"/>
                  <a:gd name="T31" fmla="*/ 947 h 1037"/>
                  <a:gd name="T32" fmla="*/ 22 w 675"/>
                  <a:gd name="T33" fmla="*/ 852 h 1037"/>
                  <a:gd name="T34" fmla="*/ 0 w 675"/>
                  <a:gd name="T35" fmla="*/ 726 h 1037"/>
                  <a:gd name="T36" fmla="*/ 0 w 675"/>
                  <a:gd name="T37" fmla="*/ 592 h 1037"/>
                  <a:gd name="T38" fmla="*/ 30 w 675"/>
                  <a:gd name="T39" fmla="*/ 326 h 1037"/>
                  <a:gd name="T40" fmla="*/ 52 w 675"/>
                  <a:gd name="T41" fmla="*/ 148 h 103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675" h="1037">
                    <a:moveTo>
                      <a:pt x="52" y="148"/>
                    </a:moveTo>
                    <a:lnTo>
                      <a:pt x="82" y="67"/>
                    </a:lnTo>
                    <a:lnTo>
                      <a:pt x="156" y="0"/>
                    </a:lnTo>
                    <a:lnTo>
                      <a:pt x="238" y="0"/>
                    </a:lnTo>
                    <a:lnTo>
                      <a:pt x="334" y="67"/>
                    </a:lnTo>
                    <a:lnTo>
                      <a:pt x="431" y="148"/>
                    </a:lnTo>
                    <a:lnTo>
                      <a:pt x="564" y="304"/>
                    </a:lnTo>
                    <a:lnTo>
                      <a:pt x="638" y="473"/>
                    </a:lnTo>
                    <a:lnTo>
                      <a:pt x="675" y="673"/>
                    </a:lnTo>
                    <a:lnTo>
                      <a:pt x="675" y="800"/>
                    </a:lnTo>
                    <a:lnTo>
                      <a:pt x="638" y="896"/>
                    </a:lnTo>
                    <a:lnTo>
                      <a:pt x="579" y="992"/>
                    </a:lnTo>
                    <a:lnTo>
                      <a:pt x="460" y="1029"/>
                    </a:lnTo>
                    <a:lnTo>
                      <a:pt x="372" y="1037"/>
                    </a:lnTo>
                    <a:lnTo>
                      <a:pt x="201" y="1029"/>
                    </a:lnTo>
                    <a:lnTo>
                      <a:pt x="112" y="947"/>
                    </a:lnTo>
                    <a:lnTo>
                      <a:pt x="22" y="852"/>
                    </a:lnTo>
                    <a:lnTo>
                      <a:pt x="0" y="726"/>
                    </a:lnTo>
                    <a:lnTo>
                      <a:pt x="0" y="592"/>
                    </a:lnTo>
                    <a:lnTo>
                      <a:pt x="30" y="326"/>
                    </a:lnTo>
                    <a:lnTo>
                      <a:pt x="52" y="14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1" name="Freeform 47">
                <a:extLst>
                  <a:ext uri="{FF2B5EF4-FFF2-40B4-BE49-F238E27FC236}">
                    <a16:creationId xmlns:a16="http://schemas.microsoft.com/office/drawing/2014/main" id="{1E53A89D-3E03-4636-BBD4-0EC1BA88B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5" y="3661"/>
                <a:ext cx="1001" cy="608"/>
              </a:xfrm>
              <a:custGeom>
                <a:avLst/>
                <a:gdLst>
                  <a:gd name="T0" fmla="*/ 44 w 1001"/>
                  <a:gd name="T1" fmla="*/ 0 h 608"/>
                  <a:gd name="T2" fmla="*/ 111 w 1001"/>
                  <a:gd name="T3" fmla="*/ 22 h 608"/>
                  <a:gd name="T4" fmla="*/ 371 w 1001"/>
                  <a:gd name="T5" fmla="*/ 193 h 608"/>
                  <a:gd name="T6" fmla="*/ 526 w 1001"/>
                  <a:gd name="T7" fmla="*/ 275 h 608"/>
                  <a:gd name="T8" fmla="*/ 763 w 1001"/>
                  <a:gd name="T9" fmla="*/ 423 h 608"/>
                  <a:gd name="T10" fmla="*/ 1001 w 1001"/>
                  <a:gd name="T11" fmla="*/ 563 h 608"/>
                  <a:gd name="T12" fmla="*/ 1001 w 1001"/>
                  <a:gd name="T13" fmla="*/ 600 h 608"/>
                  <a:gd name="T14" fmla="*/ 964 w 1001"/>
                  <a:gd name="T15" fmla="*/ 608 h 608"/>
                  <a:gd name="T16" fmla="*/ 816 w 1001"/>
                  <a:gd name="T17" fmla="*/ 512 h 608"/>
                  <a:gd name="T18" fmla="*/ 779 w 1001"/>
                  <a:gd name="T19" fmla="*/ 512 h 608"/>
                  <a:gd name="T20" fmla="*/ 756 w 1001"/>
                  <a:gd name="T21" fmla="*/ 541 h 608"/>
                  <a:gd name="T22" fmla="*/ 711 w 1001"/>
                  <a:gd name="T23" fmla="*/ 563 h 608"/>
                  <a:gd name="T24" fmla="*/ 660 w 1001"/>
                  <a:gd name="T25" fmla="*/ 563 h 608"/>
                  <a:gd name="T26" fmla="*/ 600 w 1001"/>
                  <a:gd name="T27" fmla="*/ 504 h 608"/>
                  <a:gd name="T28" fmla="*/ 578 w 1001"/>
                  <a:gd name="T29" fmla="*/ 430 h 608"/>
                  <a:gd name="T30" fmla="*/ 593 w 1001"/>
                  <a:gd name="T31" fmla="*/ 370 h 608"/>
                  <a:gd name="T32" fmla="*/ 489 w 1001"/>
                  <a:gd name="T33" fmla="*/ 312 h 608"/>
                  <a:gd name="T34" fmla="*/ 355 w 1001"/>
                  <a:gd name="T35" fmla="*/ 259 h 608"/>
                  <a:gd name="T36" fmla="*/ 215 w 1001"/>
                  <a:gd name="T37" fmla="*/ 201 h 608"/>
                  <a:gd name="T38" fmla="*/ 111 w 1001"/>
                  <a:gd name="T39" fmla="*/ 164 h 608"/>
                  <a:gd name="T40" fmla="*/ 29 w 1001"/>
                  <a:gd name="T41" fmla="*/ 104 h 608"/>
                  <a:gd name="T42" fmla="*/ 0 w 1001"/>
                  <a:gd name="T43" fmla="*/ 45 h 608"/>
                  <a:gd name="T44" fmla="*/ 44 w 1001"/>
                  <a:gd name="T45" fmla="*/ 0 h 60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001" h="608">
                    <a:moveTo>
                      <a:pt x="44" y="0"/>
                    </a:moveTo>
                    <a:lnTo>
                      <a:pt x="111" y="22"/>
                    </a:lnTo>
                    <a:lnTo>
                      <a:pt x="371" y="193"/>
                    </a:lnTo>
                    <a:lnTo>
                      <a:pt x="526" y="275"/>
                    </a:lnTo>
                    <a:lnTo>
                      <a:pt x="763" y="423"/>
                    </a:lnTo>
                    <a:lnTo>
                      <a:pt x="1001" y="563"/>
                    </a:lnTo>
                    <a:lnTo>
                      <a:pt x="1001" y="600"/>
                    </a:lnTo>
                    <a:lnTo>
                      <a:pt x="964" y="608"/>
                    </a:lnTo>
                    <a:lnTo>
                      <a:pt x="816" y="512"/>
                    </a:lnTo>
                    <a:lnTo>
                      <a:pt x="779" y="512"/>
                    </a:lnTo>
                    <a:lnTo>
                      <a:pt x="756" y="541"/>
                    </a:lnTo>
                    <a:lnTo>
                      <a:pt x="711" y="563"/>
                    </a:lnTo>
                    <a:lnTo>
                      <a:pt x="660" y="563"/>
                    </a:lnTo>
                    <a:lnTo>
                      <a:pt x="600" y="504"/>
                    </a:lnTo>
                    <a:lnTo>
                      <a:pt x="578" y="430"/>
                    </a:lnTo>
                    <a:lnTo>
                      <a:pt x="593" y="370"/>
                    </a:lnTo>
                    <a:lnTo>
                      <a:pt x="489" y="312"/>
                    </a:lnTo>
                    <a:lnTo>
                      <a:pt x="355" y="259"/>
                    </a:lnTo>
                    <a:lnTo>
                      <a:pt x="215" y="201"/>
                    </a:lnTo>
                    <a:lnTo>
                      <a:pt x="111" y="164"/>
                    </a:lnTo>
                    <a:lnTo>
                      <a:pt x="29" y="104"/>
                    </a:lnTo>
                    <a:lnTo>
                      <a:pt x="0" y="45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2" name="Freeform 48">
                <a:extLst>
                  <a:ext uri="{FF2B5EF4-FFF2-40B4-BE49-F238E27FC236}">
                    <a16:creationId xmlns:a16="http://schemas.microsoft.com/office/drawing/2014/main" id="{FE1D8905-ED6E-4084-9F3C-A2C7D3A10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7" y="3654"/>
                <a:ext cx="416" cy="1008"/>
              </a:xfrm>
              <a:custGeom>
                <a:avLst/>
                <a:gdLst>
                  <a:gd name="T0" fmla="*/ 230 w 416"/>
                  <a:gd name="T1" fmla="*/ 96 h 1008"/>
                  <a:gd name="T2" fmla="*/ 319 w 416"/>
                  <a:gd name="T3" fmla="*/ 0 h 1008"/>
                  <a:gd name="T4" fmla="*/ 387 w 416"/>
                  <a:gd name="T5" fmla="*/ 8 h 1008"/>
                  <a:gd name="T6" fmla="*/ 416 w 416"/>
                  <a:gd name="T7" fmla="*/ 59 h 1008"/>
                  <a:gd name="T8" fmla="*/ 379 w 416"/>
                  <a:gd name="T9" fmla="*/ 127 h 1008"/>
                  <a:gd name="T10" fmla="*/ 267 w 416"/>
                  <a:gd name="T11" fmla="*/ 222 h 1008"/>
                  <a:gd name="T12" fmla="*/ 179 w 416"/>
                  <a:gd name="T13" fmla="*/ 312 h 1008"/>
                  <a:gd name="T14" fmla="*/ 66 w 416"/>
                  <a:gd name="T15" fmla="*/ 401 h 1008"/>
                  <a:gd name="T16" fmla="*/ 66 w 416"/>
                  <a:gd name="T17" fmla="*/ 445 h 1008"/>
                  <a:gd name="T18" fmla="*/ 89 w 416"/>
                  <a:gd name="T19" fmla="*/ 512 h 1008"/>
                  <a:gd name="T20" fmla="*/ 230 w 416"/>
                  <a:gd name="T21" fmla="*/ 623 h 1008"/>
                  <a:gd name="T22" fmla="*/ 290 w 416"/>
                  <a:gd name="T23" fmla="*/ 689 h 1008"/>
                  <a:gd name="T24" fmla="*/ 297 w 416"/>
                  <a:gd name="T25" fmla="*/ 727 h 1008"/>
                  <a:gd name="T26" fmla="*/ 274 w 416"/>
                  <a:gd name="T27" fmla="*/ 770 h 1008"/>
                  <a:gd name="T28" fmla="*/ 230 w 416"/>
                  <a:gd name="T29" fmla="*/ 815 h 1008"/>
                  <a:gd name="T30" fmla="*/ 216 w 416"/>
                  <a:gd name="T31" fmla="*/ 904 h 1008"/>
                  <a:gd name="T32" fmla="*/ 245 w 416"/>
                  <a:gd name="T33" fmla="*/ 986 h 1008"/>
                  <a:gd name="T34" fmla="*/ 237 w 416"/>
                  <a:gd name="T35" fmla="*/ 1008 h 1008"/>
                  <a:gd name="T36" fmla="*/ 200 w 416"/>
                  <a:gd name="T37" fmla="*/ 993 h 1008"/>
                  <a:gd name="T38" fmla="*/ 179 w 416"/>
                  <a:gd name="T39" fmla="*/ 926 h 1008"/>
                  <a:gd name="T40" fmla="*/ 179 w 416"/>
                  <a:gd name="T41" fmla="*/ 838 h 1008"/>
                  <a:gd name="T42" fmla="*/ 208 w 416"/>
                  <a:gd name="T43" fmla="*/ 778 h 1008"/>
                  <a:gd name="T44" fmla="*/ 245 w 416"/>
                  <a:gd name="T45" fmla="*/ 712 h 1008"/>
                  <a:gd name="T46" fmla="*/ 223 w 416"/>
                  <a:gd name="T47" fmla="*/ 689 h 1008"/>
                  <a:gd name="T48" fmla="*/ 148 w 416"/>
                  <a:gd name="T49" fmla="*/ 615 h 1008"/>
                  <a:gd name="T50" fmla="*/ 60 w 416"/>
                  <a:gd name="T51" fmla="*/ 556 h 1008"/>
                  <a:gd name="T52" fmla="*/ 0 w 416"/>
                  <a:gd name="T53" fmla="*/ 482 h 1008"/>
                  <a:gd name="T54" fmla="*/ 0 w 416"/>
                  <a:gd name="T55" fmla="*/ 371 h 1008"/>
                  <a:gd name="T56" fmla="*/ 37 w 416"/>
                  <a:gd name="T57" fmla="*/ 319 h 1008"/>
                  <a:gd name="T58" fmla="*/ 119 w 416"/>
                  <a:gd name="T59" fmla="*/ 267 h 1008"/>
                  <a:gd name="T60" fmla="*/ 200 w 416"/>
                  <a:gd name="T61" fmla="*/ 171 h 1008"/>
                  <a:gd name="T62" fmla="*/ 230 w 416"/>
                  <a:gd name="T63" fmla="*/ 96 h 100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16" h="1008">
                    <a:moveTo>
                      <a:pt x="230" y="96"/>
                    </a:moveTo>
                    <a:lnTo>
                      <a:pt x="319" y="0"/>
                    </a:lnTo>
                    <a:lnTo>
                      <a:pt x="387" y="8"/>
                    </a:lnTo>
                    <a:lnTo>
                      <a:pt x="416" y="59"/>
                    </a:lnTo>
                    <a:lnTo>
                      <a:pt x="379" y="127"/>
                    </a:lnTo>
                    <a:lnTo>
                      <a:pt x="267" y="222"/>
                    </a:lnTo>
                    <a:lnTo>
                      <a:pt x="179" y="312"/>
                    </a:lnTo>
                    <a:lnTo>
                      <a:pt x="66" y="401"/>
                    </a:lnTo>
                    <a:lnTo>
                      <a:pt x="66" y="445"/>
                    </a:lnTo>
                    <a:lnTo>
                      <a:pt x="89" y="512"/>
                    </a:lnTo>
                    <a:lnTo>
                      <a:pt x="230" y="623"/>
                    </a:lnTo>
                    <a:lnTo>
                      <a:pt x="290" y="689"/>
                    </a:lnTo>
                    <a:lnTo>
                      <a:pt x="297" y="727"/>
                    </a:lnTo>
                    <a:lnTo>
                      <a:pt x="274" y="770"/>
                    </a:lnTo>
                    <a:lnTo>
                      <a:pt x="230" y="815"/>
                    </a:lnTo>
                    <a:lnTo>
                      <a:pt x="216" y="904"/>
                    </a:lnTo>
                    <a:lnTo>
                      <a:pt x="245" y="986"/>
                    </a:lnTo>
                    <a:lnTo>
                      <a:pt x="237" y="1008"/>
                    </a:lnTo>
                    <a:lnTo>
                      <a:pt x="200" y="993"/>
                    </a:lnTo>
                    <a:lnTo>
                      <a:pt x="179" y="926"/>
                    </a:lnTo>
                    <a:lnTo>
                      <a:pt x="179" y="838"/>
                    </a:lnTo>
                    <a:lnTo>
                      <a:pt x="208" y="778"/>
                    </a:lnTo>
                    <a:lnTo>
                      <a:pt x="245" y="712"/>
                    </a:lnTo>
                    <a:lnTo>
                      <a:pt x="223" y="689"/>
                    </a:lnTo>
                    <a:lnTo>
                      <a:pt x="148" y="615"/>
                    </a:lnTo>
                    <a:lnTo>
                      <a:pt x="60" y="556"/>
                    </a:lnTo>
                    <a:lnTo>
                      <a:pt x="0" y="482"/>
                    </a:lnTo>
                    <a:lnTo>
                      <a:pt x="0" y="371"/>
                    </a:lnTo>
                    <a:lnTo>
                      <a:pt x="37" y="319"/>
                    </a:lnTo>
                    <a:lnTo>
                      <a:pt x="119" y="267"/>
                    </a:lnTo>
                    <a:lnTo>
                      <a:pt x="200" y="171"/>
                    </a:lnTo>
                    <a:lnTo>
                      <a:pt x="230" y="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3" name="Freeform 49">
                <a:extLst>
                  <a:ext uri="{FF2B5EF4-FFF2-40B4-BE49-F238E27FC236}">
                    <a16:creationId xmlns:a16="http://schemas.microsoft.com/office/drawing/2014/main" id="{F2A223C0-E4B3-4782-9BE4-25A0690DD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6" y="3107"/>
                <a:ext cx="462" cy="519"/>
              </a:xfrm>
              <a:custGeom>
                <a:avLst/>
                <a:gdLst>
                  <a:gd name="T0" fmla="*/ 156 w 462"/>
                  <a:gd name="T1" fmla="*/ 519 h 519"/>
                  <a:gd name="T2" fmla="*/ 97 w 462"/>
                  <a:gd name="T3" fmla="*/ 519 h 519"/>
                  <a:gd name="T4" fmla="*/ 37 w 462"/>
                  <a:gd name="T5" fmla="*/ 490 h 519"/>
                  <a:gd name="T6" fmla="*/ 0 w 462"/>
                  <a:gd name="T7" fmla="*/ 408 h 519"/>
                  <a:gd name="T8" fmla="*/ 0 w 462"/>
                  <a:gd name="T9" fmla="*/ 267 h 519"/>
                  <a:gd name="T10" fmla="*/ 52 w 462"/>
                  <a:gd name="T11" fmla="*/ 111 h 519"/>
                  <a:gd name="T12" fmla="*/ 134 w 462"/>
                  <a:gd name="T13" fmla="*/ 8 h 519"/>
                  <a:gd name="T14" fmla="*/ 208 w 462"/>
                  <a:gd name="T15" fmla="*/ 0 h 519"/>
                  <a:gd name="T16" fmla="*/ 298 w 462"/>
                  <a:gd name="T17" fmla="*/ 15 h 519"/>
                  <a:gd name="T18" fmla="*/ 342 w 462"/>
                  <a:gd name="T19" fmla="*/ 82 h 519"/>
                  <a:gd name="T20" fmla="*/ 357 w 462"/>
                  <a:gd name="T21" fmla="*/ 148 h 519"/>
                  <a:gd name="T22" fmla="*/ 342 w 462"/>
                  <a:gd name="T23" fmla="*/ 237 h 519"/>
                  <a:gd name="T24" fmla="*/ 327 w 462"/>
                  <a:gd name="T25" fmla="*/ 319 h 519"/>
                  <a:gd name="T26" fmla="*/ 417 w 462"/>
                  <a:gd name="T27" fmla="*/ 393 h 519"/>
                  <a:gd name="T28" fmla="*/ 462 w 462"/>
                  <a:gd name="T29" fmla="*/ 437 h 519"/>
                  <a:gd name="T30" fmla="*/ 462 w 462"/>
                  <a:gd name="T31" fmla="*/ 467 h 519"/>
                  <a:gd name="T32" fmla="*/ 439 w 462"/>
                  <a:gd name="T33" fmla="*/ 467 h 519"/>
                  <a:gd name="T34" fmla="*/ 312 w 462"/>
                  <a:gd name="T35" fmla="*/ 371 h 519"/>
                  <a:gd name="T36" fmla="*/ 267 w 462"/>
                  <a:gd name="T37" fmla="*/ 437 h 519"/>
                  <a:gd name="T38" fmla="*/ 193 w 462"/>
                  <a:gd name="T39" fmla="*/ 496 h 519"/>
                  <a:gd name="T40" fmla="*/ 156 w 462"/>
                  <a:gd name="T41" fmla="*/ 519 h 51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62" h="519">
                    <a:moveTo>
                      <a:pt x="156" y="519"/>
                    </a:moveTo>
                    <a:lnTo>
                      <a:pt x="97" y="519"/>
                    </a:lnTo>
                    <a:lnTo>
                      <a:pt x="37" y="490"/>
                    </a:lnTo>
                    <a:lnTo>
                      <a:pt x="0" y="408"/>
                    </a:lnTo>
                    <a:lnTo>
                      <a:pt x="0" y="267"/>
                    </a:lnTo>
                    <a:lnTo>
                      <a:pt x="52" y="111"/>
                    </a:lnTo>
                    <a:lnTo>
                      <a:pt x="134" y="8"/>
                    </a:lnTo>
                    <a:lnTo>
                      <a:pt x="208" y="0"/>
                    </a:lnTo>
                    <a:lnTo>
                      <a:pt x="298" y="15"/>
                    </a:lnTo>
                    <a:lnTo>
                      <a:pt x="342" y="82"/>
                    </a:lnTo>
                    <a:lnTo>
                      <a:pt x="357" y="148"/>
                    </a:lnTo>
                    <a:lnTo>
                      <a:pt x="342" y="237"/>
                    </a:lnTo>
                    <a:lnTo>
                      <a:pt x="327" y="319"/>
                    </a:lnTo>
                    <a:lnTo>
                      <a:pt x="417" y="393"/>
                    </a:lnTo>
                    <a:lnTo>
                      <a:pt x="462" y="437"/>
                    </a:lnTo>
                    <a:lnTo>
                      <a:pt x="462" y="467"/>
                    </a:lnTo>
                    <a:lnTo>
                      <a:pt x="439" y="467"/>
                    </a:lnTo>
                    <a:lnTo>
                      <a:pt x="312" y="371"/>
                    </a:lnTo>
                    <a:lnTo>
                      <a:pt x="267" y="437"/>
                    </a:lnTo>
                    <a:lnTo>
                      <a:pt x="193" y="496"/>
                    </a:lnTo>
                    <a:lnTo>
                      <a:pt x="156" y="5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4" name="Freeform 50">
                <a:extLst>
                  <a:ext uri="{FF2B5EF4-FFF2-40B4-BE49-F238E27FC236}">
                    <a16:creationId xmlns:a16="http://schemas.microsoft.com/office/drawing/2014/main" id="{5254CE96-F5A3-41F2-8F43-29ED67447E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3" y="4485"/>
                <a:ext cx="376" cy="1177"/>
              </a:xfrm>
              <a:custGeom>
                <a:avLst/>
                <a:gdLst>
                  <a:gd name="T0" fmla="*/ 125 w 376"/>
                  <a:gd name="T1" fmla="*/ 363 h 1177"/>
                  <a:gd name="T2" fmla="*/ 118 w 376"/>
                  <a:gd name="T3" fmla="*/ 237 h 1177"/>
                  <a:gd name="T4" fmla="*/ 102 w 376"/>
                  <a:gd name="T5" fmla="*/ 82 h 1177"/>
                  <a:gd name="T6" fmla="*/ 169 w 376"/>
                  <a:gd name="T7" fmla="*/ 0 h 1177"/>
                  <a:gd name="T8" fmla="*/ 257 w 376"/>
                  <a:gd name="T9" fmla="*/ 37 h 1177"/>
                  <a:gd name="T10" fmla="*/ 280 w 376"/>
                  <a:gd name="T11" fmla="*/ 222 h 1177"/>
                  <a:gd name="T12" fmla="*/ 280 w 376"/>
                  <a:gd name="T13" fmla="*/ 392 h 1177"/>
                  <a:gd name="T14" fmla="*/ 257 w 376"/>
                  <a:gd name="T15" fmla="*/ 606 h 1177"/>
                  <a:gd name="T16" fmla="*/ 199 w 376"/>
                  <a:gd name="T17" fmla="*/ 740 h 1177"/>
                  <a:gd name="T18" fmla="*/ 154 w 376"/>
                  <a:gd name="T19" fmla="*/ 874 h 1177"/>
                  <a:gd name="T20" fmla="*/ 95 w 376"/>
                  <a:gd name="T21" fmla="*/ 962 h 1177"/>
                  <a:gd name="T22" fmla="*/ 95 w 376"/>
                  <a:gd name="T23" fmla="*/ 998 h 1177"/>
                  <a:gd name="T24" fmla="*/ 199 w 376"/>
                  <a:gd name="T25" fmla="*/ 1021 h 1177"/>
                  <a:gd name="T26" fmla="*/ 287 w 376"/>
                  <a:gd name="T27" fmla="*/ 1058 h 1177"/>
                  <a:gd name="T28" fmla="*/ 376 w 376"/>
                  <a:gd name="T29" fmla="*/ 1140 h 1177"/>
                  <a:gd name="T30" fmla="*/ 354 w 376"/>
                  <a:gd name="T31" fmla="*/ 1161 h 1177"/>
                  <a:gd name="T32" fmla="*/ 280 w 376"/>
                  <a:gd name="T33" fmla="*/ 1177 h 1177"/>
                  <a:gd name="T34" fmla="*/ 228 w 376"/>
                  <a:gd name="T35" fmla="*/ 1147 h 1177"/>
                  <a:gd name="T36" fmla="*/ 132 w 376"/>
                  <a:gd name="T37" fmla="*/ 1072 h 1177"/>
                  <a:gd name="T38" fmla="*/ 50 w 376"/>
                  <a:gd name="T39" fmla="*/ 1029 h 1177"/>
                  <a:gd name="T40" fmla="*/ 7 w 376"/>
                  <a:gd name="T41" fmla="*/ 1021 h 1177"/>
                  <a:gd name="T42" fmla="*/ 0 w 376"/>
                  <a:gd name="T43" fmla="*/ 969 h 1177"/>
                  <a:gd name="T44" fmla="*/ 58 w 376"/>
                  <a:gd name="T45" fmla="*/ 888 h 1177"/>
                  <a:gd name="T46" fmla="*/ 118 w 376"/>
                  <a:gd name="T47" fmla="*/ 821 h 1177"/>
                  <a:gd name="T48" fmla="*/ 162 w 376"/>
                  <a:gd name="T49" fmla="*/ 718 h 1177"/>
                  <a:gd name="T50" fmla="*/ 184 w 376"/>
                  <a:gd name="T51" fmla="*/ 592 h 1177"/>
                  <a:gd name="T52" fmla="*/ 169 w 376"/>
                  <a:gd name="T53" fmla="*/ 474 h 1177"/>
                  <a:gd name="T54" fmla="*/ 132 w 376"/>
                  <a:gd name="T55" fmla="*/ 326 h 1177"/>
                  <a:gd name="T56" fmla="*/ 125 w 376"/>
                  <a:gd name="T57" fmla="*/ 363 h 117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76" h="1177">
                    <a:moveTo>
                      <a:pt x="125" y="363"/>
                    </a:moveTo>
                    <a:lnTo>
                      <a:pt x="118" y="237"/>
                    </a:lnTo>
                    <a:lnTo>
                      <a:pt x="102" y="82"/>
                    </a:lnTo>
                    <a:lnTo>
                      <a:pt x="169" y="0"/>
                    </a:lnTo>
                    <a:lnTo>
                      <a:pt x="257" y="37"/>
                    </a:lnTo>
                    <a:lnTo>
                      <a:pt x="280" y="222"/>
                    </a:lnTo>
                    <a:lnTo>
                      <a:pt x="280" y="392"/>
                    </a:lnTo>
                    <a:lnTo>
                      <a:pt x="257" y="606"/>
                    </a:lnTo>
                    <a:lnTo>
                      <a:pt x="199" y="740"/>
                    </a:lnTo>
                    <a:lnTo>
                      <a:pt x="154" y="874"/>
                    </a:lnTo>
                    <a:lnTo>
                      <a:pt x="95" y="962"/>
                    </a:lnTo>
                    <a:lnTo>
                      <a:pt x="95" y="998"/>
                    </a:lnTo>
                    <a:lnTo>
                      <a:pt x="199" y="1021"/>
                    </a:lnTo>
                    <a:lnTo>
                      <a:pt x="287" y="1058"/>
                    </a:lnTo>
                    <a:lnTo>
                      <a:pt x="376" y="1140"/>
                    </a:lnTo>
                    <a:lnTo>
                      <a:pt x="354" y="1161"/>
                    </a:lnTo>
                    <a:lnTo>
                      <a:pt x="280" y="1177"/>
                    </a:lnTo>
                    <a:lnTo>
                      <a:pt x="228" y="1147"/>
                    </a:lnTo>
                    <a:lnTo>
                      <a:pt x="132" y="1072"/>
                    </a:lnTo>
                    <a:lnTo>
                      <a:pt x="50" y="1029"/>
                    </a:lnTo>
                    <a:lnTo>
                      <a:pt x="7" y="1021"/>
                    </a:lnTo>
                    <a:lnTo>
                      <a:pt x="0" y="969"/>
                    </a:lnTo>
                    <a:lnTo>
                      <a:pt x="58" y="888"/>
                    </a:lnTo>
                    <a:lnTo>
                      <a:pt x="118" y="821"/>
                    </a:lnTo>
                    <a:lnTo>
                      <a:pt x="162" y="718"/>
                    </a:lnTo>
                    <a:lnTo>
                      <a:pt x="184" y="592"/>
                    </a:lnTo>
                    <a:lnTo>
                      <a:pt x="169" y="474"/>
                    </a:lnTo>
                    <a:lnTo>
                      <a:pt x="132" y="326"/>
                    </a:lnTo>
                    <a:lnTo>
                      <a:pt x="125" y="36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5" name="Freeform 51">
                <a:extLst>
                  <a:ext uri="{FF2B5EF4-FFF2-40B4-BE49-F238E27FC236}">
                    <a16:creationId xmlns:a16="http://schemas.microsoft.com/office/drawing/2014/main" id="{D0FC3169-8E02-4367-9138-0925FCF45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1" y="4529"/>
                <a:ext cx="356" cy="1103"/>
              </a:xfrm>
              <a:custGeom>
                <a:avLst/>
                <a:gdLst>
                  <a:gd name="T0" fmla="*/ 104 w 356"/>
                  <a:gd name="T1" fmla="*/ 0 h 1103"/>
                  <a:gd name="T2" fmla="*/ 171 w 356"/>
                  <a:gd name="T3" fmla="*/ 37 h 1103"/>
                  <a:gd name="T4" fmla="*/ 193 w 356"/>
                  <a:gd name="T5" fmla="*/ 88 h 1103"/>
                  <a:gd name="T6" fmla="*/ 223 w 356"/>
                  <a:gd name="T7" fmla="*/ 222 h 1103"/>
                  <a:gd name="T8" fmla="*/ 230 w 356"/>
                  <a:gd name="T9" fmla="*/ 400 h 1103"/>
                  <a:gd name="T10" fmla="*/ 208 w 356"/>
                  <a:gd name="T11" fmla="*/ 643 h 1103"/>
                  <a:gd name="T12" fmla="*/ 141 w 356"/>
                  <a:gd name="T13" fmla="*/ 814 h 1103"/>
                  <a:gd name="T14" fmla="*/ 104 w 356"/>
                  <a:gd name="T15" fmla="*/ 888 h 1103"/>
                  <a:gd name="T16" fmla="*/ 104 w 356"/>
                  <a:gd name="T17" fmla="*/ 954 h 1103"/>
                  <a:gd name="T18" fmla="*/ 253 w 356"/>
                  <a:gd name="T19" fmla="*/ 999 h 1103"/>
                  <a:gd name="T20" fmla="*/ 349 w 356"/>
                  <a:gd name="T21" fmla="*/ 1043 h 1103"/>
                  <a:gd name="T22" fmla="*/ 356 w 356"/>
                  <a:gd name="T23" fmla="*/ 1065 h 1103"/>
                  <a:gd name="T24" fmla="*/ 319 w 356"/>
                  <a:gd name="T25" fmla="*/ 1103 h 1103"/>
                  <a:gd name="T26" fmla="*/ 223 w 356"/>
                  <a:gd name="T27" fmla="*/ 1103 h 1103"/>
                  <a:gd name="T28" fmla="*/ 171 w 356"/>
                  <a:gd name="T29" fmla="*/ 1058 h 1103"/>
                  <a:gd name="T30" fmla="*/ 112 w 356"/>
                  <a:gd name="T31" fmla="*/ 1022 h 1103"/>
                  <a:gd name="T32" fmla="*/ 59 w 356"/>
                  <a:gd name="T33" fmla="*/ 977 h 1103"/>
                  <a:gd name="T34" fmla="*/ 0 w 356"/>
                  <a:gd name="T35" fmla="*/ 954 h 1103"/>
                  <a:gd name="T36" fmla="*/ 8 w 356"/>
                  <a:gd name="T37" fmla="*/ 925 h 1103"/>
                  <a:gd name="T38" fmla="*/ 59 w 356"/>
                  <a:gd name="T39" fmla="*/ 866 h 1103"/>
                  <a:gd name="T40" fmla="*/ 112 w 356"/>
                  <a:gd name="T41" fmla="*/ 785 h 1103"/>
                  <a:gd name="T42" fmla="*/ 156 w 356"/>
                  <a:gd name="T43" fmla="*/ 674 h 1103"/>
                  <a:gd name="T44" fmla="*/ 171 w 356"/>
                  <a:gd name="T45" fmla="*/ 533 h 1103"/>
                  <a:gd name="T46" fmla="*/ 156 w 356"/>
                  <a:gd name="T47" fmla="*/ 377 h 1103"/>
                  <a:gd name="T48" fmla="*/ 112 w 356"/>
                  <a:gd name="T49" fmla="*/ 251 h 1103"/>
                  <a:gd name="T50" fmla="*/ 67 w 356"/>
                  <a:gd name="T51" fmla="*/ 192 h 1103"/>
                  <a:gd name="T52" fmla="*/ 38 w 356"/>
                  <a:gd name="T53" fmla="*/ 96 h 1103"/>
                  <a:gd name="T54" fmla="*/ 104 w 356"/>
                  <a:gd name="T55" fmla="*/ 0 h 110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56" h="1103">
                    <a:moveTo>
                      <a:pt x="104" y="0"/>
                    </a:moveTo>
                    <a:lnTo>
                      <a:pt x="171" y="37"/>
                    </a:lnTo>
                    <a:lnTo>
                      <a:pt x="193" y="88"/>
                    </a:lnTo>
                    <a:lnTo>
                      <a:pt x="223" y="222"/>
                    </a:lnTo>
                    <a:lnTo>
                      <a:pt x="230" y="400"/>
                    </a:lnTo>
                    <a:lnTo>
                      <a:pt x="208" y="643"/>
                    </a:lnTo>
                    <a:lnTo>
                      <a:pt x="141" y="814"/>
                    </a:lnTo>
                    <a:lnTo>
                      <a:pt x="104" y="888"/>
                    </a:lnTo>
                    <a:lnTo>
                      <a:pt x="104" y="954"/>
                    </a:lnTo>
                    <a:lnTo>
                      <a:pt x="253" y="999"/>
                    </a:lnTo>
                    <a:lnTo>
                      <a:pt x="349" y="1043"/>
                    </a:lnTo>
                    <a:lnTo>
                      <a:pt x="356" y="1065"/>
                    </a:lnTo>
                    <a:lnTo>
                      <a:pt x="319" y="1103"/>
                    </a:lnTo>
                    <a:lnTo>
                      <a:pt x="223" y="1103"/>
                    </a:lnTo>
                    <a:lnTo>
                      <a:pt x="171" y="1058"/>
                    </a:lnTo>
                    <a:lnTo>
                      <a:pt x="112" y="1022"/>
                    </a:lnTo>
                    <a:lnTo>
                      <a:pt x="59" y="977"/>
                    </a:lnTo>
                    <a:lnTo>
                      <a:pt x="0" y="954"/>
                    </a:lnTo>
                    <a:lnTo>
                      <a:pt x="8" y="925"/>
                    </a:lnTo>
                    <a:lnTo>
                      <a:pt x="59" y="866"/>
                    </a:lnTo>
                    <a:lnTo>
                      <a:pt x="112" y="785"/>
                    </a:lnTo>
                    <a:lnTo>
                      <a:pt x="156" y="674"/>
                    </a:lnTo>
                    <a:lnTo>
                      <a:pt x="171" y="533"/>
                    </a:lnTo>
                    <a:lnTo>
                      <a:pt x="156" y="377"/>
                    </a:lnTo>
                    <a:lnTo>
                      <a:pt x="112" y="251"/>
                    </a:lnTo>
                    <a:lnTo>
                      <a:pt x="67" y="192"/>
                    </a:lnTo>
                    <a:lnTo>
                      <a:pt x="38" y="96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9" name="Freeform 52">
              <a:extLst>
                <a:ext uri="{FF2B5EF4-FFF2-40B4-BE49-F238E27FC236}">
                  <a16:creationId xmlns:a16="http://schemas.microsoft.com/office/drawing/2014/main" id="{D8942753-5157-465A-852B-A970B2082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6" y="3734"/>
              <a:ext cx="312" cy="662"/>
            </a:xfrm>
            <a:custGeom>
              <a:avLst/>
              <a:gdLst>
                <a:gd name="T0" fmla="*/ 0 w 312"/>
                <a:gd name="T1" fmla="*/ 22 h 662"/>
                <a:gd name="T2" fmla="*/ 59 w 312"/>
                <a:gd name="T3" fmla="*/ 0 h 662"/>
                <a:gd name="T4" fmla="*/ 104 w 312"/>
                <a:gd name="T5" fmla="*/ 8 h 662"/>
                <a:gd name="T6" fmla="*/ 89 w 312"/>
                <a:gd name="T7" fmla="*/ 112 h 662"/>
                <a:gd name="T8" fmla="*/ 283 w 312"/>
                <a:gd name="T9" fmla="*/ 439 h 662"/>
                <a:gd name="T10" fmla="*/ 312 w 312"/>
                <a:gd name="T11" fmla="*/ 535 h 662"/>
                <a:gd name="T12" fmla="*/ 283 w 312"/>
                <a:gd name="T13" fmla="*/ 662 h 662"/>
                <a:gd name="T14" fmla="*/ 193 w 312"/>
                <a:gd name="T15" fmla="*/ 580 h 662"/>
                <a:gd name="T16" fmla="*/ 179 w 312"/>
                <a:gd name="T17" fmla="*/ 468 h 662"/>
                <a:gd name="T18" fmla="*/ 67 w 312"/>
                <a:gd name="T19" fmla="*/ 104 h 662"/>
                <a:gd name="T20" fmla="*/ 0 w 312"/>
                <a:gd name="T21" fmla="*/ 22 h 6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2" h="662">
                  <a:moveTo>
                    <a:pt x="0" y="22"/>
                  </a:moveTo>
                  <a:lnTo>
                    <a:pt x="59" y="0"/>
                  </a:lnTo>
                  <a:lnTo>
                    <a:pt x="104" y="8"/>
                  </a:lnTo>
                  <a:lnTo>
                    <a:pt x="89" y="112"/>
                  </a:lnTo>
                  <a:lnTo>
                    <a:pt x="283" y="439"/>
                  </a:lnTo>
                  <a:lnTo>
                    <a:pt x="312" y="535"/>
                  </a:lnTo>
                  <a:lnTo>
                    <a:pt x="283" y="662"/>
                  </a:lnTo>
                  <a:lnTo>
                    <a:pt x="193" y="580"/>
                  </a:lnTo>
                  <a:lnTo>
                    <a:pt x="179" y="468"/>
                  </a:lnTo>
                  <a:lnTo>
                    <a:pt x="67" y="10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5CAE51E2-6B30-4B55-9176-E1672500D2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547" y="2760456"/>
            <a:ext cx="3212684" cy="1285875"/>
          </a:xfrm>
          <a:prstGeom prst="rect">
            <a:avLst/>
          </a:prstGeom>
        </p:spPr>
      </p:pic>
      <p:pic>
        <p:nvPicPr>
          <p:cNvPr id="15" name="Picture 2" descr="C:\Users\Yassine\Documents\ANLCA - Kawtar\Logo-ANLCA-[Converted].png">
            <a:extLst>
              <a:ext uri="{FF2B5EF4-FFF2-40B4-BE49-F238E27FC236}">
                <a16:creationId xmlns:a16="http://schemas.microsoft.com/office/drawing/2014/main" id="{15FF94CB-2927-491B-9057-4790979A2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21173" y="5806481"/>
            <a:ext cx="965202" cy="100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647543"/>
      </p:ext>
    </p:extLst>
  </p:cSld>
  <p:clrMapOvr>
    <a:masterClrMapping/>
  </p:clrMapOvr>
  <p:transition spd="med" advClick="0" advTm="38751">
    <p:randomBar/>
  </p:transition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1244</Words>
  <Application>Microsoft Office PowerPoint</Application>
  <PresentationFormat>Grand écran</PresentationFormat>
  <Paragraphs>294</Paragraphs>
  <Slides>15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Garamond</vt:lpstr>
      <vt:lpstr>Wingdings</vt:lpstr>
      <vt:lpstr>Thème Office</vt:lpstr>
      <vt:lpstr>Présentation PowerPoint</vt:lpstr>
      <vt:lpstr>Présentation PowerPoint</vt:lpstr>
      <vt:lpstr>Introduction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Leviers de réussite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Abdellah Khaloub</dc:creator>
  <cp:lastModifiedBy>Abdellah Khaloub</cp:lastModifiedBy>
  <cp:revision>104</cp:revision>
  <cp:lastPrinted>2017-10-25T13:21:52Z</cp:lastPrinted>
  <dcterms:created xsi:type="dcterms:W3CDTF">2017-10-23T14:57:37Z</dcterms:created>
  <dcterms:modified xsi:type="dcterms:W3CDTF">2017-10-26T08:22:06Z</dcterms:modified>
</cp:coreProperties>
</file>