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tags/tag20.xml" ContentType="application/vnd.openxmlformats-officedocument.presentationml.tags+xml"/>
  <Override PartName="/ppt/tags/tag21.xml" ContentType="application/vnd.openxmlformats-officedocument.presentationml.tags+xml"/>
  <Override PartName="/ppt/notesSlides/notesSlide11.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charts/chart13.xml" ContentType="application/vnd.openxmlformats-officedocument.drawingml.chart+xml"/>
  <Override PartName="/ppt/notesSlides/notesSlide14.xml" ContentType="application/vnd.openxmlformats-officedocument.presentationml.notesSlide+xml"/>
  <Override PartName="/ppt/charts/chart14.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5.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6.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charts/chart17.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charts/chart18.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9.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Lst>
  <p:notesMasterIdLst>
    <p:notesMasterId r:id="rId37"/>
  </p:notesMasterIdLst>
  <p:sldIdLst>
    <p:sldId id="384" r:id="rId2"/>
    <p:sldId id="355" r:id="rId3"/>
    <p:sldId id="394" r:id="rId4"/>
    <p:sldId id="392" r:id="rId5"/>
    <p:sldId id="398" r:id="rId6"/>
    <p:sldId id="399" r:id="rId7"/>
    <p:sldId id="393" r:id="rId8"/>
    <p:sldId id="402" r:id="rId9"/>
    <p:sldId id="405" r:id="rId10"/>
    <p:sldId id="404" r:id="rId11"/>
    <p:sldId id="406" r:id="rId12"/>
    <p:sldId id="410" r:id="rId13"/>
    <p:sldId id="407" r:id="rId14"/>
    <p:sldId id="409" r:id="rId15"/>
    <p:sldId id="423" r:id="rId16"/>
    <p:sldId id="317" r:id="rId17"/>
    <p:sldId id="417" r:id="rId18"/>
    <p:sldId id="413" r:id="rId19"/>
    <p:sldId id="412" r:id="rId20"/>
    <p:sldId id="414" r:id="rId21"/>
    <p:sldId id="419" r:id="rId22"/>
    <p:sldId id="420" r:id="rId23"/>
    <p:sldId id="421" r:id="rId24"/>
    <p:sldId id="422" r:id="rId25"/>
    <p:sldId id="368" r:id="rId26"/>
    <p:sldId id="301" r:id="rId27"/>
    <p:sldId id="332" r:id="rId28"/>
    <p:sldId id="310" r:id="rId29"/>
    <p:sldId id="327" r:id="rId30"/>
    <p:sldId id="395" r:id="rId31"/>
    <p:sldId id="397" r:id="rId32"/>
    <p:sldId id="396" r:id="rId33"/>
    <p:sldId id="408" r:id="rId34"/>
    <p:sldId id="415" r:id="rId35"/>
    <p:sldId id="416" r:id="rId3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90B0BA"/>
    <a:srgbClr val="8B89A3"/>
    <a:srgbClr val="908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48" autoAdjust="0"/>
    <p:restoredTop sz="71958" autoAdjust="0"/>
  </p:normalViewPr>
  <p:slideViewPr>
    <p:cSldViewPr>
      <p:cViewPr varScale="1">
        <p:scale>
          <a:sx n="40" d="100"/>
          <a:sy n="40" d="100"/>
        </p:scale>
        <p:origin x="700" y="4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5552"/>
    </p:cViewPr>
  </p:sorterViewPr>
  <p:notesViewPr>
    <p:cSldViewPr>
      <p:cViewPr varScale="1">
        <p:scale>
          <a:sx n="44" d="100"/>
          <a:sy n="44" d="100"/>
        </p:scale>
        <p:origin x="2292" y="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D:\Documents%20ASUS\Strat&#233;gie%20nationale%20Emploi\Appui%20Territorialisation\PRE%20Tanger\Statistiques%20Tanger\Indicateurs%20HCP-RTTA.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01%20R&#233;sultats_Emploi_2006.xlsx" TargetMode="External"/><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8.xml"/><Relationship Id="rId1" Type="http://schemas.microsoft.com/office/2011/relationships/chartStyle" Target="style8.xml"/></Relationships>
</file>

<file path=ppt/charts/_rels/chart13.xml.rels><?xml version="1.0" encoding="UTF-8" standalone="yes"?>
<Relationships xmlns="http://schemas.openxmlformats.org/package/2006/relationships"><Relationship Id="rId1" Type="http://schemas.openxmlformats.org/officeDocument/2006/relationships/oleObject" Target="file:///D:\Documents%20ASUS\Strat&#233;gie%20nationale%20Emploi\Appui%20Territorialisation\PRE%20Tanger\Statistiques%20Tanger\Statistiques%20HCP\BIT_M.Zouheir_1-donn&#233;es-ENE-2006-2016%20(1).xlsx" TargetMode="External"/></Relationships>
</file>

<file path=ppt/charts/_rels/chart14.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9.xml"/><Relationship Id="rId1" Type="http://schemas.microsoft.com/office/2011/relationships/chartStyle" Target="style9.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Aicha%20LAGDAS\Documents\Documents%20ASUS\Strat&#233;gie%20nationale%20Emploi\Appui%20Territorialisation\PRE%20Tanger\Statistiques%20Tanger\Statistiques%20HCP\Tabulation%20prioritaire%20(27)%20-%20R&#233;gions.xlsx" TargetMode="External"/><Relationship Id="rId2" Type="http://schemas.microsoft.com/office/2011/relationships/chartColorStyle" Target="colors10.xml"/><Relationship Id="rId1" Type="http://schemas.microsoft.com/office/2011/relationships/chartStyle" Target="style10.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Aicha%20LAGDAS\Documents\Documents%20ASUS\Strat&#233;gie%20nationale%20Emploi\Appui%20Territorialisation\PRE%20Tanger\Statistiques%20Tanger\Statistiques%20HCP\R&#233;sultat%20Global%20Emploi%202016.xlsx" TargetMode="External"/><Relationship Id="rId2" Type="http://schemas.microsoft.com/office/2011/relationships/chartColorStyle" Target="colors11.xml"/><Relationship Id="rId1" Type="http://schemas.microsoft.com/office/2011/relationships/chartStyle" Target="style11.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Aicha%20LAGDAS\Documents\Documents%20ASUS\Strat&#233;gie%20nationale%20Emploi\Appui%20Territorialisation\Conference%20FNUAP\Pop-type%20activit&#233;.xlsx" TargetMode="External"/><Relationship Id="rId2" Type="http://schemas.microsoft.com/office/2011/relationships/chartColorStyle" Target="colors12.xml"/><Relationship Id="rId1" Type="http://schemas.microsoft.com/office/2011/relationships/chartStyle" Target="style12.xml"/></Relationships>
</file>

<file path=ppt/charts/_rels/chart18.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13.xml"/><Relationship Id="rId1" Type="http://schemas.microsoft.com/office/2011/relationships/chartStyle" Target="style13.xml"/></Relationships>
</file>

<file path=ppt/charts/_rels/chart19.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1" Type="http://schemas.openxmlformats.org/officeDocument/2006/relationships/oleObject" Target="file:///D:\Documents%20ASUS\Strat&#233;gie%20nationale%20Emploi\Appui%20Territorialisation\PRE%20Tanger\Statistiques%20Tanger\Indicateurs%20HCP-RTTA.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Aicha%20LAGDAS\Documents\Documents%20ASUS\Strat&#233;gie%20nationale%20Emploi\Appui%20Territorialisation\Conference%20FNUAP\Pop-type%20activit&#233;.xlsx" TargetMode="External"/><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oleObject" Target="file:///D:\Documents%20ASUS\Strat&#233;gie%20nationale%20Emploi\Appui%20Territorialisation\PRE%20Tanger\Statistiques%20Tanger\Statistiques%20HCP\R01%20R&#233;sultats_Emploi_2006.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Documents%20ASUS\Strat&#233;gie%20nationale%20Emploi\Appui%20Territorialisation\PRE%20Tanger\Statistiques%20Tanger\Statistiques%20HCP\R&#233;sultat%20Global%20Emploi%202016.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01%20R&#233;sultats_Emploi_2006.xlsx" TargetMode="External"/><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3" Type="http://schemas.openxmlformats.org/officeDocument/2006/relationships/oleObject" Target="file:///D:\Documents%20ASUS\Strat&#233;gie%20nationale%20Emploi\Appui%20Territorialisation\PRE%20Tanger\Statistiques%20Tanger\Statistiques%20HCP\R&#233;sultat%20Global%20Emploi%202016.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'[Indicateurs HCP-RTTA.xlsx]Activité'!$B$13</c:f>
              <c:strCache>
                <c:ptCount val="1"/>
                <c:pt idx="0">
                  <c:v>RTTA</c:v>
                </c:pt>
              </c:strCache>
            </c:strRef>
          </c:tx>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0-6D18-43F7-84F9-DDD8C4D2FDB3}"/>
                </c:ext>
              </c:extLst>
            </c:dLbl>
            <c:dLbl>
              <c:idx val="1"/>
              <c:delete val="1"/>
              <c:extLst>
                <c:ext xmlns:c15="http://schemas.microsoft.com/office/drawing/2012/chart" uri="{CE6537A1-D6FC-4f65-9D91-7224C49458BB}"/>
                <c:ext xmlns:c16="http://schemas.microsoft.com/office/drawing/2014/chart" uri="{C3380CC4-5D6E-409C-BE32-E72D297353CC}">
                  <c16:uniqueId val="{00000001-6D18-43F7-84F9-DDD8C4D2FDB3}"/>
                </c:ext>
              </c:extLst>
            </c:dLbl>
            <c:dLbl>
              <c:idx val="2"/>
              <c:delete val="1"/>
              <c:extLst>
                <c:ext xmlns:c15="http://schemas.microsoft.com/office/drawing/2012/chart" uri="{CE6537A1-D6FC-4f65-9D91-7224C49458BB}"/>
                <c:ext xmlns:c16="http://schemas.microsoft.com/office/drawing/2014/chart" uri="{C3380CC4-5D6E-409C-BE32-E72D297353CC}">
                  <c16:uniqueId val="{00000002-6D18-43F7-84F9-DDD8C4D2FDB3}"/>
                </c:ext>
              </c:extLst>
            </c:dLbl>
            <c:dLbl>
              <c:idx val="3"/>
              <c:delete val="1"/>
              <c:extLst>
                <c:ext xmlns:c15="http://schemas.microsoft.com/office/drawing/2012/chart" uri="{CE6537A1-D6FC-4f65-9D91-7224C49458BB}"/>
                <c:ext xmlns:c16="http://schemas.microsoft.com/office/drawing/2014/chart" uri="{C3380CC4-5D6E-409C-BE32-E72D297353CC}">
                  <c16:uniqueId val="{00000003-6D18-43F7-84F9-DDD8C4D2FDB3}"/>
                </c:ext>
              </c:extLst>
            </c:dLbl>
            <c:dLbl>
              <c:idx val="4"/>
              <c:delete val="1"/>
              <c:extLst>
                <c:ext xmlns:c15="http://schemas.microsoft.com/office/drawing/2012/chart" uri="{CE6537A1-D6FC-4f65-9D91-7224C49458BB}"/>
                <c:ext xmlns:c16="http://schemas.microsoft.com/office/drawing/2014/chart" uri="{C3380CC4-5D6E-409C-BE32-E72D297353CC}">
                  <c16:uniqueId val="{00000004-6D18-43F7-84F9-DDD8C4D2FDB3}"/>
                </c:ext>
              </c:extLst>
            </c:dLbl>
            <c:dLbl>
              <c:idx val="5"/>
              <c:delete val="1"/>
              <c:extLst>
                <c:ext xmlns:c15="http://schemas.microsoft.com/office/drawing/2012/chart" uri="{CE6537A1-D6FC-4f65-9D91-7224C49458BB}"/>
                <c:ext xmlns:c16="http://schemas.microsoft.com/office/drawing/2014/chart" uri="{C3380CC4-5D6E-409C-BE32-E72D297353CC}">
                  <c16:uniqueId val="{00000005-6D18-43F7-84F9-DDD8C4D2FDB3}"/>
                </c:ext>
              </c:extLst>
            </c:dLbl>
            <c:dLbl>
              <c:idx val="6"/>
              <c:delete val="1"/>
              <c:extLst>
                <c:ext xmlns:c15="http://schemas.microsoft.com/office/drawing/2012/chart" uri="{CE6537A1-D6FC-4f65-9D91-7224C49458BB}"/>
                <c:ext xmlns:c16="http://schemas.microsoft.com/office/drawing/2014/chart" uri="{C3380CC4-5D6E-409C-BE32-E72D297353CC}">
                  <c16:uniqueId val="{00000006-6D18-43F7-84F9-DDD8C4D2FDB3}"/>
                </c:ext>
              </c:extLst>
            </c:dLbl>
            <c:dLbl>
              <c:idx val="7"/>
              <c:delete val="1"/>
              <c:extLst>
                <c:ext xmlns:c15="http://schemas.microsoft.com/office/drawing/2012/chart" uri="{CE6537A1-D6FC-4f65-9D91-7224C49458BB}"/>
                <c:ext xmlns:c16="http://schemas.microsoft.com/office/drawing/2014/chart" uri="{C3380CC4-5D6E-409C-BE32-E72D297353CC}">
                  <c16:uniqueId val="{00000007-6D18-43F7-84F9-DDD8C4D2FDB3}"/>
                </c:ext>
              </c:extLst>
            </c:dLbl>
            <c:dLbl>
              <c:idx val="8"/>
              <c:layout>
                <c:manualLayout>
                  <c:x val="-4.2704626334519574E-2"/>
                  <c:y val="5.10018214936248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D18-43F7-84F9-DDD8C4D2FDB3}"/>
                </c:ext>
              </c:extLst>
            </c:dLbl>
            <c:spPr>
              <a:noFill/>
              <a:ln>
                <a:noFill/>
              </a:ln>
              <a:effectLst/>
            </c:spPr>
            <c:txPr>
              <a:bodyPr wrap="square" lIns="38100" tIns="19050" rIns="38100" bIns="19050" anchor="ctr">
                <a:spAutoFit/>
              </a:bodyPr>
              <a:lstStyle/>
              <a:p>
                <a:pPr>
                  <a:defRPr sz="105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'[Indicateurs HCP-RTTA.xlsx]Activité'!$A$14:$A$22</c:f>
              <c:numCache>
                <c:formatCode>General</c:formatCode>
                <c:ptCount val="9"/>
                <c:pt idx="0">
                  <c:v>2000</c:v>
                </c:pt>
                <c:pt idx="1">
                  <c:v>2002</c:v>
                </c:pt>
                <c:pt idx="2">
                  <c:v>2004</c:v>
                </c:pt>
                <c:pt idx="3">
                  <c:v>2006</c:v>
                </c:pt>
                <c:pt idx="4">
                  <c:v>2008</c:v>
                </c:pt>
                <c:pt idx="5">
                  <c:v>2010</c:v>
                </c:pt>
                <c:pt idx="6">
                  <c:v>2012</c:v>
                </c:pt>
                <c:pt idx="7">
                  <c:v>2014</c:v>
                </c:pt>
                <c:pt idx="8">
                  <c:v>2016</c:v>
                </c:pt>
              </c:numCache>
            </c:numRef>
          </c:cat>
          <c:val>
            <c:numRef>
              <c:f>'[Indicateurs HCP-RTTA.xlsx]Activité'!$B$14:$B$22</c:f>
              <c:numCache>
                <c:formatCode>General</c:formatCode>
                <c:ptCount val="9"/>
                <c:pt idx="0">
                  <c:v>48.6</c:v>
                </c:pt>
                <c:pt idx="1">
                  <c:v>47.2</c:v>
                </c:pt>
                <c:pt idx="2">
                  <c:v>43.9</c:v>
                </c:pt>
                <c:pt idx="3">
                  <c:v>46.1</c:v>
                </c:pt>
                <c:pt idx="4">
                  <c:v>44.5</c:v>
                </c:pt>
                <c:pt idx="5">
                  <c:v>41.8</c:v>
                </c:pt>
                <c:pt idx="6">
                  <c:v>43.9</c:v>
                </c:pt>
                <c:pt idx="7">
                  <c:v>44.8</c:v>
                </c:pt>
                <c:pt idx="8">
                  <c:v>45.2</c:v>
                </c:pt>
              </c:numCache>
            </c:numRef>
          </c:val>
          <c:smooth val="0"/>
          <c:extLst>
            <c:ext xmlns:c16="http://schemas.microsoft.com/office/drawing/2014/chart" uri="{C3380CC4-5D6E-409C-BE32-E72D297353CC}">
              <c16:uniqueId val="{00000009-6D18-43F7-84F9-DDD8C4D2FDB3}"/>
            </c:ext>
          </c:extLst>
        </c:ser>
        <c:ser>
          <c:idx val="1"/>
          <c:order val="1"/>
          <c:tx>
            <c:strRef>
              <c:f>'[Indicateurs HCP-RTTA.xlsx]Activité'!$C$13</c:f>
              <c:strCache>
                <c:ptCount val="1"/>
                <c:pt idx="0">
                  <c:v>National</c:v>
                </c:pt>
              </c:strCache>
            </c:strRef>
          </c:tx>
          <c:marker>
            <c:symbol val="none"/>
          </c:marker>
          <c:dLbls>
            <c:dLbl>
              <c:idx val="8"/>
              <c:layout>
                <c:manualLayout>
                  <c:x val="-1.8979833926453318E-2"/>
                  <c:y val="-5.82877959927140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D18-43F7-84F9-DDD8C4D2FDB3}"/>
                </c:ext>
              </c:extLst>
            </c:dLbl>
            <c:spPr>
              <a:noFill/>
              <a:ln>
                <a:noFill/>
              </a:ln>
              <a:effectLst/>
            </c:spPr>
            <c:txPr>
              <a:bodyPr wrap="square" lIns="38100" tIns="19050" rIns="38100" bIns="19050" anchor="ctr">
                <a:spAutoFit/>
              </a:bodyPr>
              <a:lstStyle/>
              <a:p>
                <a:pPr>
                  <a:defRPr sz="1050"/>
                </a:pPr>
                <a:endParaRPr lang="en-US"/>
              </a:p>
            </c:txPr>
            <c:showLegendKey val="0"/>
            <c:showVal val="0"/>
            <c:showCatName val="0"/>
            <c:showSerName val="0"/>
            <c:showPercent val="0"/>
            <c:showBubbleSize val="0"/>
            <c:extLst>
              <c:ext xmlns:c15="http://schemas.microsoft.com/office/drawing/2012/chart" uri="{CE6537A1-D6FC-4f65-9D91-7224C49458BB}">
                <c15:showLeaderLines val="1"/>
              </c:ext>
            </c:extLst>
          </c:dLbls>
          <c:cat>
            <c:numRef>
              <c:f>'[Indicateurs HCP-RTTA.xlsx]Activité'!$A$14:$A$22</c:f>
              <c:numCache>
                <c:formatCode>General</c:formatCode>
                <c:ptCount val="9"/>
                <c:pt idx="0">
                  <c:v>2000</c:v>
                </c:pt>
                <c:pt idx="1">
                  <c:v>2002</c:v>
                </c:pt>
                <c:pt idx="2">
                  <c:v>2004</c:v>
                </c:pt>
                <c:pt idx="3">
                  <c:v>2006</c:v>
                </c:pt>
                <c:pt idx="4">
                  <c:v>2008</c:v>
                </c:pt>
                <c:pt idx="5">
                  <c:v>2010</c:v>
                </c:pt>
                <c:pt idx="6">
                  <c:v>2012</c:v>
                </c:pt>
                <c:pt idx="7">
                  <c:v>2014</c:v>
                </c:pt>
                <c:pt idx="8">
                  <c:v>2016</c:v>
                </c:pt>
              </c:numCache>
            </c:numRef>
          </c:cat>
          <c:val>
            <c:numRef>
              <c:f>'[Indicateurs HCP-RTTA.xlsx]Activité'!$C$14:$C$22</c:f>
              <c:numCache>
                <c:formatCode>General</c:formatCode>
                <c:ptCount val="9"/>
                <c:pt idx="0">
                  <c:v>53.1</c:v>
                </c:pt>
                <c:pt idx="1">
                  <c:v>50.9</c:v>
                </c:pt>
                <c:pt idx="2">
                  <c:v>52.2</c:v>
                </c:pt>
                <c:pt idx="3">
                  <c:v>51.3</c:v>
                </c:pt>
                <c:pt idx="4">
                  <c:v>50.6</c:v>
                </c:pt>
                <c:pt idx="5">
                  <c:v>49.6</c:v>
                </c:pt>
                <c:pt idx="6">
                  <c:v>48.4</c:v>
                </c:pt>
                <c:pt idx="7">
                  <c:v>48</c:v>
                </c:pt>
                <c:pt idx="8">
                  <c:v>46.4</c:v>
                </c:pt>
              </c:numCache>
            </c:numRef>
          </c:val>
          <c:smooth val="0"/>
          <c:extLst>
            <c:ext xmlns:c16="http://schemas.microsoft.com/office/drawing/2014/chart" uri="{C3380CC4-5D6E-409C-BE32-E72D297353CC}">
              <c16:uniqueId val="{0000000B-6D18-43F7-84F9-DDD8C4D2FDB3}"/>
            </c:ext>
          </c:extLst>
        </c:ser>
        <c:dLbls>
          <c:showLegendKey val="0"/>
          <c:showVal val="0"/>
          <c:showCatName val="0"/>
          <c:showSerName val="0"/>
          <c:showPercent val="0"/>
          <c:showBubbleSize val="0"/>
        </c:dLbls>
        <c:smooth val="0"/>
        <c:axId val="96092928"/>
        <c:axId val="96094464"/>
      </c:lineChart>
      <c:catAx>
        <c:axId val="96092928"/>
        <c:scaling>
          <c:orientation val="minMax"/>
        </c:scaling>
        <c:delete val="0"/>
        <c:axPos val="b"/>
        <c:numFmt formatCode="General" sourceLinked="1"/>
        <c:majorTickMark val="out"/>
        <c:minorTickMark val="none"/>
        <c:tickLblPos val="nextTo"/>
        <c:crossAx val="96094464"/>
        <c:crosses val="autoZero"/>
        <c:auto val="1"/>
        <c:lblAlgn val="ctr"/>
        <c:lblOffset val="100"/>
        <c:noMultiLvlLbl val="0"/>
      </c:catAx>
      <c:valAx>
        <c:axId val="96094464"/>
        <c:scaling>
          <c:orientation val="minMax"/>
          <c:min val="35"/>
        </c:scaling>
        <c:delete val="0"/>
        <c:axPos val="l"/>
        <c:majorGridlines/>
        <c:numFmt formatCode="General" sourceLinked="1"/>
        <c:majorTickMark val="out"/>
        <c:minorTickMark val="none"/>
        <c:tickLblPos val="nextTo"/>
        <c:txPr>
          <a:bodyPr/>
          <a:lstStyle/>
          <a:p>
            <a:pPr>
              <a:defRPr sz="1100"/>
            </a:pPr>
            <a:endParaRPr lang="en-US"/>
          </a:p>
        </c:txPr>
        <c:crossAx val="96092928"/>
        <c:crosses val="autoZero"/>
        <c:crossBetween val="between"/>
      </c:valAx>
      <c:spPr>
        <a:noFill/>
      </c:spPr>
    </c:plotArea>
    <c:legend>
      <c:legendPos val="b"/>
      <c:overlay val="0"/>
    </c:legend>
    <c:plotVisOnly val="1"/>
    <c:dispBlanksAs val="gap"/>
    <c:showDLblsOverMax val="0"/>
  </c:chart>
  <c:spPr>
    <a:noFill/>
    <a:ln>
      <a:noFill/>
    </a:ln>
  </c:spPr>
  <c:txPr>
    <a:bodyPr/>
    <a:lstStyle/>
    <a:p>
      <a:pPr>
        <a:defRPr sz="9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'14'!$C$21</c:f>
              <c:strCache>
                <c:ptCount val="1"/>
                <c:pt idx="0">
                  <c:v>RTTA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'14'!$D$20:$F$20</c:f>
              <c:strCache>
                <c:ptCount val="3"/>
                <c:pt idx="0">
                  <c:v>Sans diplôme</c:v>
                </c:pt>
                <c:pt idx="1">
                  <c:v>Niveau moyen</c:v>
                </c:pt>
                <c:pt idx="2">
                  <c:v>Niveau supérieur</c:v>
                </c:pt>
              </c:strCache>
            </c:strRef>
          </c:cat>
          <c:val>
            <c:numRef>
              <c:f>'14'!$D$21:$F$21</c:f>
              <c:numCache>
                <c:formatCode>###0.0</c:formatCode>
                <c:ptCount val="3"/>
                <c:pt idx="0">
                  <c:v>4.6373582317301834</c:v>
                </c:pt>
                <c:pt idx="1">
                  <c:v>17.161194766724265</c:v>
                </c:pt>
                <c:pt idx="2">
                  <c:v>17.996146003719556</c:v>
                </c:pt>
              </c:numCache>
            </c:numRef>
          </c:val>
          <c:extLst>
            <c:ext xmlns:c16="http://schemas.microsoft.com/office/drawing/2014/chart" uri="{C3380CC4-5D6E-409C-BE32-E72D297353CC}">
              <c16:uniqueId val="{00000000-22A5-4B41-8526-88D916EFD295}"/>
            </c:ext>
          </c:extLst>
        </c:ser>
        <c:ser>
          <c:idx val="1"/>
          <c:order val="1"/>
          <c:tx>
            <c:strRef>
              <c:f>'14'!$C$22</c:f>
              <c:strCache>
                <c:ptCount val="1"/>
                <c:pt idx="0">
                  <c:v>National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'14'!$D$20:$F$20</c:f>
              <c:strCache>
                <c:ptCount val="3"/>
                <c:pt idx="0">
                  <c:v>Sans diplôme</c:v>
                </c:pt>
                <c:pt idx="1">
                  <c:v>Niveau moyen</c:v>
                </c:pt>
                <c:pt idx="2">
                  <c:v>Niveau supérieur</c:v>
                </c:pt>
              </c:strCache>
            </c:strRef>
          </c:cat>
          <c:val>
            <c:numRef>
              <c:f>'14'!$D$22:$F$22</c:f>
              <c:numCache>
                <c:formatCode>###0.0</c:formatCode>
                <c:ptCount val="3"/>
                <c:pt idx="0">
                  <c:v>4.8446618090083335</c:v>
                </c:pt>
                <c:pt idx="1">
                  <c:v>18.66684102393744</c:v>
                </c:pt>
                <c:pt idx="2">
                  <c:v>19.496069421911947</c:v>
                </c:pt>
              </c:numCache>
            </c:numRef>
          </c:val>
          <c:extLst>
            <c:ext xmlns:c16="http://schemas.microsoft.com/office/drawing/2014/chart" uri="{C3380CC4-5D6E-409C-BE32-E72D297353CC}">
              <c16:uniqueId val="{00000001-22A5-4B41-8526-88D916EFD295}"/>
            </c:ext>
          </c:extLst>
        </c:ser>
        <c:dLbls>
          <c:showLegendKey val="0"/>
          <c:showVal val="0"/>
          <c:showCatName val="0"/>
          <c:showSerName val="0"/>
          <c:showPercent val="0"/>
          <c:showBubbleSize val="0"/>
        </c:dLbls>
        <c:gapWidth val="219"/>
        <c:overlap val="-27"/>
        <c:axId val="527525712"/>
        <c:axId val="527521776"/>
      </c:barChart>
      <c:catAx>
        <c:axId val="527525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7521776"/>
        <c:crosses val="autoZero"/>
        <c:auto val="1"/>
        <c:lblAlgn val="ctr"/>
        <c:lblOffset val="100"/>
        <c:noMultiLvlLbl val="0"/>
      </c:catAx>
      <c:valAx>
        <c:axId val="5275217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7525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Tableau__10!$C$21</c:f>
              <c:strCache>
                <c:ptCount val="1"/>
                <c:pt idx="0">
                  <c:v>RTTA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Tableau__10!$D$20:$F$20</c:f>
              <c:strCache>
                <c:ptCount val="3"/>
                <c:pt idx="0">
                  <c:v>Sans diplôme</c:v>
                </c:pt>
                <c:pt idx="1">
                  <c:v>Niveau moyen</c:v>
                </c:pt>
                <c:pt idx="2">
                  <c:v>Niveau supérieur</c:v>
                </c:pt>
              </c:strCache>
            </c:strRef>
          </c:cat>
          <c:val>
            <c:numRef>
              <c:f>Tableau__10!$D$21:$F$21</c:f>
              <c:numCache>
                <c:formatCode>###0.0</c:formatCode>
                <c:ptCount val="3"/>
                <c:pt idx="0">
                  <c:v>4.2368023004881454</c:v>
                </c:pt>
                <c:pt idx="1">
                  <c:v>15.835761572875265</c:v>
                </c:pt>
                <c:pt idx="2">
                  <c:v>28.868160224671975</c:v>
                </c:pt>
              </c:numCache>
            </c:numRef>
          </c:val>
          <c:extLst>
            <c:ext xmlns:c16="http://schemas.microsoft.com/office/drawing/2014/chart" uri="{C3380CC4-5D6E-409C-BE32-E72D297353CC}">
              <c16:uniqueId val="{00000000-C883-48D9-9EC3-39871559F19A}"/>
            </c:ext>
          </c:extLst>
        </c:ser>
        <c:ser>
          <c:idx val="1"/>
          <c:order val="1"/>
          <c:tx>
            <c:strRef>
              <c:f>Tableau__10!$C$22</c:f>
              <c:strCache>
                <c:ptCount val="1"/>
                <c:pt idx="0">
                  <c:v>National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Tableau__10!$D$20:$F$20</c:f>
              <c:strCache>
                <c:ptCount val="3"/>
                <c:pt idx="0">
                  <c:v>Sans diplôme</c:v>
                </c:pt>
                <c:pt idx="1">
                  <c:v>Niveau moyen</c:v>
                </c:pt>
                <c:pt idx="2">
                  <c:v>Niveau supérieur</c:v>
                </c:pt>
              </c:strCache>
            </c:strRef>
          </c:cat>
          <c:val>
            <c:numRef>
              <c:f>Tableau__10!$D$22:$F$22</c:f>
              <c:numCache>
                <c:formatCode>###0.0</c:formatCode>
                <c:ptCount val="3"/>
                <c:pt idx="0">
                  <c:v>3.7594405250667333</c:v>
                </c:pt>
                <c:pt idx="1">
                  <c:v>14.317491765170379</c:v>
                </c:pt>
                <c:pt idx="2">
                  <c:v>21.943298953790691</c:v>
                </c:pt>
              </c:numCache>
            </c:numRef>
          </c:val>
          <c:extLst>
            <c:ext xmlns:c16="http://schemas.microsoft.com/office/drawing/2014/chart" uri="{C3380CC4-5D6E-409C-BE32-E72D297353CC}">
              <c16:uniqueId val="{00000001-C883-48D9-9EC3-39871559F19A}"/>
            </c:ext>
          </c:extLst>
        </c:ser>
        <c:dLbls>
          <c:showLegendKey val="0"/>
          <c:showVal val="0"/>
          <c:showCatName val="0"/>
          <c:showSerName val="0"/>
          <c:showPercent val="0"/>
          <c:showBubbleSize val="0"/>
        </c:dLbls>
        <c:gapWidth val="219"/>
        <c:overlap val="-27"/>
        <c:axId val="555487088"/>
        <c:axId val="555477576"/>
      </c:barChart>
      <c:catAx>
        <c:axId val="555487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5477576"/>
        <c:crosses val="autoZero"/>
        <c:auto val="1"/>
        <c:lblAlgn val="ctr"/>
        <c:lblOffset val="100"/>
        <c:noMultiLvlLbl val="0"/>
      </c:catAx>
      <c:valAx>
        <c:axId val="5554775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554870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Tableau__14!$B$54</c:f>
              <c:strCache>
                <c:ptCount val="1"/>
                <c:pt idx="0">
                  <c:v>Agriculture</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Tableau__14!$C$46:$D$46</c:f>
              <c:strCache>
                <c:ptCount val="2"/>
                <c:pt idx="0">
                  <c:v>RTTA</c:v>
                </c:pt>
                <c:pt idx="1">
                  <c:v>National</c:v>
                </c:pt>
              </c:strCache>
            </c:strRef>
          </c:cat>
          <c:val>
            <c:numRef>
              <c:f>Tableau__14!$C$54:$D$54</c:f>
              <c:numCache>
                <c:formatCode>0.0%</c:formatCode>
                <c:ptCount val="2"/>
                <c:pt idx="0">
                  <c:v>0.39771823675520501</c:v>
                </c:pt>
                <c:pt idx="1">
                  <c:v>0.38036715214731243</c:v>
                </c:pt>
              </c:numCache>
            </c:numRef>
          </c:val>
          <c:extLst>
            <c:ext xmlns:c16="http://schemas.microsoft.com/office/drawing/2014/chart" uri="{C3380CC4-5D6E-409C-BE32-E72D297353CC}">
              <c16:uniqueId val="{00000000-88CC-47E6-8C1C-1A01034B4D9A}"/>
            </c:ext>
          </c:extLst>
        </c:ser>
        <c:ser>
          <c:idx val="1"/>
          <c:order val="1"/>
          <c:tx>
            <c:strRef>
              <c:f>Tableau__14!$B$55</c:f>
              <c:strCache>
                <c:ptCount val="1"/>
                <c:pt idx="0">
                  <c:v>Industrie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Tableau__14!$C$46:$D$46</c:f>
              <c:strCache>
                <c:ptCount val="2"/>
                <c:pt idx="0">
                  <c:v>RTTA</c:v>
                </c:pt>
                <c:pt idx="1">
                  <c:v>National</c:v>
                </c:pt>
              </c:strCache>
            </c:strRef>
          </c:cat>
          <c:val>
            <c:numRef>
              <c:f>Tableau__14!$C$55:$D$55</c:f>
              <c:numCache>
                <c:formatCode>0.0%</c:formatCode>
                <c:ptCount val="2"/>
                <c:pt idx="0">
                  <c:v>0.13881808894905467</c:v>
                </c:pt>
                <c:pt idx="1">
                  <c:v>0.11281662507312504</c:v>
                </c:pt>
              </c:numCache>
            </c:numRef>
          </c:val>
          <c:extLst>
            <c:ext xmlns:c16="http://schemas.microsoft.com/office/drawing/2014/chart" uri="{C3380CC4-5D6E-409C-BE32-E72D297353CC}">
              <c16:uniqueId val="{00000001-88CC-47E6-8C1C-1A01034B4D9A}"/>
            </c:ext>
          </c:extLst>
        </c:ser>
        <c:ser>
          <c:idx val="2"/>
          <c:order val="2"/>
          <c:tx>
            <c:strRef>
              <c:f>Tableau__14!$B$56</c:f>
              <c:strCache>
                <c:ptCount val="1"/>
                <c:pt idx="0">
                  <c:v>BTP</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Tableau__14!$C$46:$D$46</c:f>
              <c:strCache>
                <c:ptCount val="2"/>
                <c:pt idx="0">
                  <c:v>RTTA</c:v>
                </c:pt>
                <c:pt idx="1">
                  <c:v>National</c:v>
                </c:pt>
              </c:strCache>
            </c:strRef>
          </c:cat>
          <c:val>
            <c:numRef>
              <c:f>Tableau__14!$C$56:$D$56</c:f>
              <c:numCache>
                <c:formatCode>0.0%</c:formatCode>
                <c:ptCount val="2"/>
                <c:pt idx="0">
                  <c:v>0.11690325238480075</c:v>
                </c:pt>
                <c:pt idx="1">
                  <c:v>9.8043532378328302E-2</c:v>
                </c:pt>
              </c:numCache>
            </c:numRef>
          </c:val>
          <c:extLst>
            <c:ext xmlns:c16="http://schemas.microsoft.com/office/drawing/2014/chart" uri="{C3380CC4-5D6E-409C-BE32-E72D297353CC}">
              <c16:uniqueId val="{00000002-88CC-47E6-8C1C-1A01034B4D9A}"/>
            </c:ext>
          </c:extLst>
        </c:ser>
        <c:ser>
          <c:idx val="3"/>
          <c:order val="3"/>
          <c:tx>
            <c:strRef>
              <c:f>Tableau__14!$B$57</c:f>
              <c:strCache>
                <c:ptCount val="1"/>
                <c:pt idx="0">
                  <c:v>Services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Tableau__14!$C$46:$D$46</c:f>
              <c:strCache>
                <c:ptCount val="2"/>
                <c:pt idx="0">
                  <c:v>RTTA</c:v>
                </c:pt>
                <c:pt idx="1">
                  <c:v>National</c:v>
                </c:pt>
              </c:strCache>
            </c:strRef>
          </c:cat>
          <c:val>
            <c:numRef>
              <c:f>Tableau__14!$C$57:$D$57</c:f>
              <c:numCache>
                <c:formatCode>0.0%</c:formatCode>
                <c:ptCount val="2"/>
                <c:pt idx="0">
                  <c:v>0.34656042191093961</c:v>
                </c:pt>
                <c:pt idx="1">
                  <c:v>0.40877269040123421</c:v>
                </c:pt>
              </c:numCache>
            </c:numRef>
          </c:val>
          <c:extLst>
            <c:ext xmlns:c16="http://schemas.microsoft.com/office/drawing/2014/chart" uri="{C3380CC4-5D6E-409C-BE32-E72D297353CC}">
              <c16:uniqueId val="{00000003-88CC-47E6-8C1C-1A01034B4D9A}"/>
            </c:ext>
          </c:extLst>
        </c:ser>
        <c:dLbls>
          <c:showLegendKey val="0"/>
          <c:showVal val="0"/>
          <c:showCatName val="0"/>
          <c:showSerName val="0"/>
          <c:showPercent val="0"/>
          <c:showBubbleSize val="0"/>
        </c:dLbls>
        <c:gapWidth val="26"/>
        <c:overlap val="100"/>
        <c:axId val="451919328"/>
        <c:axId val="451915720"/>
      </c:barChart>
      <c:catAx>
        <c:axId val="4519193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451915720"/>
        <c:crosses val="autoZero"/>
        <c:auto val="1"/>
        <c:lblAlgn val="ctr"/>
        <c:lblOffset val="100"/>
        <c:noMultiLvlLbl val="0"/>
      </c:catAx>
      <c:valAx>
        <c:axId val="45191572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451919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200" b="1"/>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'[BIT_M.Zouheir_1-données-ENE-2006-2016 (1).xlsx]Feuil2'!$A$41</c:f>
              <c:strCache>
                <c:ptCount val="1"/>
                <c:pt idx="0">
                  <c:v>RTTA</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'[BIT_M.Zouheir_1-données-ENE-2006-2016 (1).xlsx]Feuil2'!$B$40:$E$40</c:f>
              <c:strCache>
                <c:ptCount val="4"/>
                <c:pt idx="0">
                  <c:v>Agr</c:v>
                </c:pt>
                <c:pt idx="1">
                  <c:v>Indus</c:v>
                </c:pt>
                <c:pt idx="2">
                  <c:v>BTP</c:v>
                </c:pt>
                <c:pt idx="3">
                  <c:v>Services</c:v>
                </c:pt>
              </c:strCache>
            </c:strRef>
          </c:cat>
          <c:val>
            <c:numRef>
              <c:f>'[BIT_M.Zouheir_1-données-ENE-2006-2016 (1).xlsx]Feuil2'!$B$41:$E$41</c:f>
              <c:numCache>
                <c:formatCode>0.0%</c:formatCode>
                <c:ptCount val="4"/>
                <c:pt idx="0">
                  <c:v>4.3427230055399502E-3</c:v>
                </c:pt>
                <c:pt idx="1">
                  <c:v>2.610807846455665E-2</c:v>
                </c:pt>
                <c:pt idx="2">
                  <c:v>4.1058113199426538E-2</c:v>
                </c:pt>
                <c:pt idx="3">
                  <c:v>2.2056531675201274E-2</c:v>
                </c:pt>
              </c:numCache>
            </c:numRef>
          </c:val>
          <c:extLst>
            <c:ext xmlns:c16="http://schemas.microsoft.com/office/drawing/2014/chart" uri="{C3380CC4-5D6E-409C-BE32-E72D297353CC}">
              <c16:uniqueId val="{00000000-1820-4E86-A193-5DF67935BBB5}"/>
            </c:ext>
          </c:extLst>
        </c:ser>
        <c:ser>
          <c:idx val="1"/>
          <c:order val="1"/>
          <c:tx>
            <c:strRef>
              <c:f>'[BIT_M.Zouheir_1-données-ENE-2006-2016 (1).xlsx]Feuil2'!$A$42</c:f>
              <c:strCache>
                <c:ptCount val="1"/>
                <c:pt idx="0">
                  <c:v>National</c:v>
                </c:pt>
              </c:strCache>
            </c:strRef>
          </c:tx>
          <c:invertIfNegative val="0"/>
          <c:dLbls>
            <c:dLbl>
              <c:idx val="0"/>
              <c:layout>
                <c:manualLayout>
                  <c:x val="0"/>
                  <c:y val="1.849710982658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820-4E86-A193-5DF67935BBB5}"/>
                </c:ext>
              </c:extLst>
            </c:dLbl>
            <c:dLbl>
              <c:idx val="1"/>
              <c:layout>
                <c:manualLayout>
                  <c:x val="0"/>
                  <c:y val="-3.699421965317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820-4E86-A193-5DF67935BBB5}"/>
                </c:ext>
              </c:extLst>
            </c:dLbl>
            <c:dLbl>
              <c:idx val="2"/>
              <c:layout>
                <c:manualLayout>
                  <c:x val="8.333333333333335E-3"/>
                  <c:y val="9.248554913294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20-4E86-A193-5DF67935BBB5}"/>
                </c:ext>
              </c:extLst>
            </c:dLbl>
            <c:dLbl>
              <c:idx val="3"/>
              <c:layout>
                <c:manualLayout>
                  <c:x val="1.3888888888888892E-2"/>
                  <c:y val="4.624277456647398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820-4E86-A193-5DF67935BBB5}"/>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'[BIT_M.Zouheir_1-données-ENE-2006-2016 (1).xlsx]Feuil2'!$B$40:$E$40</c:f>
              <c:strCache>
                <c:ptCount val="4"/>
                <c:pt idx="0">
                  <c:v>Agr</c:v>
                </c:pt>
                <c:pt idx="1">
                  <c:v>Indus</c:v>
                </c:pt>
                <c:pt idx="2">
                  <c:v>BTP</c:v>
                </c:pt>
                <c:pt idx="3">
                  <c:v>Services</c:v>
                </c:pt>
              </c:strCache>
            </c:strRef>
          </c:cat>
          <c:val>
            <c:numRef>
              <c:f>'[BIT_M.Zouheir_1-données-ENE-2006-2016 (1).xlsx]Feuil2'!$B$42:$E$42</c:f>
              <c:numCache>
                <c:formatCode>0.0%</c:formatCode>
                <c:ptCount val="4"/>
                <c:pt idx="0">
                  <c:v>-6.2225790545488158E-3</c:v>
                </c:pt>
                <c:pt idx="1">
                  <c:v>-2.1104196731109859E-3</c:v>
                </c:pt>
                <c:pt idx="2">
                  <c:v>2.8135789790536769E-2</c:v>
                </c:pt>
                <c:pt idx="3">
                  <c:v>1.9014427369773212E-2</c:v>
                </c:pt>
              </c:numCache>
            </c:numRef>
          </c:val>
          <c:extLst>
            <c:ext xmlns:c16="http://schemas.microsoft.com/office/drawing/2014/chart" uri="{C3380CC4-5D6E-409C-BE32-E72D297353CC}">
              <c16:uniqueId val="{00000005-1820-4E86-A193-5DF67935BBB5}"/>
            </c:ext>
          </c:extLst>
        </c:ser>
        <c:dLbls>
          <c:showLegendKey val="0"/>
          <c:showVal val="0"/>
          <c:showCatName val="0"/>
          <c:showSerName val="0"/>
          <c:showPercent val="0"/>
          <c:showBubbleSize val="0"/>
        </c:dLbls>
        <c:gapWidth val="150"/>
        <c:axId val="115342336"/>
        <c:axId val="107131648"/>
      </c:barChart>
      <c:catAx>
        <c:axId val="115342336"/>
        <c:scaling>
          <c:orientation val="minMax"/>
        </c:scaling>
        <c:delete val="0"/>
        <c:axPos val="b"/>
        <c:numFmt formatCode="General" sourceLinked="0"/>
        <c:majorTickMark val="out"/>
        <c:minorTickMark val="none"/>
        <c:tickLblPos val="nextTo"/>
        <c:crossAx val="107131648"/>
        <c:crosses val="autoZero"/>
        <c:auto val="1"/>
        <c:lblAlgn val="ctr"/>
        <c:lblOffset val="10"/>
        <c:noMultiLvlLbl val="0"/>
      </c:catAx>
      <c:valAx>
        <c:axId val="107131648"/>
        <c:scaling>
          <c:orientation val="minMax"/>
        </c:scaling>
        <c:delete val="0"/>
        <c:axPos val="l"/>
        <c:majorGridlines/>
        <c:numFmt formatCode="0.0%" sourceLinked="1"/>
        <c:majorTickMark val="out"/>
        <c:minorTickMark val="none"/>
        <c:tickLblPos val="nextTo"/>
        <c:crossAx val="115342336"/>
        <c:crosses val="autoZero"/>
        <c:crossBetween val="between"/>
      </c:valAx>
      <c:spPr>
        <a:noFill/>
      </c:spPr>
    </c:plotArea>
    <c:legend>
      <c:legendPos val="r"/>
      <c:overlay val="0"/>
    </c:legend>
    <c:plotVisOnly val="1"/>
    <c:dispBlanksAs val="gap"/>
    <c:showDLblsOverMax val="0"/>
  </c:chart>
  <c:spPr>
    <a:solidFill>
      <a:schemeClr val="bg1">
        <a:lumMod val="95000"/>
      </a:schemeClr>
    </a:solidFill>
    <a:ln>
      <a:noFill/>
    </a:ln>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Tableau__20!$D$23:$D$28</c:f>
              <c:strCache>
                <c:ptCount val="6"/>
                <c:pt idx="0">
                  <c:v>Al Hoceima</c:v>
                </c:pt>
                <c:pt idx="1">
                  <c:v>Chefchaouen </c:v>
                </c:pt>
                <c:pt idx="2">
                  <c:v>Tétouan </c:v>
                </c:pt>
                <c:pt idx="3">
                  <c:v>Tanger -Assilah </c:v>
                </c:pt>
                <c:pt idx="4">
                  <c:v>Larache  </c:v>
                </c:pt>
                <c:pt idx="5">
                  <c:v>Moyenne régionale</c:v>
                </c:pt>
              </c:strCache>
            </c:strRef>
          </c:cat>
          <c:val>
            <c:numRef>
              <c:f>Tableau__20!$E$23:$E$28</c:f>
              <c:numCache>
                <c:formatCode>###0.0</c:formatCode>
                <c:ptCount val="6"/>
                <c:pt idx="0">
                  <c:v>25.039311755884622</c:v>
                </c:pt>
                <c:pt idx="1">
                  <c:v>17.791617964329536</c:v>
                </c:pt>
                <c:pt idx="2">
                  <c:v>13.126272707111031</c:v>
                </c:pt>
                <c:pt idx="3">
                  <c:v>5.4828946083737673</c:v>
                </c:pt>
                <c:pt idx="4">
                  <c:v>2.3461708720672863</c:v>
                </c:pt>
                <c:pt idx="5">
                  <c:v>13.215335839140888</c:v>
                </c:pt>
              </c:numCache>
            </c:numRef>
          </c:val>
          <c:extLst>
            <c:ext xmlns:c16="http://schemas.microsoft.com/office/drawing/2014/chart" uri="{C3380CC4-5D6E-409C-BE32-E72D297353CC}">
              <c16:uniqueId val="{00000000-351B-4761-85D1-DE25B6DD1ABE}"/>
            </c:ext>
          </c:extLst>
        </c:ser>
        <c:dLbls>
          <c:showLegendKey val="0"/>
          <c:showVal val="0"/>
          <c:showCatName val="0"/>
          <c:showSerName val="0"/>
          <c:showPercent val="0"/>
          <c:showBubbleSize val="0"/>
        </c:dLbls>
        <c:gapWidth val="80"/>
        <c:axId val="447287864"/>
        <c:axId val="447288520"/>
      </c:barChart>
      <c:catAx>
        <c:axId val="4472878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447288520"/>
        <c:crosses val="autoZero"/>
        <c:auto val="1"/>
        <c:lblAlgn val="ctr"/>
        <c:lblOffset val="100"/>
        <c:noMultiLvlLbl val="0"/>
      </c:catAx>
      <c:valAx>
        <c:axId val="447288520"/>
        <c:scaling>
          <c:orientation val="minMax"/>
        </c:scaling>
        <c:delete val="0"/>
        <c:axPos val="b"/>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447287864"/>
        <c:crosses val="autoZero"/>
        <c:crossBetween val="between"/>
      </c:valAx>
      <c:spPr>
        <a:noFill/>
        <a:ln>
          <a:noFill/>
        </a:ln>
        <a:effectLst/>
      </c:spPr>
    </c:plotArea>
    <c:plotVisOnly val="1"/>
    <c:dispBlanksAs val="gap"/>
    <c:showDLblsOverMax val="0"/>
  </c:chart>
  <c:spPr>
    <a:noFill/>
    <a:ln>
      <a:noFill/>
    </a:ln>
    <a:effectLst/>
  </c:spPr>
  <c:txPr>
    <a:bodyPr/>
    <a:lstStyle/>
    <a:p>
      <a:pPr>
        <a:defRPr sz="1100"/>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'09T'!$C$3</c:f>
              <c:strCache>
                <c:ptCount val="1"/>
                <c:pt idx="0">
                  <c:v>Masculin</c:v>
                </c:pt>
              </c:strCache>
            </c:strRef>
          </c:tx>
          <c:spPr>
            <a:solidFill>
              <a:schemeClr val="accent1"/>
            </a:solidFill>
            <a:ln>
              <a:noFill/>
            </a:ln>
            <a:effectLst/>
          </c:spPr>
          <c:invertIfNegative val="0"/>
          <c:cat>
            <c:strRef>
              <c:f>'09T'!$B$4:$B$9</c:f>
              <c:strCache>
                <c:ptCount val="6"/>
                <c:pt idx="0">
                  <c:v>10-14 ans</c:v>
                </c:pt>
                <c:pt idx="1">
                  <c:v>15-24 ans</c:v>
                </c:pt>
                <c:pt idx="2">
                  <c:v>25-34 ans</c:v>
                </c:pt>
                <c:pt idx="3">
                  <c:v>35-49 ans</c:v>
                </c:pt>
                <c:pt idx="4">
                  <c:v>50 ans et plus</c:v>
                </c:pt>
                <c:pt idx="5">
                  <c:v>Ensemble</c:v>
                </c:pt>
              </c:strCache>
            </c:strRef>
          </c:cat>
          <c:val>
            <c:numRef>
              <c:f>'09T'!$C$4:$C$9</c:f>
              <c:numCache>
                <c:formatCode>0.0</c:formatCode>
                <c:ptCount val="6"/>
                <c:pt idx="0">
                  <c:v>3.4402301045495776</c:v>
                </c:pt>
                <c:pt idx="1">
                  <c:v>8.3188814220680687</c:v>
                </c:pt>
                <c:pt idx="2">
                  <c:v>16.798784844098481</c:v>
                </c:pt>
                <c:pt idx="3">
                  <c:v>25.813728856527639</c:v>
                </c:pt>
                <c:pt idx="4">
                  <c:v>42.52803729009382</c:v>
                </c:pt>
                <c:pt idx="5">
                  <c:v>20.47930898016071</c:v>
                </c:pt>
              </c:numCache>
            </c:numRef>
          </c:val>
          <c:extLst>
            <c:ext xmlns:c16="http://schemas.microsoft.com/office/drawing/2014/chart" uri="{C3380CC4-5D6E-409C-BE32-E72D297353CC}">
              <c16:uniqueId val="{00000000-6444-432D-87A8-A8ED78FCA785}"/>
            </c:ext>
          </c:extLst>
        </c:ser>
        <c:ser>
          <c:idx val="1"/>
          <c:order val="1"/>
          <c:tx>
            <c:strRef>
              <c:f>'09T'!$D$3</c:f>
              <c:strCache>
                <c:ptCount val="1"/>
                <c:pt idx="0">
                  <c:v>Féminin</c:v>
                </c:pt>
              </c:strCache>
            </c:strRef>
          </c:tx>
          <c:spPr>
            <a:solidFill>
              <a:schemeClr val="accent2"/>
            </a:solidFill>
            <a:ln>
              <a:noFill/>
            </a:ln>
            <a:effectLst/>
          </c:spPr>
          <c:invertIfNegative val="0"/>
          <c:cat>
            <c:strRef>
              <c:f>'09T'!$B$4:$B$9</c:f>
              <c:strCache>
                <c:ptCount val="6"/>
                <c:pt idx="0">
                  <c:v>10-14 ans</c:v>
                </c:pt>
                <c:pt idx="1">
                  <c:v>15-24 ans</c:v>
                </c:pt>
                <c:pt idx="2">
                  <c:v>25-34 ans</c:v>
                </c:pt>
                <c:pt idx="3">
                  <c:v>35-49 ans</c:v>
                </c:pt>
                <c:pt idx="4">
                  <c:v>50 ans et plus</c:v>
                </c:pt>
                <c:pt idx="5">
                  <c:v>Ensemble</c:v>
                </c:pt>
              </c:strCache>
            </c:strRef>
          </c:cat>
          <c:val>
            <c:numRef>
              <c:f>'09T'!$D$4:$D$9</c:f>
              <c:numCache>
                <c:formatCode>0.0</c:formatCode>
                <c:ptCount val="6"/>
                <c:pt idx="0">
                  <c:v>4.0826892727261388</c:v>
                </c:pt>
                <c:pt idx="1">
                  <c:v>15.435479385894302</c:v>
                </c:pt>
                <c:pt idx="2">
                  <c:v>39.158681387355486</c:v>
                </c:pt>
                <c:pt idx="3">
                  <c:v>57.381885682755453</c:v>
                </c:pt>
                <c:pt idx="4">
                  <c:v>79.178344687438198</c:v>
                </c:pt>
                <c:pt idx="5">
                  <c:v>41.787930042125858</c:v>
                </c:pt>
              </c:numCache>
            </c:numRef>
          </c:val>
          <c:extLst>
            <c:ext xmlns:c16="http://schemas.microsoft.com/office/drawing/2014/chart" uri="{C3380CC4-5D6E-409C-BE32-E72D297353CC}">
              <c16:uniqueId val="{00000001-6444-432D-87A8-A8ED78FCA785}"/>
            </c:ext>
          </c:extLst>
        </c:ser>
        <c:ser>
          <c:idx val="2"/>
          <c:order val="2"/>
          <c:tx>
            <c:strRef>
              <c:f>'09T'!$E$3</c:f>
              <c:strCache>
                <c:ptCount val="1"/>
                <c:pt idx="0">
                  <c:v>Ensemble</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'09T'!$B$4:$B$9</c:f>
              <c:strCache>
                <c:ptCount val="6"/>
                <c:pt idx="0">
                  <c:v>10-14 ans</c:v>
                </c:pt>
                <c:pt idx="1">
                  <c:v>15-24 ans</c:v>
                </c:pt>
                <c:pt idx="2">
                  <c:v>25-34 ans</c:v>
                </c:pt>
                <c:pt idx="3">
                  <c:v>35-49 ans</c:v>
                </c:pt>
                <c:pt idx="4">
                  <c:v>50 ans et plus</c:v>
                </c:pt>
                <c:pt idx="5">
                  <c:v>Ensemble</c:v>
                </c:pt>
              </c:strCache>
            </c:strRef>
          </c:cat>
          <c:val>
            <c:numRef>
              <c:f>'09T'!$E$4:$E$9</c:f>
              <c:numCache>
                <c:formatCode>0.0</c:formatCode>
                <c:ptCount val="6"/>
                <c:pt idx="0">
                  <c:v>3.7543421971593873</c:v>
                </c:pt>
                <c:pt idx="1">
                  <c:v>11.831158456162248</c:v>
                </c:pt>
                <c:pt idx="2">
                  <c:v>27.717486323164316</c:v>
                </c:pt>
                <c:pt idx="3">
                  <c:v>41.646031685094187</c:v>
                </c:pt>
                <c:pt idx="4">
                  <c:v>60.609057817430681</c:v>
                </c:pt>
                <c:pt idx="5">
                  <c:v>30.996472540189341</c:v>
                </c:pt>
              </c:numCache>
            </c:numRef>
          </c:val>
          <c:extLst>
            <c:ext xmlns:c16="http://schemas.microsoft.com/office/drawing/2014/chart" uri="{C3380CC4-5D6E-409C-BE32-E72D297353CC}">
              <c16:uniqueId val="{00000002-6444-432D-87A8-A8ED78FCA785}"/>
            </c:ext>
          </c:extLst>
        </c:ser>
        <c:dLbls>
          <c:showLegendKey val="0"/>
          <c:showVal val="0"/>
          <c:showCatName val="0"/>
          <c:showSerName val="0"/>
          <c:showPercent val="0"/>
          <c:showBubbleSize val="0"/>
        </c:dLbls>
        <c:gapWidth val="219"/>
        <c:overlap val="-27"/>
        <c:axId val="519989096"/>
        <c:axId val="394586016"/>
      </c:barChart>
      <c:catAx>
        <c:axId val="519989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394586016"/>
        <c:crosses val="autoZero"/>
        <c:auto val="1"/>
        <c:lblAlgn val="ctr"/>
        <c:lblOffset val="100"/>
        <c:noMultiLvlLbl val="0"/>
      </c:catAx>
      <c:valAx>
        <c:axId val="3945860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519989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100"/>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Tableau__5!$C$29</c:f>
              <c:strCache>
                <c:ptCount val="1"/>
                <c:pt idx="0">
                  <c:v>RTTA</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Tableau__5!$D$28:$F$28</c:f>
              <c:strCache>
                <c:ptCount val="3"/>
                <c:pt idx="0">
                  <c:v>S.Dip</c:v>
                </c:pt>
                <c:pt idx="1">
                  <c:v>N.Moy</c:v>
                </c:pt>
                <c:pt idx="2">
                  <c:v>N.Sup</c:v>
                </c:pt>
              </c:strCache>
            </c:strRef>
          </c:cat>
          <c:val>
            <c:numRef>
              <c:f>Tableau__5!$D$29:$F$29</c:f>
              <c:numCache>
                <c:formatCode>0.0%</c:formatCode>
                <c:ptCount val="3"/>
                <c:pt idx="0">
                  <c:v>0.63923443451367656</c:v>
                </c:pt>
                <c:pt idx="1">
                  <c:v>0.26879657318625583</c:v>
                </c:pt>
                <c:pt idx="2">
                  <c:v>9.1968992300067595E-2</c:v>
                </c:pt>
              </c:numCache>
            </c:numRef>
          </c:val>
          <c:extLst>
            <c:ext xmlns:c16="http://schemas.microsoft.com/office/drawing/2014/chart" uri="{C3380CC4-5D6E-409C-BE32-E72D297353CC}">
              <c16:uniqueId val="{00000000-EAAE-4C04-9D7D-B74C422BD356}"/>
            </c:ext>
          </c:extLst>
        </c:ser>
        <c:ser>
          <c:idx val="1"/>
          <c:order val="1"/>
          <c:tx>
            <c:strRef>
              <c:f>Tableau__5!$C$30</c:f>
              <c:strCache>
                <c:ptCount val="1"/>
                <c:pt idx="0">
                  <c:v>National</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Tableau__5!$D$28:$F$28</c:f>
              <c:strCache>
                <c:ptCount val="3"/>
                <c:pt idx="0">
                  <c:v>S.Dip</c:v>
                </c:pt>
                <c:pt idx="1">
                  <c:v>N.Moy</c:v>
                </c:pt>
                <c:pt idx="2">
                  <c:v>N.Sup</c:v>
                </c:pt>
              </c:strCache>
            </c:strRef>
          </c:cat>
          <c:val>
            <c:numRef>
              <c:f>Tableau__5!$D$30:$F$30</c:f>
              <c:numCache>
                <c:formatCode>0.0%</c:formatCode>
                <c:ptCount val="3"/>
                <c:pt idx="0">
                  <c:v>0.56822953829159384</c:v>
                </c:pt>
                <c:pt idx="1">
                  <c:v>0.28814978824750442</c:v>
                </c:pt>
                <c:pt idx="2">
                  <c:v>0.14362067346090174</c:v>
                </c:pt>
              </c:numCache>
            </c:numRef>
          </c:val>
          <c:extLst>
            <c:ext xmlns:c16="http://schemas.microsoft.com/office/drawing/2014/chart" uri="{C3380CC4-5D6E-409C-BE32-E72D297353CC}">
              <c16:uniqueId val="{00000001-EAAE-4C04-9D7D-B74C422BD356}"/>
            </c:ext>
          </c:extLst>
        </c:ser>
        <c:dLbls>
          <c:showLegendKey val="0"/>
          <c:showVal val="0"/>
          <c:showCatName val="0"/>
          <c:showSerName val="0"/>
          <c:showPercent val="0"/>
          <c:showBubbleSize val="0"/>
        </c:dLbls>
        <c:gapWidth val="70"/>
        <c:axId val="456737032"/>
        <c:axId val="456742608"/>
      </c:barChart>
      <c:catAx>
        <c:axId val="4567370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56742608"/>
        <c:crosses val="autoZero"/>
        <c:auto val="1"/>
        <c:lblAlgn val="ctr"/>
        <c:lblOffset val="100"/>
        <c:noMultiLvlLbl val="0"/>
      </c:catAx>
      <c:valAx>
        <c:axId val="45674260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56737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050"/>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572200349956256"/>
          <c:y val="7.407407407407407E-2"/>
          <c:w val="0.86486351706036746"/>
          <c:h val="0.79685914260717405"/>
        </c:manualLayout>
      </c:layout>
      <c:lineChart>
        <c:grouping val="standard"/>
        <c:varyColors val="0"/>
        <c:ser>
          <c:idx val="0"/>
          <c:order val="0"/>
          <c:tx>
            <c:strRef>
              <c:f>Sheet2!$B$3</c:f>
              <c:strCache>
                <c:ptCount val="1"/>
                <c:pt idx="0">
                  <c:v>Effectif</c:v>
                </c:pt>
              </c:strCache>
            </c:strRef>
          </c:tx>
          <c:spPr>
            <a:ln w="28575" cap="rnd">
              <a:solidFill>
                <a:schemeClr val="accent1"/>
              </a:solidFill>
              <a:round/>
            </a:ln>
            <a:effectLst/>
          </c:spPr>
          <c:marker>
            <c:symbol val="none"/>
          </c:marker>
          <c:trendline>
            <c:spPr>
              <a:ln w="19050" cap="rnd">
                <a:solidFill>
                  <a:schemeClr val="accent1"/>
                </a:solidFill>
                <a:prstDash val="sysDot"/>
              </a:ln>
              <a:effectLst/>
            </c:spPr>
            <c:trendlineType val="power"/>
            <c:dispRSqr val="0"/>
            <c:dispEq val="0"/>
          </c:trendline>
          <c:trendline>
            <c:spPr>
              <a:ln w="19050" cap="rnd">
                <a:solidFill>
                  <a:schemeClr val="accent1"/>
                </a:solidFill>
                <a:prstDash val="sysDot"/>
              </a:ln>
              <a:effectLst/>
            </c:spPr>
            <c:trendlineType val="poly"/>
            <c:order val="2"/>
            <c:dispRSqr val="0"/>
            <c:dispEq val="0"/>
          </c:trendline>
          <c:cat>
            <c:numRef>
              <c:f>Sheet2!$C$2:$Q$2</c:f>
              <c:numCache>
                <c:formatCode>General</c:formatCode>
                <c:ptCount val="15"/>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numCache>
            </c:numRef>
          </c:cat>
          <c:val>
            <c:numRef>
              <c:f>Sheet2!$C$3:$Q$3</c:f>
              <c:numCache>
                <c:formatCode>General</c:formatCode>
                <c:ptCount val="15"/>
                <c:pt idx="0">
                  <c:v>5767</c:v>
                </c:pt>
                <c:pt idx="1">
                  <c:v>5540</c:v>
                </c:pt>
                <c:pt idx="2">
                  <c:v>6358</c:v>
                </c:pt>
                <c:pt idx="3">
                  <c:v>6506</c:v>
                </c:pt>
                <c:pt idx="4">
                  <c:v>6331</c:v>
                </c:pt>
                <c:pt idx="5">
                  <c:v>5958</c:v>
                </c:pt>
                <c:pt idx="6">
                  <c:v>5906</c:v>
                </c:pt>
                <c:pt idx="7">
                  <c:v>8519</c:v>
                </c:pt>
                <c:pt idx="8">
                  <c:v>11203</c:v>
                </c:pt>
                <c:pt idx="9">
                  <c:v>15536</c:v>
                </c:pt>
                <c:pt idx="10">
                  <c:v>13365</c:v>
                </c:pt>
                <c:pt idx="11">
                  <c:v>15887</c:v>
                </c:pt>
                <c:pt idx="12">
                  <c:v>17617</c:v>
                </c:pt>
                <c:pt idx="13">
                  <c:v>20634</c:v>
                </c:pt>
                <c:pt idx="14">
                  <c:v>21973</c:v>
                </c:pt>
              </c:numCache>
            </c:numRef>
          </c:val>
          <c:smooth val="0"/>
          <c:extLst>
            <c:ext xmlns:c16="http://schemas.microsoft.com/office/drawing/2014/chart" uri="{C3380CC4-5D6E-409C-BE32-E72D297353CC}">
              <c16:uniqueId val="{00000002-4415-4567-8180-4C893A0081D6}"/>
            </c:ext>
          </c:extLst>
        </c:ser>
        <c:ser>
          <c:idx val="1"/>
          <c:order val="1"/>
          <c:tx>
            <c:strRef>
              <c:f>Sheet2!$B$4</c:f>
              <c:strCache>
                <c:ptCount val="1"/>
                <c:pt idx="0">
                  <c:v>Lauréats</c:v>
                </c:pt>
              </c:strCache>
            </c:strRef>
          </c:tx>
          <c:spPr>
            <a:ln w="28575" cap="rnd">
              <a:solidFill>
                <a:schemeClr val="accent2"/>
              </a:solidFill>
              <a:round/>
            </a:ln>
            <a:effectLst/>
          </c:spPr>
          <c:marker>
            <c:symbol val="none"/>
          </c:marker>
          <c:trendline>
            <c:spPr>
              <a:ln w="19050" cap="rnd">
                <a:solidFill>
                  <a:schemeClr val="accent2"/>
                </a:solidFill>
                <a:prstDash val="sysDot"/>
              </a:ln>
              <a:effectLst/>
            </c:spPr>
            <c:trendlineType val="poly"/>
            <c:order val="2"/>
            <c:dispRSqr val="0"/>
            <c:dispEq val="0"/>
          </c:trendline>
          <c:cat>
            <c:numRef>
              <c:f>Sheet2!$C$2:$Q$2</c:f>
              <c:numCache>
                <c:formatCode>General</c:formatCode>
                <c:ptCount val="15"/>
                <c:pt idx="0">
                  <c:v>2003</c:v>
                </c:pt>
                <c:pt idx="1">
                  <c:v>2004</c:v>
                </c:pt>
                <c:pt idx="2">
                  <c:v>2005</c:v>
                </c:pt>
                <c:pt idx="3">
                  <c:v>2006</c:v>
                </c:pt>
                <c:pt idx="4">
                  <c:v>2007</c:v>
                </c:pt>
                <c:pt idx="5">
                  <c:v>2008</c:v>
                </c:pt>
                <c:pt idx="6">
                  <c:v>2009</c:v>
                </c:pt>
                <c:pt idx="7">
                  <c:v>2010</c:v>
                </c:pt>
                <c:pt idx="8">
                  <c:v>2011</c:v>
                </c:pt>
                <c:pt idx="9">
                  <c:v>2012</c:v>
                </c:pt>
                <c:pt idx="10">
                  <c:v>2013</c:v>
                </c:pt>
                <c:pt idx="11">
                  <c:v>2014</c:v>
                </c:pt>
                <c:pt idx="12">
                  <c:v>2015</c:v>
                </c:pt>
                <c:pt idx="13">
                  <c:v>2016</c:v>
                </c:pt>
                <c:pt idx="14">
                  <c:v>2017</c:v>
                </c:pt>
              </c:numCache>
            </c:numRef>
          </c:cat>
          <c:val>
            <c:numRef>
              <c:f>Sheet2!$C$4:$Q$4</c:f>
              <c:numCache>
                <c:formatCode>General</c:formatCode>
                <c:ptCount val="15"/>
                <c:pt idx="1">
                  <c:v>1782</c:v>
                </c:pt>
                <c:pt idx="2">
                  <c:v>1776</c:v>
                </c:pt>
                <c:pt idx="3">
                  <c:v>4634</c:v>
                </c:pt>
                <c:pt idx="4">
                  <c:v>2624</c:v>
                </c:pt>
                <c:pt idx="5">
                  <c:v>3414</c:v>
                </c:pt>
                <c:pt idx="6">
                  <c:v>3687</c:v>
                </c:pt>
                <c:pt idx="7">
                  <c:v>4048</c:v>
                </c:pt>
                <c:pt idx="8">
                  <c:v>5002</c:v>
                </c:pt>
                <c:pt idx="9">
                  <c:v>5865</c:v>
                </c:pt>
                <c:pt idx="10">
                  <c:v>6455</c:v>
                </c:pt>
                <c:pt idx="11">
                  <c:v>8374</c:v>
                </c:pt>
                <c:pt idx="12">
                  <c:v>10070</c:v>
                </c:pt>
                <c:pt idx="13">
                  <c:v>11709</c:v>
                </c:pt>
              </c:numCache>
            </c:numRef>
          </c:val>
          <c:smooth val="0"/>
          <c:extLst>
            <c:ext xmlns:c16="http://schemas.microsoft.com/office/drawing/2014/chart" uri="{C3380CC4-5D6E-409C-BE32-E72D297353CC}">
              <c16:uniqueId val="{00000004-4415-4567-8180-4C893A0081D6}"/>
            </c:ext>
          </c:extLst>
        </c:ser>
        <c:dLbls>
          <c:showLegendKey val="0"/>
          <c:showVal val="0"/>
          <c:showCatName val="0"/>
          <c:showSerName val="0"/>
          <c:showPercent val="0"/>
          <c:showBubbleSize val="0"/>
        </c:dLbls>
        <c:smooth val="0"/>
        <c:axId val="643182080"/>
        <c:axId val="643174536"/>
      </c:lineChart>
      <c:dateAx>
        <c:axId val="64318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43174536"/>
        <c:crosses val="autoZero"/>
        <c:auto val="0"/>
        <c:lblOffset val="100"/>
        <c:baseTimeUnit val="days"/>
      </c:dateAx>
      <c:valAx>
        <c:axId val="6431745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43182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Tableau__7!$C$28</c:f>
              <c:strCache>
                <c:ptCount val="1"/>
                <c:pt idx="0">
                  <c:v>2006</c:v>
                </c:pt>
              </c:strCache>
            </c:strRef>
          </c:tx>
          <c:spPr>
            <a:solidFill>
              <a:schemeClr val="accent1"/>
            </a:solidFill>
            <a:ln>
              <a:solidFill>
                <a:schemeClr val="bg1">
                  <a:lumMod val="95000"/>
                </a:schemeClr>
              </a:solidFill>
            </a:ln>
            <a:effectLst/>
          </c:spPr>
          <c:invertIfNegative val="0"/>
          <c:dLbls>
            <c:dLbl>
              <c:idx val="0"/>
              <c:layout>
                <c:manualLayout>
                  <c:x val="-0.22312773403324579"/>
                  <c:y val="0"/>
                </c:manualLayout>
              </c:layout>
              <c:tx>
                <c:rich>
                  <a:bodyPr/>
                  <a:lstStyle/>
                  <a:p>
                    <a:r>
                      <a:rPr lang="en-US"/>
                      <a:t>34 007</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07-4CDF-AA29-D9F698112E6A}"/>
                </c:ext>
              </c:extLst>
            </c:dLbl>
            <c:dLbl>
              <c:idx val="1"/>
              <c:layout>
                <c:manualLayout>
                  <c:x val="-0.20249125109361335"/>
                  <c:y val="0"/>
                </c:manualLayout>
              </c:layout>
              <c:tx>
                <c:rich>
                  <a:bodyPr/>
                  <a:lstStyle/>
                  <a:p>
                    <a:r>
                      <a:rPr lang="en-US"/>
                      <a:t>31 284</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C07-4CDF-AA29-D9F698112E6A}"/>
                </c:ext>
              </c:extLst>
            </c:dLbl>
            <c:dLbl>
              <c:idx val="2"/>
              <c:layout>
                <c:manualLayout>
                  <c:x val="-9.9246062992125988E-2"/>
                  <c:y val="-2.0370135052831989E-17"/>
                </c:manualLayout>
              </c:layout>
              <c:tx>
                <c:rich>
                  <a:bodyPr/>
                  <a:lstStyle/>
                  <a:p>
                    <a:r>
                      <a:rPr lang="en-US"/>
                      <a:t>16 063</a:t>
                    </a:r>
                  </a:p>
                </c:rich>
              </c:tx>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C07-4CDF-AA29-D9F698112E6A}"/>
                </c:ext>
              </c:extLst>
            </c:dLbl>
            <c:numFmt formatCode="General;General" sourceLinked="0"/>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Tableau__7!$B$29:$B$31</c:f>
              <c:strCache>
                <c:ptCount val="3"/>
                <c:pt idx="0">
                  <c:v>Sans diplôme</c:v>
                </c:pt>
                <c:pt idx="1">
                  <c:v>Niveau moyen</c:v>
                </c:pt>
                <c:pt idx="2">
                  <c:v>Niveau Supérieur</c:v>
                </c:pt>
              </c:strCache>
            </c:strRef>
          </c:cat>
          <c:val>
            <c:numRef>
              <c:f>Tableau__7!$C$29:$C$31</c:f>
              <c:numCache>
                <c:formatCode>General</c:formatCode>
                <c:ptCount val="3"/>
                <c:pt idx="0">
                  <c:v>-34007</c:v>
                </c:pt>
                <c:pt idx="1">
                  <c:v>-31284</c:v>
                </c:pt>
                <c:pt idx="2">
                  <c:v>-16063</c:v>
                </c:pt>
              </c:numCache>
            </c:numRef>
          </c:val>
          <c:extLst>
            <c:ext xmlns:c16="http://schemas.microsoft.com/office/drawing/2014/chart" uri="{C3380CC4-5D6E-409C-BE32-E72D297353CC}">
              <c16:uniqueId val="{00000003-3C07-4CDF-AA29-D9F698112E6A}"/>
            </c:ext>
          </c:extLst>
        </c:ser>
        <c:ser>
          <c:idx val="1"/>
          <c:order val="1"/>
          <c:tx>
            <c:strRef>
              <c:f>Tableau__7!$D$28</c:f>
              <c:strCache>
                <c:ptCount val="1"/>
                <c:pt idx="0">
                  <c:v>2016</c:v>
                </c:pt>
              </c:strCache>
            </c:strRef>
          </c:tx>
          <c:spPr>
            <a:solidFill>
              <a:schemeClr val="accent2"/>
            </a:solidFill>
            <a:ln>
              <a:solidFill>
                <a:schemeClr val="bg1">
                  <a:lumMod val="95000"/>
                </a:schemeClr>
              </a:solidFill>
            </a:ln>
            <a:effectLst/>
          </c:spPr>
          <c:invertIfNegative val="0"/>
          <c:dLbls>
            <c:dLbl>
              <c:idx val="0"/>
              <c:layout>
                <c:manualLayout>
                  <c:x val="-0.18148293963254594"/>
                  <c:y val="0"/>
                </c:manualLayout>
              </c:layout>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4-3C07-4CDF-AA29-D9F698112E6A}"/>
                </c:ext>
              </c:extLst>
            </c:dLbl>
            <c:dLbl>
              <c:idx val="1"/>
              <c:layout>
                <c:manualLayout>
                  <c:x val="-0.3071800087489065"/>
                  <c:y val="0"/>
                </c:manualLayout>
              </c:layout>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3C07-4CDF-AA29-D9F698112E6A}"/>
                </c:ext>
              </c:extLst>
            </c:dLbl>
            <c:dLbl>
              <c:idx val="2"/>
              <c:layout>
                <c:manualLayout>
                  <c:x val="-0.17648031496062991"/>
                  <c:y val="-2.0370135052831989E-17"/>
                </c:manualLayout>
              </c:layout>
              <c:dLblPos val="outEnd"/>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6-3C07-4CDF-AA29-D9F698112E6A}"/>
                </c:ext>
              </c:extLst>
            </c:dLbl>
            <c:numFmt formatCode="#,##0" sourceLinked="0"/>
            <c:spPr>
              <a:noFill/>
              <a:ln>
                <a:noFill/>
              </a:ln>
              <a:effectLst/>
            </c:spPr>
            <c:txPr>
              <a:bodyPr rot="0" spcFirstLastPara="1" vertOverflow="ellipsis" vert="horz" wrap="square" anchor="ctr" anchorCtr="1"/>
              <a:lstStyle/>
              <a:p>
                <a:pPr algn="l">
                  <a:defRPr sz="16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Tableau__7!$B$29:$B$31</c:f>
              <c:strCache>
                <c:ptCount val="3"/>
                <c:pt idx="0">
                  <c:v>Sans diplôme</c:v>
                </c:pt>
                <c:pt idx="1">
                  <c:v>Niveau moyen</c:v>
                </c:pt>
                <c:pt idx="2">
                  <c:v>Niveau Supérieur</c:v>
                </c:pt>
              </c:strCache>
            </c:strRef>
          </c:cat>
          <c:val>
            <c:numRef>
              <c:f>Tableau__7!$D$29:$D$31</c:f>
              <c:numCache>
                <c:formatCode>General</c:formatCode>
                <c:ptCount val="3"/>
                <c:pt idx="0">
                  <c:v>32296</c:v>
                </c:pt>
                <c:pt idx="1">
                  <c:v>50759</c:v>
                </c:pt>
                <c:pt idx="2">
                  <c:v>31660</c:v>
                </c:pt>
              </c:numCache>
            </c:numRef>
          </c:val>
          <c:extLst>
            <c:ext xmlns:c16="http://schemas.microsoft.com/office/drawing/2014/chart" uri="{C3380CC4-5D6E-409C-BE32-E72D297353CC}">
              <c16:uniqueId val="{00000007-3C07-4CDF-AA29-D9F698112E6A}"/>
            </c:ext>
          </c:extLst>
        </c:ser>
        <c:dLbls>
          <c:showLegendKey val="0"/>
          <c:showVal val="0"/>
          <c:showCatName val="0"/>
          <c:showSerName val="0"/>
          <c:showPercent val="0"/>
          <c:showBubbleSize val="0"/>
        </c:dLbls>
        <c:gapWidth val="0"/>
        <c:overlap val="100"/>
        <c:axId val="480318656"/>
        <c:axId val="480323248"/>
      </c:barChart>
      <c:catAx>
        <c:axId val="480318656"/>
        <c:scaling>
          <c:orientation val="minMax"/>
        </c:scaling>
        <c:delete val="0"/>
        <c:axPos val="l"/>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480323248"/>
        <c:crosses val="autoZero"/>
        <c:auto val="1"/>
        <c:lblAlgn val="ctr"/>
        <c:lblOffset val="100"/>
        <c:tickLblSkip val="1"/>
        <c:noMultiLvlLbl val="0"/>
      </c:catAx>
      <c:valAx>
        <c:axId val="480323248"/>
        <c:scaling>
          <c:orientation val="minMax"/>
        </c:scaling>
        <c:delete val="0"/>
        <c:axPos val="b"/>
        <c:majorGridlines>
          <c:spPr>
            <a:ln w="9525" cap="flat" cmpd="sng" algn="ctr">
              <a:solidFill>
                <a:schemeClr val="tx1">
                  <a:lumMod val="15000"/>
                  <a:lumOff val="85000"/>
                </a:schemeClr>
              </a:solidFill>
              <a:round/>
            </a:ln>
            <a:effectLst/>
          </c:spPr>
        </c:majorGridlines>
        <c:numFmt formatCode="General;General" sourceLinked="0"/>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480318656"/>
        <c:crosses val="autoZero"/>
        <c:crossBetween val="between"/>
      </c:valAx>
      <c:spPr>
        <a:noFill/>
        <a:ln>
          <a:noFill/>
        </a:ln>
        <a:effectLst/>
      </c:spPr>
    </c:plotArea>
    <c:legend>
      <c:legendPos val="b"/>
      <c:layout>
        <c:manualLayout>
          <c:xMode val="edge"/>
          <c:yMode val="edge"/>
          <c:x val="0.40312423447069118"/>
          <c:y val="0.88733486439195097"/>
          <c:w val="0.44452215747071872"/>
          <c:h val="7.5628098571011951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lumMod val="95000"/>
      </a:schemeClr>
    </a:solidFill>
    <a:ln w="9525" cap="flat" cmpd="sng" algn="ctr">
      <a:solidFill>
        <a:schemeClr val="tx1">
          <a:lumMod val="15000"/>
          <a:lumOff val="85000"/>
        </a:schemeClr>
      </a:solidFill>
      <a:round/>
    </a:ln>
    <a:effectLst/>
  </c:spPr>
  <c:txPr>
    <a:bodyPr/>
    <a:lstStyle/>
    <a:p>
      <a:pPr>
        <a:defRPr sz="1600" b="1"/>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Tableau__19!$F$21</c:f>
              <c:strCache>
                <c:ptCount val="1"/>
                <c:pt idx="0">
                  <c:v>2006</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Tableau__19!$E$22:$E$26</c:f>
              <c:strCache>
                <c:ptCount val="5"/>
                <c:pt idx="0">
                  <c:v>Al Hoceima</c:v>
                </c:pt>
                <c:pt idx="1">
                  <c:v>Chefchaouen</c:v>
                </c:pt>
                <c:pt idx="2">
                  <c:v>Larache</c:v>
                </c:pt>
                <c:pt idx="3">
                  <c:v>Tanger -Assilah</c:v>
                </c:pt>
                <c:pt idx="4">
                  <c:v>Tétouan</c:v>
                </c:pt>
              </c:strCache>
            </c:strRef>
          </c:cat>
          <c:val>
            <c:numRef>
              <c:f>Tableau__19!$F$22:$F$26</c:f>
              <c:numCache>
                <c:formatCode>General</c:formatCode>
                <c:ptCount val="5"/>
                <c:pt idx="0">
                  <c:v>16.399999999999999</c:v>
                </c:pt>
                <c:pt idx="1">
                  <c:v>10.9</c:v>
                </c:pt>
                <c:pt idx="2">
                  <c:v>13.6</c:v>
                </c:pt>
                <c:pt idx="3">
                  <c:v>10.4</c:v>
                </c:pt>
                <c:pt idx="4">
                  <c:v>18.2</c:v>
                </c:pt>
              </c:numCache>
            </c:numRef>
          </c:val>
          <c:extLst>
            <c:ext xmlns:c16="http://schemas.microsoft.com/office/drawing/2014/chart" uri="{C3380CC4-5D6E-409C-BE32-E72D297353CC}">
              <c16:uniqueId val="{00000000-62BC-4D09-8B2B-AD3173C6E3FF}"/>
            </c:ext>
          </c:extLst>
        </c:ser>
        <c:ser>
          <c:idx val="1"/>
          <c:order val="1"/>
          <c:tx>
            <c:strRef>
              <c:f>Tableau__19!$G$21</c:f>
              <c:strCache>
                <c:ptCount val="1"/>
                <c:pt idx="0">
                  <c:v>2016</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Tableau__19!$E$22:$E$26</c:f>
              <c:strCache>
                <c:ptCount val="5"/>
                <c:pt idx="0">
                  <c:v>Al Hoceima</c:v>
                </c:pt>
                <c:pt idx="1">
                  <c:v>Chefchaouen</c:v>
                </c:pt>
                <c:pt idx="2">
                  <c:v>Larache</c:v>
                </c:pt>
                <c:pt idx="3">
                  <c:v>Tanger -Assilah</c:v>
                </c:pt>
                <c:pt idx="4">
                  <c:v>Tétouan</c:v>
                </c:pt>
              </c:strCache>
            </c:strRef>
          </c:cat>
          <c:val>
            <c:numRef>
              <c:f>Tableau__19!$G$22:$G$26</c:f>
              <c:numCache>
                <c:formatCode>###0.0</c:formatCode>
                <c:ptCount val="5"/>
                <c:pt idx="0">
                  <c:v>7.5279755849440484</c:v>
                </c:pt>
                <c:pt idx="1">
                  <c:v>23.925253834521495</c:v>
                </c:pt>
                <c:pt idx="2">
                  <c:v>9.9487462430850986</c:v>
                </c:pt>
                <c:pt idx="3">
                  <c:v>9.8738601574906273</c:v>
                </c:pt>
                <c:pt idx="4">
                  <c:v>24.757982874256548</c:v>
                </c:pt>
              </c:numCache>
            </c:numRef>
          </c:val>
          <c:extLst>
            <c:ext xmlns:c16="http://schemas.microsoft.com/office/drawing/2014/chart" uri="{C3380CC4-5D6E-409C-BE32-E72D297353CC}">
              <c16:uniqueId val="{00000001-62BC-4D09-8B2B-AD3173C6E3FF}"/>
            </c:ext>
          </c:extLst>
        </c:ser>
        <c:dLbls>
          <c:showLegendKey val="0"/>
          <c:showVal val="0"/>
          <c:showCatName val="0"/>
          <c:showSerName val="0"/>
          <c:showPercent val="0"/>
          <c:showBubbleSize val="0"/>
        </c:dLbls>
        <c:gapWidth val="66"/>
        <c:axId val="486907256"/>
        <c:axId val="486907584"/>
      </c:barChart>
      <c:catAx>
        <c:axId val="4869072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86907584"/>
        <c:crosses val="autoZero"/>
        <c:auto val="1"/>
        <c:lblAlgn val="ctr"/>
        <c:lblOffset val="100"/>
        <c:noMultiLvlLbl val="0"/>
      </c:catAx>
      <c:valAx>
        <c:axId val="4869075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869072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sz="14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'[Indicateurs HCP-RTTA.xlsx]Activité'!$T$3</c:f>
              <c:strCache>
                <c:ptCount val="1"/>
                <c:pt idx="0">
                  <c:v>RTTA</c:v>
                </c:pt>
              </c:strCache>
            </c:strRef>
          </c:tx>
          <c:marker>
            <c:symbol val="none"/>
          </c:marker>
          <c:dLbls>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E30-49AF-8C9D-7A1278A161D3}"/>
                </c:ext>
              </c:extLst>
            </c:dLbl>
            <c:spPr>
              <a:noFill/>
              <a:ln>
                <a:noFill/>
              </a:ln>
              <a:effectLst/>
            </c:spPr>
            <c:txPr>
              <a:bodyPr/>
              <a:lstStyle/>
              <a:p>
                <a:pPr>
                  <a:defRPr sz="1050"/>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'[Indicateurs HCP-RTTA.xlsx]Activité'!$S$4:$S$12</c:f>
              <c:numCache>
                <c:formatCode>General</c:formatCode>
                <c:ptCount val="9"/>
                <c:pt idx="0">
                  <c:v>2000</c:v>
                </c:pt>
                <c:pt idx="1">
                  <c:v>2002</c:v>
                </c:pt>
                <c:pt idx="2">
                  <c:v>2004</c:v>
                </c:pt>
                <c:pt idx="3">
                  <c:v>2006</c:v>
                </c:pt>
                <c:pt idx="4">
                  <c:v>2008</c:v>
                </c:pt>
                <c:pt idx="5">
                  <c:v>2010</c:v>
                </c:pt>
                <c:pt idx="6">
                  <c:v>2012</c:v>
                </c:pt>
                <c:pt idx="7">
                  <c:v>2014</c:v>
                </c:pt>
                <c:pt idx="8">
                  <c:v>2016</c:v>
                </c:pt>
              </c:numCache>
            </c:numRef>
          </c:cat>
          <c:val>
            <c:numRef>
              <c:f>'[Indicateurs HCP-RTTA.xlsx]Activité'!$T$4:$T$12</c:f>
              <c:numCache>
                <c:formatCode>General</c:formatCode>
                <c:ptCount val="9"/>
                <c:pt idx="0">
                  <c:v>19.2</c:v>
                </c:pt>
                <c:pt idx="1">
                  <c:v>14</c:v>
                </c:pt>
                <c:pt idx="2">
                  <c:v>12.1</c:v>
                </c:pt>
                <c:pt idx="3">
                  <c:v>14</c:v>
                </c:pt>
                <c:pt idx="4">
                  <c:v>11.5</c:v>
                </c:pt>
                <c:pt idx="5">
                  <c:v>12.2</c:v>
                </c:pt>
                <c:pt idx="6">
                  <c:v>13.1</c:v>
                </c:pt>
                <c:pt idx="7">
                  <c:v>15.8</c:v>
                </c:pt>
                <c:pt idx="8">
                  <c:v>17.3</c:v>
                </c:pt>
              </c:numCache>
            </c:numRef>
          </c:val>
          <c:smooth val="0"/>
          <c:extLst>
            <c:ext xmlns:c16="http://schemas.microsoft.com/office/drawing/2014/chart" uri="{C3380CC4-5D6E-409C-BE32-E72D297353CC}">
              <c16:uniqueId val="{00000001-6E30-49AF-8C9D-7A1278A161D3}"/>
            </c:ext>
          </c:extLst>
        </c:ser>
        <c:ser>
          <c:idx val="1"/>
          <c:order val="1"/>
          <c:tx>
            <c:strRef>
              <c:f>'[Indicateurs HCP-RTTA.xlsx]Activité'!$U$3</c:f>
              <c:strCache>
                <c:ptCount val="1"/>
                <c:pt idx="0">
                  <c:v>National</c:v>
                </c:pt>
              </c:strCache>
            </c:strRef>
          </c:tx>
          <c:marker>
            <c:symbol val="none"/>
          </c:marker>
          <c:dLbls>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E30-49AF-8C9D-7A1278A161D3}"/>
                </c:ext>
              </c:extLst>
            </c:dLbl>
            <c:spPr>
              <a:noFill/>
              <a:ln>
                <a:noFill/>
              </a:ln>
              <a:effectLst/>
            </c:spPr>
            <c:txPr>
              <a:bodyPr/>
              <a:lstStyle/>
              <a:p>
                <a:pPr>
                  <a:defRPr sz="1050"/>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cat>
            <c:numRef>
              <c:f>'[Indicateurs HCP-RTTA.xlsx]Activité'!$S$4:$S$12</c:f>
              <c:numCache>
                <c:formatCode>General</c:formatCode>
                <c:ptCount val="9"/>
                <c:pt idx="0">
                  <c:v>2000</c:v>
                </c:pt>
                <c:pt idx="1">
                  <c:v>2002</c:v>
                </c:pt>
                <c:pt idx="2">
                  <c:v>2004</c:v>
                </c:pt>
                <c:pt idx="3">
                  <c:v>2006</c:v>
                </c:pt>
                <c:pt idx="4">
                  <c:v>2008</c:v>
                </c:pt>
                <c:pt idx="5">
                  <c:v>2010</c:v>
                </c:pt>
                <c:pt idx="6">
                  <c:v>2012</c:v>
                </c:pt>
                <c:pt idx="7">
                  <c:v>2014</c:v>
                </c:pt>
                <c:pt idx="8">
                  <c:v>2016</c:v>
                </c:pt>
              </c:numCache>
            </c:numRef>
          </c:cat>
          <c:val>
            <c:numRef>
              <c:f>'[Indicateurs HCP-RTTA.xlsx]Activité'!$U$4:$U$12</c:f>
              <c:numCache>
                <c:formatCode>General</c:formatCode>
                <c:ptCount val="9"/>
                <c:pt idx="0">
                  <c:v>28.1</c:v>
                </c:pt>
                <c:pt idx="1">
                  <c:v>25.1</c:v>
                </c:pt>
                <c:pt idx="2">
                  <c:v>28.3</c:v>
                </c:pt>
                <c:pt idx="3">
                  <c:v>27.2</c:v>
                </c:pt>
                <c:pt idx="4">
                  <c:v>26.6</c:v>
                </c:pt>
                <c:pt idx="5">
                  <c:v>25.9</c:v>
                </c:pt>
                <c:pt idx="6">
                  <c:v>24.7</c:v>
                </c:pt>
                <c:pt idx="7">
                  <c:v>25.2</c:v>
                </c:pt>
                <c:pt idx="8">
                  <c:v>23.6</c:v>
                </c:pt>
              </c:numCache>
            </c:numRef>
          </c:val>
          <c:smooth val="0"/>
          <c:extLst>
            <c:ext xmlns:c16="http://schemas.microsoft.com/office/drawing/2014/chart" uri="{C3380CC4-5D6E-409C-BE32-E72D297353CC}">
              <c16:uniqueId val="{00000003-6E30-49AF-8C9D-7A1278A161D3}"/>
            </c:ext>
          </c:extLst>
        </c:ser>
        <c:dLbls>
          <c:showLegendKey val="0"/>
          <c:showVal val="0"/>
          <c:showCatName val="0"/>
          <c:showSerName val="0"/>
          <c:showPercent val="0"/>
          <c:showBubbleSize val="0"/>
        </c:dLbls>
        <c:smooth val="0"/>
        <c:axId val="116838400"/>
        <c:axId val="116839936"/>
      </c:lineChart>
      <c:catAx>
        <c:axId val="116838400"/>
        <c:scaling>
          <c:orientation val="minMax"/>
        </c:scaling>
        <c:delete val="0"/>
        <c:axPos val="b"/>
        <c:numFmt formatCode="General" sourceLinked="1"/>
        <c:majorTickMark val="out"/>
        <c:minorTickMark val="none"/>
        <c:tickLblPos val="nextTo"/>
        <c:crossAx val="116839936"/>
        <c:crosses val="autoZero"/>
        <c:auto val="1"/>
        <c:lblAlgn val="ctr"/>
        <c:lblOffset val="100"/>
        <c:noMultiLvlLbl val="0"/>
      </c:catAx>
      <c:valAx>
        <c:axId val="116839936"/>
        <c:scaling>
          <c:orientation val="minMax"/>
          <c:min val="5"/>
        </c:scaling>
        <c:delete val="0"/>
        <c:axPos val="l"/>
        <c:majorGridlines/>
        <c:numFmt formatCode="General" sourceLinked="1"/>
        <c:majorTickMark val="out"/>
        <c:minorTickMark val="none"/>
        <c:tickLblPos val="nextTo"/>
        <c:crossAx val="116838400"/>
        <c:crosses val="autoZero"/>
        <c:crossBetween val="between"/>
      </c:valAx>
      <c:spPr>
        <a:noFill/>
      </c:spPr>
    </c:plotArea>
    <c:legend>
      <c:legendPos val="b"/>
      <c:overlay val="0"/>
    </c:legend>
    <c:plotVisOnly val="1"/>
    <c:dispBlanksAs val="gap"/>
    <c:showDLblsOverMax val="0"/>
  </c:chart>
  <c:spPr>
    <a:noFill/>
    <a:ln>
      <a:noFill/>
    </a:ln>
  </c:spPr>
  <c:txPr>
    <a:bodyPr rot="0"/>
    <a:lstStyle/>
    <a:p>
      <a:pPr>
        <a:defRPr sz="900">
          <a:solidFill>
            <a:schemeClr val="tx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Sheet1!$D$9</c:f>
              <c:strCache>
                <c:ptCount val="1"/>
                <c:pt idx="0">
                  <c:v>Hommes</c:v>
                </c:pt>
              </c:strCache>
            </c:strRef>
          </c:tx>
          <c:spPr>
            <a:solidFill>
              <a:schemeClr val="accent1"/>
            </a:solidFill>
            <a:ln>
              <a:noFill/>
            </a:ln>
            <a:effectLst/>
          </c:spPr>
          <c:invertIfNegative val="0"/>
          <c:dLbls>
            <c:dLbl>
              <c:idx val="0"/>
              <c:layout>
                <c:manualLayout>
                  <c:x val="1.3719254992965734E-2"/>
                  <c:y val="4.776819112391783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BA1-41D4-9B79-D4B2BF4AA78E}"/>
                </c:ext>
              </c:extLst>
            </c:dLbl>
            <c:numFmt formatCode="General;General"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Sheet1!$C$10:$C$13</c:f>
              <c:strCache>
                <c:ptCount val="4"/>
                <c:pt idx="0">
                  <c:v>Au chômage (115000)</c:v>
                </c:pt>
                <c:pt idx="1">
                  <c:v>Actifs occupés (1,1M)</c:v>
                </c:pt>
                <c:pt idx="2">
                  <c:v>Actifs (1,2M)</c:v>
                </c:pt>
                <c:pt idx="3">
                  <c:v>En âge d'activité (2,6M)</c:v>
                </c:pt>
              </c:strCache>
            </c:strRef>
          </c:cat>
          <c:val>
            <c:numRef>
              <c:f>Sheet1!$D$10:$D$13</c:f>
              <c:numCache>
                <c:formatCode>General</c:formatCode>
                <c:ptCount val="4"/>
                <c:pt idx="0">
                  <c:v>-83347</c:v>
                </c:pt>
                <c:pt idx="1">
                  <c:v>-882021</c:v>
                </c:pt>
                <c:pt idx="2">
                  <c:v>-965368</c:v>
                </c:pt>
                <c:pt idx="3">
                  <c:v>-1322445</c:v>
                </c:pt>
              </c:numCache>
            </c:numRef>
          </c:val>
          <c:extLst>
            <c:ext xmlns:c16="http://schemas.microsoft.com/office/drawing/2014/chart" uri="{C3380CC4-5D6E-409C-BE32-E72D297353CC}">
              <c16:uniqueId val="{00000000-2BA1-41D4-9B79-D4B2BF4AA78E}"/>
            </c:ext>
          </c:extLst>
        </c:ser>
        <c:ser>
          <c:idx val="1"/>
          <c:order val="1"/>
          <c:tx>
            <c:strRef>
              <c:f>Sheet1!$E$9</c:f>
              <c:strCache>
                <c:ptCount val="1"/>
                <c:pt idx="0">
                  <c:v>Femmes</c:v>
                </c:pt>
              </c:strCache>
            </c:strRef>
          </c:tx>
          <c:spPr>
            <a:solidFill>
              <a:schemeClr val="accent2"/>
            </a:solidFill>
            <a:ln>
              <a:noFill/>
            </a:ln>
            <a:effectLst/>
          </c:spPr>
          <c:invertIfNegative val="0"/>
          <c:dPt>
            <c:idx val="3"/>
            <c:invertIfNegative val="0"/>
            <c:bubble3D val="0"/>
            <c:spPr>
              <a:solidFill>
                <a:schemeClr val="accent2"/>
              </a:solidFill>
              <a:ln>
                <a:noFill/>
              </a:ln>
              <a:effectLst>
                <a:glow>
                  <a:schemeClr val="accent1">
                    <a:alpha val="40000"/>
                  </a:schemeClr>
                </a:glow>
              </a:effectLst>
            </c:spPr>
            <c:extLst>
              <c:ext xmlns:c16="http://schemas.microsoft.com/office/drawing/2014/chart" uri="{C3380CC4-5D6E-409C-BE32-E72D297353CC}">
                <c16:uniqueId val="{00000002-2BA1-41D4-9B79-D4B2BF4AA78E}"/>
              </c:ext>
            </c:extLst>
          </c:dPt>
          <c:dLbls>
            <c:dLbl>
              <c:idx val="1"/>
              <c:layout>
                <c:manualLayout>
                  <c:x val="2.4468645757151245E-2"/>
                  <c:y val="9.553638224783566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BA1-41D4-9B79-D4B2BF4AA78E}"/>
                </c:ext>
              </c:extLst>
            </c:dLbl>
            <c:dLbl>
              <c:idx val="2"/>
              <c:layout>
                <c:manualLayout>
                  <c:x val="1.6996400178708064E-2"/>
                  <c:y val="9.553638224783566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A1-41D4-9B79-D4B2BF4AA78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Sheet1!$C$10:$C$13</c:f>
              <c:strCache>
                <c:ptCount val="4"/>
                <c:pt idx="0">
                  <c:v>Au chômage (115000)</c:v>
                </c:pt>
                <c:pt idx="1">
                  <c:v>Actifs occupés (1,1M)</c:v>
                </c:pt>
                <c:pt idx="2">
                  <c:v>Actifs (1,2M)</c:v>
                </c:pt>
                <c:pt idx="3">
                  <c:v>En âge d'activité (2,6M)</c:v>
                </c:pt>
              </c:strCache>
            </c:strRef>
          </c:cat>
          <c:val>
            <c:numRef>
              <c:f>Sheet1!$E$10:$E$13</c:f>
              <c:numCache>
                <c:formatCode>General</c:formatCode>
                <c:ptCount val="4"/>
                <c:pt idx="0">
                  <c:v>31368</c:v>
                </c:pt>
                <c:pt idx="1">
                  <c:v>195742</c:v>
                </c:pt>
                <c:pt idx="2">
                  <c:v>227110</c:v>
                </c:pt>
                <c:pt idx="3">
                  <c:v>1316190</c:v>
                </c:pt>
              </c:numCache>
            </c:numRef>
          </c:val>
          <c:extLst>
            <c:ext xmlns:c16="http://schemas.microsoft.com/office/drawing/2014/chart" uri="{C3380CC4-5D6E-409C-BE32-E72D297353CC}">
              <c16:uniqueId val="{00000003-2BA1-41D4-9B79-D4B2BF4AA78E}"/>
            </c:ext>
          </c:extLst>
        </c:ser>
        <c:dLbls>
          <c:showLegendKey val="0"/>
          <c:showVal val="0"/>
          <c:showCatName val="0"/>
          <c:showSerName val="0"/>
          <c:showPercent val="0"/>
          <c:showBubbleSize val="0"/>
        </c:dLbls>
        <c:gapWidth val="26"/>
        <c:overlap val="100"/>
        <c:axId val="521821760"/>
        <c:axId val="521829960"/>
      </c:barChart>
      <c:catAx>
        <c:axId val="521821760"/>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521829960"/>
        <c:crosses val="autoZero"/>
        <c:auto val="1"/>
        <c:lblAlgn val="ctr"/>
        <c:lblOffset val="100"/>
        <c:noMultiLvlLbl val="0"/>
      </c:catAx>
      <c:valAx>
        <c:axId val="521829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General"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521821760"/>
        <c:crosses val="autoZero"/>
        <c:crossBetween val="between"/>
      </c:valAx>
      <c:spPr>
        <a:noFill/>
        <a:ln>
          <a:noFill/>
        </a:ln>
        <a:effectLst/>
      </c:spPr>
    </c:plotArea>
    <c:legend>
      <c:legendPos val="b"/>
      <c:layout>
        <c:manualLayout>
          <c:xMode val="edge"/>
          <c:yMode val="edge"/>
          <c:x val="0.35376077835386044"/>
          <c:y val="0.8744855046107588"/>
          <c:w val="0.28852842123367395"/>
          <c:h val="9.6853580714890475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'[R01 Résultats_Emploi_2006.xlsx]7'!$C$21</c:f>
              <c:strCache>
                <c:ptCount val="1"/>
                <c:pt idx="0">
                  <c:v>RTTA</c:v>
                </c:pt>
              </c:strCache>
            </c:strRef>
          </c:tx>
          <c:invertIfNegative val="0"/>
          <c:dLbls>
            <c:dLbl>
              <c:idx val="0"/>
              <c:layout>
                <c:manualLayout>
                  <c:x val="-3.7006099693072766E-2"/>
                  <c:y val="-5.59446446585100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82-4B1F-840B-F8935C5348A7}"/>
                </c:ext>
              </c:extLst>
            </c:dLbl>
            <c:spPr>
              <a:noFill/>
              <a:ln>
                <a:noFill/>
              </a:ln>
              <a:effectLst/>
            </c:spPr>
            <c:txPr>
              <a:bodyPr wrap="square" lIns="38100" tIns="19050" rIns="38100" bIns="19050" anchor="ctr">
                <a:spAutoFit/>
              </a:bodyPr>
              <a:lstStyle/>
              <a:p>
                <a:pPr>
                  <a:defRPr sz="9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'[R01 Résultats_Emploi_2006.xlsx]7'!$D$20:$G$20</c:f>
              <c:strCache>
                <c:ptCount val="4"/>
                <c:pt idx="0">
                  <c:v>15 - 24</c:v>
                </c:pt>
                <c:pt idx="1">
                  <c:v>25 - 34</c:v>
                </c:pt>
                <c:pt idx="2">
                  <c:v>35 - 44</c:v>
                </c:pt>
                <c:pt idx="3">
                  <c:v>45 et plus</c:v>
                </c:pt>
              </c:strCache>
            </c:strRef>
          </c:cat>
          <c:val>
            <c:numRef>
              <c:f>'[R01 Résultats_Emploi_2006.xlsx]7'!$D$21:$G$21</c:f>
              <c:numCache>
                <c:formatCode>###0.0</c:formatCode>
                <c:ptCount val="4"/>
                <c:pt idx="0">
                  <c:v>41.42112248901833</c:v>
                </c:pt>
                <c:pt idx="1">
                  <c:v>58.030506525442966</c:v>
                </c:pt>
                <c:pt idx="2">
                  <c:v>56.151929186737078</c:v>
                </c:pt>
                <c:pt idx="3">
                  <c:v>38.74396005493454</c:v>
                </c:pt>
              </c:numCache>
            </c:numRef>
          </c:val>
          <c:extLst>
            <c:ext xmlns:c16="http://schemas.microsoft.com/office/drawing/2014/chart" uri="{C3380CC4-5D6E-409C-BE32-E72D297353CC}">
              <c16:uniqueId val="{00000000-0382-4B1F-840B-F8935C5348A7}"/>
            </c:ext>
          </c:extLst>
        </c:ser>
        <c:ser>
          <c:idx val="1"/>
          <c:order val="1"/>
          <c:tx>
            <c:strRef>
              <c:f>'[R01 Résultats_Emploi_2006.xlsx]7'!$C$22</c:f>
              <c:strCache>
                <c:ptCount val="1"/>
                <c:pt idx="0">
                  <c:v>National</c:v>
                </c:pt>
              </c:strCache>
            </c:strRef>
          </c:tx>
          <c:invertIfNegative val="0"/>
          <c:dLbls>
            <c:dLbl>
              <c:idx val="0"/>
              <c:layout>
                <c:manualLayout>
                  <c:x val="4.6674445740956822E-3"/>
                  <c:y val="-3.121062571935442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82-4B1F-840B-F8935C5348A7}"/>
                </c:ext>
              </c:extLst>
            </c:dLbl>
            <c:spPr>
              <a:noFill/>
              <a:ln>
                <a:noFill/>
              </a:ln>
              <a:effectLst/>
            </c:spPr>
            <c:txPr>
              <a:bodyPr wrap="square" lIns="38100" tIns="19050" rIns="38100" bIns="19050" anchor="ctr">
                <a:spAutoFit/>
              </a:bodyPr>
              <a:lstStyle/>
              <a:p>
                <a:pPr>
                  <a:defRPr sz="9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'[R01 Résultats_Emploi_2006.xlsx]7'!$D$20:$G$20</c:f>
              <c:strCache>
                <c:ptCount val="4"/>
                <c:pt idx="0">
                  <c:v>15 - 24</c:v>
                </c:pt>
                <c:pt idx="1">
                  <c:v>25 - 34</c:v>
                </c:pt>
                <c:pt idx="2">
                  <c:v>35 - 44</c:v>
                </c:pt>
                <c:pt idx="3">
                  <c:v>45 et plus</c:v>
                </c:pt>
              </c:strCache>
            </c:strRef>
          </c:cat>
          <c:val>
            <c:numRef>
              <c:f>'[R01 Résultats_Emploi_2006.xlsx]7'!$D$22:$G$22</c:f>
              <c:numCache>
                <c:formatCode>###0.0</c:formatCode>
                <c:ptCount val="4"/>
                <c:pt idx="0">
                  <c:v>40.107052971322659</c:v>
                </c:pt>
                <c:pt idx="1">
                  <c:v>62.523296020747509</c:v>
                </c:pt>
                <c:pt idx="2">
                  <c:v>63.371939672314916</c:v>
                </c:pt>
                <c:pt idx="3">
                  <c:v>46.134094980246338</c:v>
                </c:pt>
              </c:numCache>
            </c:numRef>
          </c:val>
          <c:extLst>
            <c:ext xmlns:c16="http://schemas.microsoft.com/office/drawing/2014/chart" uri="{C3380CC4-5D6E-409C-BE32-E72D297353CC}">
              <c16:uniqueId val="{00000002-0382-4B1F-840B-F8935C5348A7}"/>
            </c:ext>
          </c:extLst>
        </c:ser>
        <c:dLbls>
          <c:showLegendKey val="0"/>
          <c:showVal val="0"/>
          <c:showCatName val="0"/>
          <c:showSerName val="0"/>
          <c:showPercent val="0"/>
          <c:showBubbleSize val="0"/>
        </c:dLbls>
        <c:gapWidth val="150"/>
        <c:axId val="126792448"/>
        <c:axId val="126794368"/>
      </c:barChart>
      <c:catAx>
        <c:axId val="126792448"/>
        <c:scaling>
          <c:orientation val="minMax"/>
        </c:scaling>
        <c:delete val="0"/>
        <c:axPos val="b"/>
        <c:numFmt formatCode="General" sourceLinked="0"/>
        <c:majorTickMark val="out"/>
        <c:minorTickMark val="none"/>
        <c:tickLblPos val="nextTo"/>
        <c:txPr>
          <a:bodyPr/>
          <a:lstStyle/>
          <a:p>
            <a:pPr>
              <a:defRPr sz="800"/>
            </a:pPr>
            <a:endParaRPr lang="en-US"/>
          </a:p>
        </c:txPr>
        <c:crossAx val="126794368"/>
        <c:crosses val="autoZero"/>
        <c:auto val="1"/>
        <c:lblAlgn val="ctr"/>
        <c:lblOffset val="100"/>
        <c:noMultiLvlLbl val="0"/>
      </c:catAx>
      <c:valAx>
        <c:axId val="126794368"/>
        <c:scaling>
          <c:orientation val="minMax"/>
        </c:scaling>
        <c:delete val="0"/>
        <c:axPos val="l"/>
        <c:majorGridlines/>
        <c:numFmt formatCode="#,##0" sourceLinked="0"/>
        <c:majorTickMark val="out"/>
        <c:minorTickMark val="none"/>
        <c:tickLblPos val="nextTo"/>
        <c:txPr>
          <a:bodyPr/>
          <a:lstStyle/>
          <a:p>
            <a:pPr>
              <a:defRPr sz="900"/>
            </a:pPr>
            <a:endParaRPr lang="en-US"/>
          </a:p>
        </c:txPr>
        <c:crossAx val="126792448"/>
        <c:crosses val="autoZero"/>
        <c:crossBetween val="between"/>
      </c:valAx>
      <c:spPr>
        <a:noFill/>
      </c:spPr>
    </c:plotArea>
    <c:legend>
      <c:legendPos val="b"/>
      <c:overlay val="0"/>
      <c:txPr>
        <a:bodyPr/>
        <a:lstStyle/>
        <a:p>
          <a:pPr>
            <a:defRPr sz="900"/>
          </a:pPr>
          <a:endParaRPr lang="en-US"/>
        </a:p>
      </c:txPr>
    </c:legend>
    <c:plotVisOnly val="1"/>
    <c:dispBlanksAs val="gap"/>
    <c:showDLblsOverMax val="0"/>
  </c:chart>
  <c:spPr>
    <a:noFill/>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'[Résultat Global Emploi 2016.xlsx]Tableau__4'!$C$21</c:f>
              <c:strCache>
                <c:ptCount val="1"/>
                <c:pt idx="0">
                  <c:v>RTTA</c:v>
                </c:pt>
              </c:strCache>
            </c:strRef>
          </c:tx>
          <c:invertIfNegative val="0"/>
          <c:dLbls>
            <c:dLbl>
              <c:idx val="0"/>
              <c:layout>
                <c:manualLayout>
                  <c:x val="-1.5243513629891689E-2"/>
                  <c:y val="-3.72964480272528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555-4B41-8A46-E98995F61769}"/>
                </c:ext>
              </c:extLst>
            </c:dLbl>
            <c:spPr>
              <a:noFill/>
              <a:ln>
                <a:noFill/>
              </a:ln>
              <a:effectLst/>
            </c:spPr>
            <c:txPr>
              <a:bodyPr wrap="square" lIns="38100" tIns="19050" rIns="38100" bIns="19050" anchor="ctr">
                <a:spAutoFit/>
              </a:bodyPr>
              <a:lstStyle/>
              <a:p>
                <a:pPr>
                  <a:defRPr sz="9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'[Résultat Global Emploi 2016.xlsx]Tableau__4'!$D$20:$G$20</c:f>
              <c:strCache>
                <c:ptCount val="4"/>
                <c:pt idx="0">
                  <c:v>15 - 24</c:v>
                </c:pt>
                <c:pt idx="1">
                  <c:v>25 - 34</c:v>
                </c:pt>
                <c:pt idx="2">
                  <c:v>35 - 44</c:v>
                </c:pt>
                <c:pt idx="3">
                  <c:v>45 et plus</c:v>
                </c:pt>
              </c:strCache>
            </c:strRef>
          </c:cat>
          <c:val>
            <c:numRef>
              <c:f>'[Résultat Global Emploi 2016.xlsx]Tableau__4'!$D$21:$G$21</c:f>
              <c:numCache>
                <c:formatCode>###0.0</c:formatCode>
                <c:ptCount val="4"/>
                <c:pt idx="0">
                  <c:v>32.021657361546836</c:v>
                </c:pt>
                <c:pt idx="1">
                  <c:v>59.390498433917607</c:v>
                </c:pt>
                <c:pt idx="2">
                  <c:v>57.67812910132541</c:v>
                </c:pt>
                <c:pt idx="3">
                  <c:v>37.04322372487092</c:v>
                </c:pt>
              </c:numCache>
            </c:numRef>
          </c:val>
          <c:extLst>
            <c:ext xmlns:c16="http://schemas.microsoft.com/office/drawing/2014/chart" uri="{C3380CC4-5D6E-409C-BE32-E72D297353CC}">
              <c16:uniqueId val="{00000000-5555-4B41-8A46-E98995F61769}"/>
            </c:ext>
          </c:extLst>
        </c:ser>
        <c:ser>
          <c:idx val="1"/>
          <c:order val="1"/>
          <c:tx>
            <c:strRef>
              <c:f>'[Résultat Global Emploi 2016.xlsx]Tableau__4'!$C$22</c:f>
              <c:strCache>
                <c:ptCount val="1"/>
                <c:pt idx="0">
                  <c:v>National</c:v>
                </c:pt>
              </c:strCache>
            </c:strRef>
          </c:tx>
          <c:invertIfNegative val="0"/>
          <c:dLbls>
            <c:dLbl>
              <c:idx val="1"/>
              <c:layout>
                <c:manualLayout>
                  <c:x val="1.822738664843928E-2"/>
                  <c:y val="-6.889424733034791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555-4B41-8A46-E98995F61769}"/>
                </c:ext>
              </c:extLst>
            </c:dLbl>
            <c:dLbl>
              <c:idx val="2"/>
              <c:layout>
                <c:manualLayout>
                  <c:x val="1.8227386648439196E-2"/>
                  <c:y val="-6.889424733034791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555-4B41-8A46-E98995F61769}"/>
                </c:ext>
              </c:extLst>
            </c:dLbl>
            <c:spPr>
              <a:noFill/>
              <a:ln>
                <a:noFill/>
              </a:ln>
              <a:effectLst/>
            </c:spPr>
            <c:txPr>
              <a:bodyPr wrap="square" lIns="38100" tIns="19050" rIns="38100" bIns="19050" anchor="ctr">
                <a:spAutoFit/>
              </a:bodyPr>
              <a:lstStyle/>
              <a:p>
                <a:pPr>
                  <a:defRPr sz="9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'[Résultat Global Emploi 2016.xlsx]Tableau__4'!$D$20:$G$20</c:f>
              <c:strCache>
                <c:ptCount val="4"/>
                <c:pt idx="0">
                  <c:v>15 - 24</c:v>
                </c:pt>
                <c:pt idx="1">
                  <c:v>25 - 34</c:v>
                </c:pt>
                <c:pt idx="2">
                  <c:v>35 - 44</c:v>
                </c:pt>
                <c:pt idx="3">
                  <c:v>45 et plus</c:v>
                </c:pt>
              </c:strCache>
            </c:strRef>
          </c:cat>
          <c:val>
            <c:numRef>
              <c:f>'[Résultat Global Emploi 2016.xlsx]Tableau__4'!$D$22:$G$22</c:f>
              <c:numCache>
                <c:formatCode>###0.0</c:formatCode>
                <c:ptCount val="4"/>
                <c:pt idx="0">
                  <c:v>28.504856921045057</c:v>
                </c:pt>
                <c:pt idx="1">
                  <c:v>60.306653897176275</c:v>
                </c:pt>
                <c:pt idx="2">
                  <c:v>60.199344588145202</c:v>
                </c:pt>
                <c:pt idx="3">
                  <c:v>42.060179057549256</c:v>
                </c:pt>
              </c:numCache>
            </c:numRef>
          </c:val>
          <c:extLst>
            <c:ext xmlns:c16="http://schemas.microsoft.com/office/drawing/2014/chart" uri="{C3380CC4-5D6E-409C-BE32-E72D297353CC}">
              <c16:uniqueId val="{00000003-5555-4B41-8A46-E98995F61769}"/>
            </c:ext>
          </c:extLst>
        </c:ser>
        <c:dLbls>
          <c:showLegendKey val="0"/>
          <c:showVal val="0"/>
          <c:showCatName val="0"/>
          <c:showSerName val="0"/>
          <c:showPercent val="0"/>
          <c:showBubbleSize val="0"/>
        </c:dLbls>
        <c:gapWidth val="150"/>
        <c:axId val="126859520"/>
        <c:axId val="125755392"/>
      </c:barChart>
      <c:catAx>
        <c:axId val="126859520"/>
        <c:scaling>
          <c:orientation val="minMax"/>
        </c:scaling>
        <c:delete val="0"/>
        <c:axPos val="b"/>
        <c:numFmt formatCode="General" sourceLinked="0"/>
        <c:majorTickMark val="out"/>
        <c:minorTickMark val="none"/>
        <c:tickLblPos val="nextTo"/>
        <c:txPr>
          <a:bodyPr/>
          <a:lstStyle/>
          <a:p>
            <a:pPr>
              <a:defRPr sz="800"/>
            </a:pPr>
            <a:endParaRPr lang="en-US"/>
          </a:p>
        </c:txPr>
        <c:crossAx val="125755392"/>
        <c:crosses val="autoZero"/>
        <c:auto val="1"/>
        <c:lblAlgn val="ctr"/>
        <c:lblOffset val="100"/>
        <c:noMultiLvlLbl val="0"/>
      </c:catAx>
      <c:valAx>
        <c:axId val="125755392"/>
        <c:scaling>
          <c:orientation val="minMax"/>
        </c:scaling>
        <c:delete val="0"/>
        <c:axPos val="l"/>
        <c:majorGridlines/>
        <c:numFmt formatCode="#,##0" sourceLinked="0"/>
        <c:majorTickMark val="out"/>
        <c:minorTickMark val="none"/>
        <c:tickLblPos val="nextTo"/>
        <c:txPr>
          <a:bodyPr/>
          <a:lstStyle/>
          <a:p>
            <a:pPr>
              <a:defRPr sz="900"/>
            </a:pPr>
            <a:endParaRPr lang="en-US"/>
          </a:p>
        </c:txPr>
        <c:crossAx val="126859520"/>
        <c:crosses val="autoZero"/>
        <c:crossBetween val="between"/>
      </c:valAx>
      <c:spPr>
        <a:noFill/>
      </c:spPr>
    </c:plotArea>
    <c:legend>
      <c:legendPos val="b"/>
      <c:overlay val="0"/>
      <c:txPr>
        <a:bodyPr/>
        <a:lstStyle/>
        <a:p>
          <a:pPr>
            <a:defRPr sz="900"/>
          </a:pPr>
          <a:endParaRPr lang="en-US"/>
        </a:p>
      </c:txPr>
    </c:legend>
    <c:plotVisOnly val="1"/>
    <c:dispBlanksAs val="gap"/>
    <c:showDLblsOverMax val="0"/>
  </c:chart>
  <c:spPr>
    <a:noFill/>
    <a:ln>
      <a:no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Evo.Chômage!$M$3</c:f>
              <c:strCache>
                <c:ptCount val="1"/>
                <c:pt idx="0">
                  <c:v>RTTA</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Evo.Chômage!$L$4:$L$12</c:f>
              <c:numCache>
                <c:formatCode>General</c:formatCode>
                <c:ptCount val="9"/>
                <c:pt idx="0">
                  <c:v>2000</c:v>
                </c:pt>
                <c:pt idx="1">
                  <c:v>2002</c:v>
                </c:pt>
                <c:pt idx="2">
                  <c:v>2004</c:v>
                </c:pt>
                <c:pt idx="3">
                  <c:v>2006</c:v>
                </c:pt>
                <c:pt idx="4">
                  <c:v>2008</c:v>
                </c:pt>
                <c:pt idx="5">
                  <c:v>2010</c:v>
                </c:pt>
                <c:pt idx="6">
                  <c:v>2012</c:v>
                </c:pt>
                <c:pt idx="7">
                  <c:v>2014</c:v>
                </c:pt>
                <c:pt idx="8">
                  <c:v>2016</c:v>
                </c:pt>
              </c:numCache>
            </c:numRef>
          </c:xVal>
          <c:yVal>
            <c:numRef>
              <c:f>Evo.Chômage!$M$4:$M$12</c:f>
              <c:numCache>
                <c:formatCode>General</c:formatCode>
                <c:ptCount val="9"/>
                <c:pt idx="0">
                  <c:v>9.6</c:v>
                </c:pt>
                <c:pt idx="1">
                  <c:v>9.1</c:v>
                </c:pt>
                <c:pt idx="2">
                  <c:v>8.5</c:v>
                </c:pt>
                <c:pt idx="3">
                  <c:v>8.4</c:v>
                </c:pt>
                <c:pt idx="4">
                  <c:v>9.1999999999999993</c:v>
                </c:pt>
                <c:pt idx="5">
                  <c:v>9.1999999999999993</c:v>
                </c:pt>
                <c:pt idx="6">
                  <c:v>11.2</c:v>
                </c:pt>
                <c:pt idx="7">
                  <c:v>10.7</c:v>
                </c:pt>
                <c:pt idx="8">
                  <c:v>9.6</c:v>
                </c:pt>
              </c:numCache>
            </c:numRef>
          </c:yVal>
          <c:smooth val="0"/>
          <c:extLst>
            <c:ext xmlns:c16="http://schemas.microsoft.com/office/drawing/2014/chart" uri="{C3380CC4-5D6E-409C-BE32-E72D297353CC}">
              <c16:uniqueId val="{00000000-86E8-49AA-A2ED-7A052E6C98EC}"/>
            </c:ext>
          </c:extLst>
        </c:ser>
        <c:ser>
          <c:idx val="1"/>
          <c:order val="1"/>
          <c:tx>
            <c:strRef>
              <c:f>Evo.Chômage!$N$3</c:f>
              <c:strCache>
                <c:ptCount val="1"/>
                <c:pt idx="0">
                  <c:v>National</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dLbls>
            <c:dLbl>
              <c:idx val="8"/>
              <c:layout>
                <c:manualLayout>
                  <c:x val="-1.3071895424836602E-2"/>
                  <c:y val="3.90516039051603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E8-49AA-A2ED-7A052E6C98E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Evo.Chômage!$L$4:$L$12</c:f>
              <c:numCache>
                <c:formatCode>General</c:formatCode>
                <c:ptCount val="9"/>
                <c:pt idx="0">
                  <c:v>2000</c:v>
                </c:pt>
                <c:pt idx="1">
                  <c:v>2002</c:v>
                </c:pt>
                <c:pt idx="2">
                  <c:v>2004</c:v>
                </c:pt>
                <c:pt idx="3">
                  <c:v>2006</c:v>
                </c:pt>
                <c:pt idx="4">
                  <c:v>2008</c:v>
                </c:pt>
                <c:pt idx="5">
                  <c:v>2010</c:v>
                </c:pt>
                <c:pt idx="6">
                  <c:v>2012</c:v>
                </c:pt>
                <c:pt idx="7">
                  <c:v>2014</c:v>
                </c:pt>
                <c:pt idx="8">
                  <c:v>2016</c:v>
                </c:pt>
              </c:numCache>
            </c:numRef>
          </c:xVal>
          <c:yVal>
            <c:numRef>
              <c:f>Evo.Chômage!$N$4:$N$12</c:f>
              <c:numCache>
                <c:formatCode>General</c:formatCode>
                <c:ptCount val="9"/>
                <c:pt idx="0">
                  <c:v>13.4</c:v>
                </c:pt>
                <c:pt idx="1">
                  <c:v>11.3</c:v>
                </c:pt>
                <c:pt idx="2">
                  <c:v>10.8</c:v>
                </c:pt>
                <c:pt idx="3">
                  <c:v>9.6999999999999993</c:v>
                </c:pt>
                <c:pt idx="4">
                  <c:v>9.6</c:v>
                </c:pt>
                <c:pt idx="5">
                  <c:v>9.1</c:v>
                </c:pt>
                <c:pt idx="6">
                  <c:v>9</c:v>
                </c:pt>
                <c:pt idx="7">
                  <c:v>9.9</c:v>
                </c:pt>
                <c:pt idx="8">
                  <c:v>9.4</c:v>
                </c:pt>
              </c:numCache>
            </c:numRef>
          </c:yVal>
          <c:smooth val="0"/>
          <c:extLst>
            <c:ext xmlns:c16="http://schemas.microsoft.com/office/drawing/2014/chart" uri="{C3380CC4-5D6E-409C-BE32-E72D297353CC}">
              <c16:uniqueId val="{00000002-86E8-49AA-A2ED-7A052E6C98EC}"/>
            </c:ext>
          </c:extLst>
        </c:ser>
        <c:dLbls>
          <c:showLegendKey val="0"/>
          <c:showVal val="0"/>
          <c:showCatName val="0"/>
          <c:showSerName val="0"/>
          <c:showPercent val="0"/>
          <c:showBubbleSize val="0"/>
        </c:dLbls>
        <c:axId val="541678776"/>
        <c:axId val="541672872"/>
      </c:scatterChart>
      <c:valAx>
        <c:axId val="541678776"/>
        <c:scaling>
          <c:orientation val="minMax"/>
          <c:max val="2016"/>
          <c:min val="2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672872"/>
        <c:crosses val="autoZero"/>
        <c:crossBetween val="midCat"/>
        <c:majorUnit val="4"/>
      </c:valAx>
      <c:valAx>
        <c:axId val="541672872"/>
        <c:scaling>
          <c:orientation val="minMax"/>
          <c:min val="8"/>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6787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Evo.Chômage!$L$33</c:f>
              <c:strCache>
                <c:ptCount val="1"/>
                <c:pt idx="0">
                  <c:v>National</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dLbls>
            <c:dLbl>
              <c:idx val="8"/>
              <c:layout>
                <c:manualLayout>
                  <c:x val="-2.7051397655545702E-2"/>
                  <c:y val="5.17241379310344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D59-4AA5-8B21-57FB8837E83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Evo.Chômage!$K$34:$K$42</c:f>
              <c:numCache>
                <c:formatCode>General</c:formatCode>
                <c:ptCount val="9"/>
                <c:pt idx="0">
                  <c:v>2000</c:v>
                </c:pt>
                <c:pt idx="1">
                  <c:v>2002</c:v>
                </c:pt>
                <c:pt idx="2">
                  <c:v>2004</c:v>
                </c:pt>
                <c:pt idx="3">
                  <c:v>2006</c:v>
                </c:pt>
                <c:pt idx="4">
                  <c:v>2008</c:v>
                </c:pt>
                <c:pt idx="5">
                  <c:v>2010</c:v>
                </c:pt>
                <c:pt idx="6">
                  <c:v>2012</c:v>
                </c:pt>
                <c:pt idx="7">
                  <c:v>2014</c:v>
                </c:pt>
                <c:pt idx="8">
                  <c:v>2016</c:v>
                </c:pt>
              </c:numCache>
            </c:numRef>
          </c:xVal>
          <c:yVal>
            <c:numRef>
              <c:f>Evo.Chômage!$L$34:$L$42</c:f>
              <c:numCache>
                <c:formatCode>General</c:formatCode>
                <c:ptCount val="9"/>
                <c:pt idx="0">
                  <c:v>12.8</c:v>
                </c:pt>
                <c:pt idx="1">
                  <c:v>12.1</c:v>
                </c:pt>
                <c:pt idx="2">
                  <c:v>11.1</c:v>
                </c:pt>
                <c:pt idx="3">
                  <c:v>9.6999999999999993</c:v>
                </c:pt>
                <c:pt idx="4">
                  <c:v>9.8000000000000007</c:v>
                </c:pt>
                <c:pt idx="5">
                  <c:v>9.6</c:v>
                </c:pt>
                <c:pt idx="6">
                  <c:v>9.9</c:v>
                </c:pt>
                <c:pt idx="7">
                  <c:v>10.4</c:v>
                </c:pt>
                <c:pt idx="8">
                  <c:v>10.9</c:v>
                </c:pt>
              </c:numCache>
            </c:numRef>
          </c:yVal>
          <c:smooth val="0"/>
          <c:extLst>
            <c:ext xmlns:c16="http://schemas.microsoft.com/office/drawing/2014/chart" uri="{C3380CC4-5D6E-409C-BE32-E72D297353CC}">
              <c16:uniqueId val="{00000001-6D59-4AA5-8B21-57FB8837E832}"/>
            </c:ext>
          </c:extLst>
        </c:ser>
        <c:ser>
          <c:idx val="1"/>
          <c:order val="1"/>
          <c:tx>
            <c:strRef>
              <c:f>Evo.Chômage!$M$33</c:f>
              <c:strCache>
                <c:ptCount val="1"/>
                <c:pt idx="0">
                  <c:v>RTTA</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dLbls>
            <c:dLbl>
              <c:idx val="8"/>
              <c:layout>
                <c:manualLayout>
                  <c:x val="-4.9594229035166984E-2"/>
                  <c:y val="-5.74712643678161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D59-4AA5-8B21-57FB8837E83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Evo.Chômage!$K$34:$K$42</c:f>
              <c:numCache>
                <c:formatCode>General</c:formatCode>
                <c:ptCount val="9"/>
                <c:pt idx="0">
                  <c:v>2000</c:v>
                </c:pt>
                <c:pt idx="1">
                  <c:v>2002</c:v>
                </c:pt>
                <c:pt idx="2">
                  <c:v>2004</c:v>
                </c:pt>
                <c:pt idx="3">
                  <c:v>2006</c:v>
                </c:pt>
                <c:pt idx="4">
                  <c:v>2008</c:v>
                </c:pt>
                <c:pt idx="5">
                  <c:v>2010</c:v>
                </c:pt>
                <c:pt idx="6">
                  <c:v>2012</c:v>
                </c:pt>
                <c:pt idx="7">
                  <c:v>2014</c:v>
                </c:pt>
                <c:pt idx="8">
                  <c:v>2016</c:v>
                </c:pt>
              </c:numCache>
            </c:numRef>
          </c:xVal>
          <c:yVal>
            <c:numRef>
              <c:f>Evo.Chômage!$M$34:$M$42</c:f>
              <c:numCache>
                <c:formatCode>General</c:formatCode>
                <c:ptCount val="9"/>
                <c:pt idx="0">
                  <c:v>7</c:v>
                </c:pt>
                <c:pt idx="1">
                  <c:v>8.9</c:v>
                </c:pt>
                <c:pt idx="2">
                  <c:v>11.3</c:v>
                </c:pt>
                <c:pt idx="3">
                  <c:v>10.6</c:v>
                </c:pt>
                <c:pt idx="4">
                  <c:v>12.1</c:v>
                </c:pt>
                <c:pt idx="5">
                  <c:v>13.1</c:v>
                </c:pt>
                <c:pt idx="6">
                  <c:v>17.899999999999999</c:v>
                </c:pt>
                <c:pt idx="7">
                  <c:v>10.9</c:v>
                </c:pt>
                <c:pt idx="8">
                  <c:v>13.8</c:v>
                </c:pt>
              </c:numCache>
            </c:numRef>
          </c:yVal>
          <c:smooth val="0"/>
          <c:extLst>
            <c:ext xmlns:c16="http://schemas.microsoft.com/office/drawing/2014/chart" uri="{C3380CC4-5D6E-409C-BE32-E72D297353CC}">
              <c16:uniqueId val="{00000004-6D59-4AA5-8B21-57FB8837E832}"/>
            </c:ext>
          </c:extLst>
        </c:ser>
        <c:dLbls>
          <c:showLegendKey val="0"/>
          <c:showVal val="0"/>
          <c:showCatName val="0"/>
          <c:showSerName val="0"/>
          <c:showPercent val="0"/>
          <c:showBubbleSize val="0"/>
        </c:dLbls>
        <c:axId val="541695832"/>
        <c:axId val="541702064"/>
      </c:scatterChart>
      <c:valAx>
        <c:axId val="541695832"/>
        <c:scaling>
          <c:orientation val="minMax"/>
          <c:max val="2016"/>
          <c:min val="2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702064"/>
        <c:crosses val="autoZero"/>
        <c:crossBetween val="midCat"/>
        <c:majorUnit val="4"/>
      </c:valAx>
      <c:valAx>
        <c:axId val="541702064"/>
        <c:scaling>
          <c:orientation val="minMax"/>
          <c:min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69583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'13'!$C$21</c:f>
              <c:strCache>
                <c:ptCount val="1"/>
                <c:pt idx="0">
                  <c:v>RTTA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'13'!$D$20:$G$20</c:f>
              <c:strCache>
                <c:ptCount val="4"/>
                <c:pt idx="0">
                  <c:v>15 - 24</c:v>
                </c:pt>
                <c:pt idx="1">
                  <c:v>25 - 34</c:v>
                </c:pt>
                <c:pt idx="2">
                  <c:v>35 - 44</c:v>
                </c:pt>
                <c:pt idx="3">
                  <c:v>45 et plus</c:v>
                </c:pt>
              </c:strCache>
            </c:strRef>
          </c:cat>
          <c:val>
            <c:numRef>
              <c:f>'13'!$D$21:$G$21</c:f>
              <c:numCache>
                <c:formatCode>###0.0</c:formatCode>
                <c:ptCount val="4"/>
                <c:pt idx="0">
                  <c:v>15.874861496792198</c:v>
                </c:pt>
                <c:pt idx="1">
                  <c:v>9.7362734595232965</c:v>
                </c:pt>
                <c:pt idx="2">
                  <c:v>3.3554435900268493</c:v>
                </c:pt>
                <c:pt idx="3" formatCode="####.0">
                  <c:v>0.57157466871202867</c:v>
                </c:pt>
              </c:numCache>
            </c:numRef>
          </c:val>
          <c:extLst>
            <c:ext xmlns:c16="http://schemas.microsoft.com/office/drawing/2014/chart" uri="{C3380CC4-5D6E-409C-BE32-E72D297353CC}">
              <c16:uniqueId val="{00000000-7D1D-4079-852F-4ACDC71AD8FE}"/>
            </c:ext>
          </c:extLst>
        </c:ser>
        <c:ser>
          <c:idx val="1"/>
          <c:order val="1"/>
          <c:tx>
            <c:strRef>
              <c:f>'13'!$C$22</c:f>
              <c:strCache>
                <c:ptCount val="1"/>
                <c:pt idx="0">
                  <c:v>National</c:v>
                </c:pt>
              </c:strCache>
            </c:strRef>
          </c:tx>
          <c:spPr>
            <a:solidFill>
              <a:schemeClr val="accent2"/>
            </a:solidFill>
            <a:ln>
              <a:noFill/>
            </a:ln>
            <a:effectLst/>
          </c:spPr>
          <c:invertIfNegative val="0"/>
          <c:dLbls>
            <c:dLbl>
              <c:idx val="0"/>
              <c:layout>
                <c:manualLayout>
                  <c:x val="2.3724792408066429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1D-4079-852F-4ACDC71AD8FE}"/>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'13'!$D$20:$G$20</c:f>
              <c:strCache>
                <c:ptCount val="4"/>
                <c:pt idx="0">
                  <c:v>15 - 24</c:v>
                </c:pt>
                <c:pt idx="1">
                  <c:v>25 - 34</c:v>
                </c:pt>
                <c:pt idx="2">
                  <c:v>35 - 44</c:v>
                </c:pt>
                <c:pt idx="3">
                  <c:v>45 et plus</c:v>
                </c:pt>
              </c:strCache>
            </c:strRef>
          </c:cat>
          <c:val>
            <c:numRef>
              <c:f>'13'!$D$22:$G$22</c:f>
              <c:numCache>
                <c:formatCode>###0.0</c:formatCode>
                <c:ptCount val="4"/>
                <c:pt idx="0">
                  <c:v>16.561700605848216</c:v>
                </c:pt>
                <c:pt idx="1">
                  <c:v>13.966740944472104</c:v>
                </c:pt>
                <c:pt idx="2">
                  <c:v>5.963826675652145</c:v>
                </c:pt>
                <c:pt idx="3">
                  <c:v>2.3073792250976699</c:v>
                </c:pt>
              </c:numCache>
            </c:numRef>
          </c:val>
          <c:extLst>
            <c:ext xmlns:c16="http://schemas.microsoft.com/office/drawing/2014/chart" uri="{C3380CC4-5D6E-409C-BE32-E72D297353CC}">
              <c16:uniqueId val="{00000002-7D1D-4079-852F-4ACDC71AD8FE}"/>
            </c:ext>
          </c:extLst>
        </c:ser>
        <c:dLbls>
          <c:showLegendKey val="0"/>
          <c:showVal val="0"/>
          <c:showCatName val="0"/>
          <c:showSerName val="0"/>
          <c:showPercent val="0"/>
          <c:showBubbleSize val="0"/>
        </c:dLbls>
        <c:gapWidth val="219"/>
        <c:overlap val="-27"/>
        <c:axId val="546525208"/>
        <c:axId val="546527504"/>
      </c:barChart>
      <c:catAx>
        <c:axId val="546525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6527504"/>
        <c:crosses val="autoZero"/>
        <c:auto val="1"/>
        <c:lblAlgn val="ctr"/>
        <c:lblOffset val="100"/>
        <c:noMultiLvlLbl val="0"/>
      </c:catAx>
      <c:valAx>
        <c:axId val="5465275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6525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Tableau__9!$C$21</c:f>
              <c:strCache>
                <c:ptCount val="1"/>
                <c:pt idx="0">
                  <c:v>RTTA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Tableau__9!$D$20:$G$20</c:f>
              <c:strCache>
                <c:ptCount val="4"/>
                <c:pt idx="0">
                  <c:v>15 - 24</c:v>
                </c:pt>
                <c:pt idx="1">
                  <c:v>25 - 34</c:v>
                </c:pt>
                <c:pt idx="2">
                  <c:v>35 - 44</c:v>
                </c:pt>
                <c:pt idx="3">
                  <c:v>45 et plus</c:v>
                </c:pt>
              </c:strCache>
            </c:strRef>
          </c:cat>
          <c:val>
            <c:numRef>
              <c:f>Tableau__9!$D$21:$G$21</c:f>
              <c:numCache>
                <c:formatCode>###0.0</c:formatCode>
                <c:ptCount val="4"/>
                <c:pt idx="0">
                  <c:v>22.50314758685008</c:v>
                </c:pt>
                <c:pt idx="1">
                  <c:v>11.546699037294328</c:v>
                </c:pt>
                <c:pt idx="2">
                  <c:v>4.6273501751225083</c:v>
                </c:pt>
                <c:pt idx="3">
                  <c:v>2.1361079089198269</c:v>
                </c:pt>
              </c:numCache>
            </c:numRef>
          </c:val>
          <c:extLst>
            <c:ext xmlns:c16="http://schemas.microsoft.com/office/drawing/2014/chart" uri="{C3380CC4-5D6E-409C-BE32-E72D297353CC}">
              <c16:uniqueId val="{00000000-9AAB-49DE-B0A4-9F6B0F224127}"/>
            </c:ext>
          </c:extLst>
        </c:ser>
        <c:ser>
          <c:idx val="1"/>
          <c:order val="1"/>
          <c:tx>
            <c:strRef>
              <c:f>Tableau__9!$C$22</c:f>
              <c:strCache>
                <c:ptCount val="1"/>
                <c:pt idx="0">
                  <c:v>National</c:v>
                </c:pt>
              </c:strCache>
            </c:strRef>
          </c:tx>
          <c:spPr>
            <a:solidFill>
              <a:schemeClr val="accent2"/>
            </a:solidFill>
            <a:ln>
              <a:noFill/>
            </a:ln>
            <a:effectLst/>
          </c:spPr>
          <c:invertIfNegative val="0"/>
          <c:dLbls>
            <c:dLbl>
              <c:idx val="0"/>
              <c:layout>
                <c:manualLayout>
                  <c:x val="3.652968036529680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AB-49DE-B0A4-9F6B0F224127}"/>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Tableau__9!$D$20:$G$20</c:f>
              <c:strCache>
                <c:ptCount val="4"/>
                <c:pt idx="0">
                  <c:v>15 - 24</c:v>
                </c:pt>
                <c:pt idx="1">
                  <c:v>25 - 34</c:v>
                </c:pt>
                <c:pt idx="2">
                  <c:v>35 - 44</c:v>
                </c:pt>
                <c:pt idx="3">
                  <c:v>45 et plus</c:v>
                </c:pt>
              </c:strCache>
            </c:strRef>
          </c:cat>
          <c:val>
            <c:numRef>
              <c:f>Tableau__9!$D$22:$G$22</c:f>
              <c:numCache>
                <c:formatCode>###0.0</c:formatCode>
                <c:ptCount val="4"/>
                <c:pt idx="0">
                  <c:v>22.489510714097278</c:v>
                </c:pt>
                <c:pt idx="1">
                  <c:v>13.487174091454305</c:v>
                </c:pt>
                <c:pt idx="2">
                  <c:v>4.8344742316921607</c:v>
                </c:pt>
                <c:pt idx="3">
                  <c:v>2.6746273185320688</c:v>
                </c:pt>
              </c:numCache>
            </c:numRef>
          </c:val>
          <c:extLst>
            <c:ext xmlns:c16="http://schemas.microsoft.com/office/drawing/2014/chart" uri="{C3380CC4-5D6E-409C-BE32-E72D297353CC}">
              <c16:uniqueId val="{00000002-9AAB-49DE-B0A4-9F6B0F224127}"/>
            </c:ext>
          </c:extLst>
        </c:ser>
        <c:dLbls>
          <c:showLegendKey val="0"/>
          <c:showVal val="0"/>
          <c:showCatName val="0"/>
          <c:showSerName val="0"/>
          <c:showPercent val="0"/>
          <c:showBubbleSize val="0"/>
        </c:dLbls>
        <c:gapWidth val="219"/>
        <c:overlap val="-27"/>
        <c:axId val="541676152"/>
        <c:axId val="541680416"/>
      </c:barChart>
      <c:catAx>
        <c:axId val="541676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680416"/>
        <c:crosses val="autoZero"/>
        <c:auto val="1"/>
        <c:lblAlgn val="ctr"/>
        <c:lblOffset val="100"/>
        <c:noMultiLvlLbl val="0"/>
      </c:catAx>
      <c:valAx>
        <c:axId val="5416804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1676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7BA4C3-FD4B-4EA3-9C17-AC66A6B59755}" type="datetimeFigureOut">
              <a:rPr lang="fr-FR" smtClean="0"/>
              <a:t>25/10/2017</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8250EA-792F-4470-822E-3CED27EEC87E}" type="slidenum">
              <a:rPr lang="fr-FR" smtClean="0"/>
              <a:t>‹#›</a:t>
            </a:fld>
            <a:endParaRPr lang="fr-FR"/>
          </a:p>
        </p:txBody>
      </p:sp>
    </p:spTree>
    <p:extLst>
      <p:ext uri="{BB962C8B-B14F-4D97-AF65-F5344CB8AC3E}">
        <p14:creationId xmlns:p14="http://schemas.microsoft.com/office/powerpoint/2010/main" val="3724961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Atelier Régional portant sur ‘’les jeunes : un potentiel démographique à valoriser pour un développement territorial durable’’</a:t>
            </a:r>
          </a:p>
          <a:p>
            <a:r>
              <a:rPr lang="fr-FR" dirty="0"/>
              <a:t>L’assistance technique du BIT s’intéresse à l’emploi de manière générale dans sa vision la plus large depuis la préparation des individus en termes d’éducation et de formation, de transition école-MT, de qualité d’emploi, d’adaptation et de reconversion jusqu’à la sortie du marché du travail.</a:t>
            </a:r>
          </a:p>
          <a:p>
            <a:r>
              <a:rPr lang="fr-FR" dirty="0"/>
              <a:t>Toutefois, la SNE accorde une importance particulière aux jeunes et aux femmes qui sont les catégories de population les plus vulnérables en termes d’accès et de maintien dans le MT.</a:t>
            </a:r>
          </a:p>
          <a:p>
            <a:r>
              <a:rPr lang="fr-FR" dirty="0"/>
              <a:t>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a:t>
            </a:fld>
            <a:endParaRPr lang="fr-FR"/>
          </a:p>
        </p:txBody>
      </p:sp>
    </p:spTree>
    <p:extLst>
      <p:ext uri="{BB962C8B-B14F-4D97-AF65-F5344CB8AC3E}">
        <p14:creationId xmlns:p14="http://schemas.microsoft.com/office/powerpoint/2010/main" val="2842519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taux de chômage de 9,6% a connu une augmentation 2 fois plus rapide que la population active.</a:t>
            </a:r>
          </a:p>
          <a:p>
            <a:r>
              <a:rPr lang="fr-FR" dirty="0"/>
              <a:t>Le dynamisme du marché de travail qui se traduit par l’augmentation des taux d’activité engendre l’augmentation du chômage</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10</a:t>
            </a:fld>
            <a:endParaRPr lang="fr-FR"/>
          </a:p>
        </p:txBody>
      </p:sp>
    </p:spTree>
    <p:extLst>
      <p:ext uri="{BB962C8B-B14F-4D97-AF65-F5344CB8AC3E}">
        <p14:creationId xmlns:p14="http://schemas.microsoft.com/office/powerpoint/2010/main" val="2814475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L’augmentation du taux de chômage est générale pour toutes les tranches d’âge, mais elle est plus prononcée chez les jeunes de 15-24 ans.</a:t>
            </a:r>
          </a:p>
          <a:p>
            <a:r>
              <a:rPr lang="fr-FR" dirty="0"/>
              <a:t>42% des chômeurs sont âgés de 15-24ans (35% au niveau national) et 84% de moins de 34 ans (79% au niveau national). Il y a plus de 48.000 chômeurs jeunes dans la région.</a:t>
            </a:r>
          </a:p>
          <a:p>
            <a:r>
              <a:rPr lang="fr-FR" dirty="0"/>
              <a:t>La même tendance est enregistrée pour les diplômés qui sont généralement des jeunes de moins de 25 ans. Le taux de chômage des Bac et plus est passé de 18% en 2006 à 28,9% en 2016.</a:t>
            </a:r>
          </a:p>
          <a:p>
            <a:r>
              <a:rPr lang="fr-FR" dirty="0"/>
              <a:t>En volume, le nombre de chômeurs diplômés du sup est passé de 16000 en 2006 à plus de 31 600 en 2016. les titulaires de diplômes moyens sont de l’ordre de 50700 et les sans diplômes de 32200. Il faut noter que la population des chômeurs sans diplômes est en baisse.</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11</a:t>
            </a:fld>
            <a:endParaRPr lang="fr-FR"/>
          </a:p>
        </p:txBody>
      </p:sp>
    </p:spTree>
    <p:extLst>
      <p:ext uri="{BB962C8B-B14F-4D97-AF65-F5344CB8AC3E}">
        <p14:creationId xmlns:p14="http://schemas.microsoft.com/office/powerpoint/2010/main" val="4154803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D’après le diagnostic de la SNE</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12</a:t>
            </a:fld>
            <a:endParaRPr lang="fr-FR"/>
          </a:p>
        </p:txBody>
      </p:sp>
    </p:spTree>
    <p:extLst>
      <p:ext uri="{BB962C8B-B14F-4D97-AF65-F5344CB8AC3E}">
        <p14:creationId xmlns:p14="http://schemas.microsoft.com/office/powerpoint/2010/main" val="2415504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est utile d’avoir des informations sur les emplois par branche d’activités et par catégorie socio-professionnelle.</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13</a:t>
            </a:fld>
            <a:endParaRPr lang="fr-FR"/>
          </a:p>
        </p:txBody>
      </p:sp>
    </p:spTree>
    <p:extLst>
      <p:ext uri="{BB962C8B-B14F-4D97-AF65-F5344CB8AC3E}">
        <p14:creationId xmlns:p14="http://schemas.microsoft.com/office/powerpoint/2010/main" val="2657044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Enquête HCP de 2007 sur le secteur informel : 145.000 personnes travaillent dans l’informel (30% de l’emploi)</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14</a:t>
            </a:fld>
            <a:endParaRPr lang="fr-FR"/>
          </a:p>
        </p:txBody>
      </p:sp>
    </p:spTree>
    <p:extLst>
      <p:ext uri="{BB962C8B-B14F-4D97-AF65-F5344CB8AC3E}">
        <p14:creationId xmlns:p14="http://schemas.microsoft.com/office/powerpoint/2010/main" val="3023611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43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a:p>
        </p:txBody>
      </p:sp>
      <p:sp>
        <p:nvSpPr>
          <p:cNvPr id="14340" name="Espace réservé du numéro de diapositive 3"/>
          <p:cNvSpPr>
            <a:spLocks noGrp="1"/>
          </p:cNvSpPr>
          <p:nvPr>
            <p:ph type="sldNum" sz="quarter" idx="5"/>
          </p:nvPr>
        </p:nvSpPr>
        <p:spPr bwMode="auto">
          <a:xfrm>
            <a:off x="3883852" y="8684899"/>
            <a:ext cx="2972547" cy="457639"/>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4EBB4EFF-ACA4-49EF-B6A5-29917EE2B524}" type="slidenum">
              <a:rPr lang="fr-FR" smtClean="0"/>
              <a:pPr fontAlgn="base">
                <a:spcBef>
                  <a:spcPct val="0"/>
                </a:spcBef>
                <a:spcAft>
                  <a:spcPct val="0"/>
                </a:spcAft>
                <a:defRPr/>
              </a:pPr>
              <a:t>15</a:t>
            </a:fld>
            <a:endParaRPr lang="fr-FR"/>
          </a:p>
        </p:txBody>
      </p:sp>
    </p:spTree>
    <p:extLst>
      <p:ext uri="{BB962C8B-B14F-4D97-AF65-F5344CB8AC3E}">
        <p14:creationId xmlns:p14="http://schemas.microsoft.com/office/powerpoint/2010/main" val="864364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43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b="1" dirty="0"/>
              <a:t>Alphabétisation</a:t>
            </a:r>
            <a:r>
              <a:rPr lang="fr-FR" dirty="0"/>
              <a:t> : 8ème région au niveau de l’analphabétisme • 130 communes supérieures à la moyenne nationale en termes d’analphabétisme • Représentant 87% des communes de la région </a:t>
            </a:r>
          </a:p>
          <a:p>
            <a:pPr eaLnBrk="1" hangingPunct="1">
              <a:spcBef>
                <a:spcPct val="0"/>
              </a:spcBef>
            </a:pPr>
            <a:endParaRPr lang="fr-FR" dirty="0"/>
          </a:p>
        </p:txBody>
      </p:sp>
      <p:sp>
        <p:nvSpPr>
          <p:cNvPr id="14340" name="Espace réservé du numéro de diapositive 3"/>
          <p:cNvSpPr>
            <a:spLocks noGrp="1"/>
          </p:cNvSpPr>
          <p:nvPr>
            <p:ph type="sldNum" sz="quarter" idx="5"/>
          </p:nvPr>
        </p:nvSpPr>
        <p:spPr bwMode="auto">
          <a:xfrm>
            <a:off x="3883852" y="8684899"/>
            <a:ext cx="2972547" cy="457639"/>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4EBB4EFF-ACA4-49EF-B6A5-29917EE2B524}" type="slidenum">
              <a:rPr lang="fr-FR" smtClean="0"/>
              <a:pPr fontAlgn="base">
                <a:spcBef>
                  <a:spcPct val="0"/>
                </a:spcBef>
                <a:spcAft>
                  <a:spcPct val="0"/>
                </a:spcAft>
                <a:defRPr/>
              </a:pPr>
              <a:t>16</a:t>
            </a:fld>
            <a:endParaRPr lang="fr-FR"/>
          </a:p>
        </p:txBody>
      </p:sp>
    </p:spTree>
    <p:extLst>
      <p:ext uri="{BB962C8B-B14F-4D97-AF65-F5344CB8AC3E}">
        <p14:creationId xmlns:p14="http://schemas.microsoft.com/office/powerpoint/2010/main" val="1470619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43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b="1" dirty="0"/>
              <a:t>Scolarisation</a:t>
            </a:r>
            <a:r>
              <a:rPr lang="fr-FR" dirty="0"/>
              <a:t> : 9ème région au niveau national, 94 communes inférieures à la moyenne nationale représentant 63% des communes de la région</a:t>
            </a:r>
          </a:p>
          <a:p>
            <a:pPr eaLnBrk="1" hangingPunct="1">
              <a:spcBef>
                <a:spcPct val="0"/>
              </a:spcBef>
            </a:pPr>
            <a:endParaRPr lang="fr-FR" dirty="0"/>
          </a:p>
        </p:txBody>
      </p:sp>
      <p:sp>
        <p:nvSpPr>
          <p:cNvPr id="14340" name="Espace réservé du numéro de diapositive 3"/>
          <p:cNvSpPr>
            <a:spLocks noGrp="1"/>
          </p:cNvSpPr>
          <p:nvPr>
            <p:ph type="sldNum" sz="quarter" idx="5"/>
          </p:nvPr>
        </p:nvSpPr>
        <p:spPr bwMode="auto">
          <a:xfrm>
            <a:off x="3883852" y="8684899"/>
            <a:ext cx="2972547" cy="457639"/>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4EBB4EFF-ACA4-49EF-B6A5-29917EE2B524}" type="slidenum">
              <a:rPr lang="fr-FR" smtClean="0"/>
              <a:pPr fontAlgn="base">
                <a:spcBef>
                  <a:spcPct val="0"/>
                </a:spcBef>
                <a:spcAft>
                  <a:spcPct val="0"/>
                </a:spcAft>
                <a:defRPr/>
              </a:pPr>
              <a:t>17</a:t>
            </a:fld>
            <a:endParaRPr lang="fr-FR"/>
          </a:p>
        </p:txBody>
      </p:sp>
    </p:spTree>
    <p:extLst>
      <p:ext uri="{BB962C8B-B14F-4D97-AF65-F5344CB8AC3E}">
        <p14:creationId xmlns:p14="http://schemas.microsoft.com/office/powerpoint/2010/main" val="4254507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 rapporter au nombre d’entreprises et de salariés de la région qui est de 903et 112000 respectivement, rien que dans le secteur de l’industrie, le dispositif des CSF s’avère insignifiant!!</a:t>
            </a:r>
          </a:p>
          <a:p>
            <a:r>
              <a:rPr lang="fr-FR" dirty="0"/>
              <a:t>Ceci ne veut pas dire qu’il n’y a pas de FC en dehors de ce dispositif. Les </a:t>
            </a:r>
            <a:r>
              <a:rPr lang="fr-FR" dirty="0" err="1"/>
              <a:t>etps</a:t>
            </a:r>
            <a:r>
              <a:rPr lang="fr-FR" dirty="0"/>
              <a:t> structurées l’organisent sur leurs propres frais. Le secteur de l’agriculture intègre les actions de FC dans les projets d’assistance techniques. L’artisanat lance des programmes annuels de manière centralisée. Mais, il n’y a pas une vue d’ensemble.</a:t>
            </a:r>
          </a:p>
          <a:p>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19</a:t>
            </a:fld>
            <a:endParaRPr lang="fr-FR"/>
          </a:p>
        </p:txBody>
      </p:sp>
    </p:spTree>
    <p:extLst>
      <p:ext uri="{BB962C8B-B14F-4D97-AF65-F5344CB8AC3E}">
        <p14:creationId xmlns:p14="http://schemas.microsoft.com/office/powerpoint/2010/main" val="3192123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principales recommandations du focus groupe vont dans le sens :</a:t>
            </a:r>
          </a:p>
          <a:p>
            <a:r>
              <a:rPr lang="fr-FR" dirty="0"/>
              <a:t>- De la professionnalisation des parcours de l’enseignement supérieur (explorer les PPP) ;</a:t>
            </a:r>
          </a:p>
          <a:p>
            <a:pPr marL="171450" indent="-171450">
              <a:buFontTx/>
              <a:buChar char="-"/>
            </a:pPr>
            <a:r>
              <a:rPr lang="fr-FR" dirty="0"/>
              <a:t>La mise en place de cellules d’orientation et d’information (l’initiative des </a:t>
            </a:r>
            <a:r>
              <a:rPr lang="fr-FR" dirty="0" err="1"/>
              <a:t>career</a:t>
            </a:r>
            <a:r>
              <a:rPr lang="fr-FR" dirty="0"/>
              <a:t> Centers est à valoriser ;</a:t>
            </a:r>
          </a:p>
          <a:p>
            <a:pPr marL="171450" indent="-171450">
              <a:buFontTx/>
              <a:buChar char="-"/>
            </a:pPr>
            <a:r>
              <a:rPr lang="fr-FR" dirty="0"/>
              <a:t>Mettre en place un programme global de stages. </a:t>
            </a:r>
            <a:r>
              <a:rPr lang="fr-FR" sz="1200" kern="1200" dirty="0">
                <a:solidFill>
                  <a:schemeClr val="tx1"/>
                </a:solidFill>
                <a:effectLst/>
                <a:latin typeface="+mn-lt"/>
                <a:ea typeface="+mn-ea"/>
                <a:cs typeface="+mn-cs"/>
              </a:rPr>
              <a:t>Il y a lieu d’institutionnaliser ce dispositif et d’en arrêter un cadre organisationnel</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20</a:t>
            </a:fld>
            <a:endParaRPr lang="fr-FR"/>
          </a:p>
        </p:txBody>
      </p:sp>
    </p:spTree>
    <p:extLst>
      <p:ext uri="{BB962C8B-B14F-4D97-AF65-F5344CB8AC3E}">
        <p14:creationId xmlns:p14="http://schemas.microsoft.com/office/powerpoint/2010/main" val="220249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a:t>
            </a:fld>
            <a:endParaRPr lang="fr-FR"/>
          </a:p>
        </p:txBody>
      </p:sp>
    </p:spTree>
    <p:extLst>
      <p:ext uri="{BB962C8B-B14F-4D97-AF65-F5344CB8AC3E}">
        <p14:creationId xmlns:p14="http://schemas.microsoft.com/office/powerpoint/2010/main" val="2651701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dirty="0"/>
              <a:t>Public cible: chercheurs d’emploi à profil peu adapté ou éloignés du marché de l’emploi</a:t>
            </a:r>
          </a:p>
          <a:p>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21</a:t>
            </a:fld>
            <a:endParaRPr lang="fr-FR"/>
          </a:p>
        </p:txBody>
      </p:sp>
    </p:spTree>
    <p:extLst>
      <p:ext uri="{BB962C8B-B14F-4D97-AF65-F5344CB8AC3E}">
        <p14:creationId xmlns:p14="http://schemas.microsoft.com/office/powerpoint/2010/main" val="3905188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22</a:t>
            </a:fld>
            <a:endParaRPr lang="fr-FR"/>
          </a:p>
        </p:txBody>
      </p:sp>
    </p:spTree>
    <p:extLst>
      <p:ext uri="{BB962C8B-B14F-4D97-AF65-F5344CB8AC3E}">
        <p14:creationId xmlns:p14="http://schemas.microsoft.com/office/powerpoint/2010/main" val="3758610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dirty="0"/>
              <a:t>Les programmes ‘’Job </a:t>
            </a:r>
            <a:r>
              <a:rPr lang="fr-FR" sz="1200" b="1" dirty="0" err="1"/>
              <a:t>Guarantee</a:t>
            </a:r>
            <a:r>
              <a:rPr lang="fr-FR" sz="1200" b="1" dirty="0"/>
              <a:t>’’ sont adoptés dans plusieurs pays:</a:t>
            </a:r>
          </a:p>
          <a:p>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23</a:t>
            </a:fld>
            <a:endParaRPr lang="fr-FR"/>
          </a:p>
        </p:txBody>
      </p:sp>
    </p:spTree>
    <p:extLst>
      <p:ext uri="{BB962C8B-B14F-4D97-AF65-F5344CB8AC3E}">
        <p14:creationId xmlns:p14="http://schemas.microsoft.com/office/powerpoint/2010/main" val="22733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Le programme se base sur le principe que l’emploi est un droit humain. L’Etat joue alors un rôle d’employeur de dernier recours quand le secteur privé connait une crise et ne génère pas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24</a:t>
            </a:fld>
            <a:endParaRPr lang="fr-FR"/>
          </a:p>
        </p:txBody>
      </p:sp>
    </p:spTree>
    <p:extLst>
      <p:ext uri="{BB962C8B-B14F-4D97-AF65-F5344CB8AC3E}">
        <p14:creationId xmlns:p14="http://schemas.microsoft.com/office/powerpoint/2010/main" val="32378156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 L’indicateur apprécie le niveau de capital humain dans une zone géographique </a:t>
            </a:r>
          </a:p>
          <a:p>
            <a:r>
              <a:rPr lang="fr-FR" dirty="0"/>
              <a:t>A l’échelle internationale, le Maroc se situe à la 136ème place par rapport à 175 pays du monde, enregistrant une moyenne d’années de scolarisation de 5.64 en 2014. Ainsi, la scolarisation de la population marocaine âgée de 15 ans et plus a duré en moyenne 5 années et 6 mois, c’est-à-dire moins que les six années d’études primaires. Par ailleurs, plus des trois quarts des pays du monde dépassent largement ce seuil de 6 années, voire plus de 12 années pour les quinze premiers pays.</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34</a:t>
            </a:fld>
            <a:endParaRPr lang="fr-FR"/>
          </a:p>
        </p:txBody>
      </p:sp>
    </p:spTree>
    <p:extLst>
      <p:ext uri="{BB962C8B-B14F-4D97-AF65-F5344CB8AC3E}">
        <p14:creationId xmlns:p14="http://schemas.microsoft.com/office/powerpoint/2010/main" val="2054553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 L’indice de GINI évalue le niveau d’inégalité et de disparité dans l’accès à l’éducation.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35</a:t>
            </a:fld>
            <a:endParaRPr lang="fr-FR"/>
          </a:p>
        </p:txBody>
      </p:sp>
    </p:spTree>
    <p:extLst>
      <p:ext uri="{BB962C8B-B14F-4D97-AF65-F5344CB8AC3E}">
        <p14:creationId xmlns:p14="http://schemas.microsoft.com/office/powerpoint/2010/main" val="1364550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None/>
            </a:pPr>
            <a:r>
              <a:rPr lang="fr-FR" sz="2200" dirty="0"/>
              <a:t>Bureau BIT responsable : ILO Alger</a:t>
            </a:r>
          </a:p>
          <a:p>
            <a:pPr marL="0" indent="0">
              <a:buNone/>
            </a:pPr>
            <a:endParaRPr lang="fr-FR" sz="1000" b="1" dirty="0">
              <a:solidFill>
                <a:srgbClr val="0070C0"/>
              </a:solidFill>
            </a:endParaRPr>
          </a:p>
          <a:p>
            <a:pPr marL="0" indent="0">
              <a:buNone/>
            </a:pPr>
            <a:r>
              <a:rPr lang="fr-FR" sz="2000" b="1" dirty="0">
                <a:solidFill>
                  <a:srgbClr val="0070C0"/>
                </a:solidFill>
              </a:rPr>
              <a:t>Staff BIT du projet : </a:t>
            </a:r>
            <a:r>
              <a:rPr lang="fr-FR" sz="1900" dirty="0"/>
              <a:t>l’équipe d’appui du travail décent pour l’Afrique du Nord, au Caire, l’unité des politiques de l’emploi (BIT/HQ), Programme emploi jeunes ((BIT/HQ), Département création d’emploi et entreprises, ACTRAV, ACTEMP, </a:t>
            </a:r>
            <a:r>
              <a:rPr lang="fr-FR" sz="1900" dirty="0" err="1"/>
              <a:t>Gender</a:t>
            </a:r>
            <a:r>
              <a:rPr lang="fr-FR" sz="1900" dirty="0"/>
              <a:t>, …</a:t>
            </a:r>
          </a:p>
          <a:p>
            <a:pPr marL="0" indent="0">
              <a:buNone/>
            </a:pPr>
            <a:r>
              <a:rPr lang="fr-FR" sz="1900" dirty="0"/>
              <a:t>Staff national : Coordinatrice nationale , Assistant administratif et Financier  et un Chauffeur.</a:t>
            </a:r>
          </a:p>
          <a:p>
            <a:pPr marL="0" indent="0">
              <a:buNone/>
            </a:pPr>
            <a:endParaRPr lang="fr-FR" sz="900" b="1" dirty="0">
              <a:solidFill>
                <a:srgbClr val="0070C0"/>
              </a:solidFill>
            </a:endParaRPr>
          </a:p>
          <a:p>
            <a:pPr marL="0" indent="0">
              <a:buNone/>
            </a:pPr>
            <a:r>
              <a:rPr lang="fr-FR" sz="2000" b="1" dirty="0">
                <a:solidFill>
                  <a:srgbClr val="0070C0"/>
                </a:solidFill>
              </a:rPr>
              <a:t>Equipe des experts BIT :</a:t>
            </a:r>
          </a:p>
          <a:p>
            <a:pPr>
              <a:buFontTx/>
              <a:buChar char="-"/>
            </a:pPr>
            <a:r>
              <a:rPr lang="fr-FR" sz="2000" dirty="0"/>
              <a:t>Les coordonnateurs régionaux de l’équipe des experts : </a:t>
            </a:r>
          </a:p>
          <a:p>
            <a:pPr lvl="3">
              <a:buFontTx/>
              <a:buChar char="-"/>
            </a:pPr>
            <a:r>
              <a:rPr lang="fr-FR" dirty="0"/>
              <a:t>Mme Aicha </a:t>
            </a:r>
            <a:r>
              <a:rPr lang="fr-FR" dirty="0" err="1"/>
              <a:t>Laghdas</a:t>
            </a:r>
            <a:r>
              <a:rPr lang="fr-FR" dirty="0"/>
              <a:t> (Région Tanger Tétouan Al Hoceima)</a:t>
            </a:r>
          </a:p>
          <a:p>
            <a:pPr lvl="3">
              <a:buFontTx/>
              <a:buChar char="-"/>
            </a:pPr>
            <a:r>
              <a:rPr lang="fr-FR" dirty="0"/>
              <a:t> M. Saad </a:t>
            </a:r>
            <a:r>
              <a:rPr lang="fr-FR" dirty="0" err="1"/>
              <a:t>Belghazi</a:t>
            </a:r>
            <a:r>
              <a:rPr lang="fr-FR" dirty="0"/>
              <a:t> (Région Rabat Salé Kénitra)</a:t>
            </a:r>
          </a:p>
          <a:p>
            <a:pPr lvl="3">
              <a:buFontTx/>
              <a:buChar char="-"/>
            </a:pPr>
            <a:r>
              <a:rPr lang="fr-FR" dirty="0"/>
              <a:t> M. Omar </a:t>
            </a:r>
            <a:r>
              <a:rPr lang="fr-FR" dirty="0" err="1"/>
              <a:t>Aloui</a:t>
            </a:r>
            <a:r>
              <a:rPr lang="fr-FR" dirty="0"/>
              <a:t> (Région </a:t>
            </a:r>
            <a:r>
              <a:rPr lang="fr-FR" dirty="0" err="1"/>
              <a:t>Souss</a:t>
            </a:r>
            <a:r>
              <a:rPr lang="fr-FR" dirty="0"/>
              <a:t> Massa)</a:t>
            </a:r>
          </a:p>
          <a:p>
            <a:pPr>
              <a:buFontTx/>
              <a:buChar char="-"/>
            </a:pPr>
            <a:r>
              <a:rPr lang="fr-FR" sz="2000" dirty="0"/>
              <a:t>Les experts thématiques : </a:t>
            </a:r>
          </a:p>
          <a:p>
            <a:pPr lvl="3">
              <a:buFontTx/>
              <a:buChar char="-"/>
            </a:pPr>
            <a:r>
              <a:rPr lang="fr-FR" dirty="0"/>
              <a:t>M. Ahmed </a:t>
            </a:r>
            <a:r>
              <a:rPr lang="fr-FR" dirty="0" err="1"/>
              <a:t>Benrida</a:t>
            </a:r>
            <a:r>
              <a:rPr lang="fr-FR" dirty="0"/>
              <a:t> (Expert PAMT et Intermédiation)</a:t>
            </a:r>
          </a:p>
          <a:p>
            <a:pPr lvl="3">
              <a:buFontTx/>
              <a:buChar char="-"/>
            </a:pPr>
            <a:r>
              <a:rPr lang="fr-FR" dirty="0"/>
              <a:t>M. Driss El </a:t>
            </a:r>
            <a:r>
              <a:rPr lang="fr-FR" dirty="0" err="1"/>
              <a:t>Yacoubi</a:t>
            </a:r>
            <a:r>
              <a:rPr lang="fr-FR" dirty="0"/>
              <a:t> ( Expert Education/Formation)</a:t>
            </a:r>
          </a:p>
          <a:p>
            <a:pPr lvl="3">
              <a:buFontTx/>
              <a:buChar char="-"/>
            </a:pPr>
            <a:r>
              <a:rPr lang="fr-FR" dirty="0"/>
              <a:t>M. Najib Ibn Abdeljalil (Expert « Financement »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3</a:t>
            </a:fld>
            <a:endParaRPr lang="fr-FR"/>
          </a:p>
        </p:txBody>
      </p:sp>
    </p:spTree>
    <p:extLst>
      <p:ext uri="{BB962C8B-B14F-4D97-AF65-F5344CB8AC3E}">
        <p14:creationId xmlns:p14="http://schemas.microsoft.com/office/powerpoint/2010/main" val="4113850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1433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z="1100" b="0" dirty="0"/>
              <a:t>Constitution 2011: </a:t>
            </a:r>
            <a:r>
              <a:rPr lang="fr-FR" sz="1100" b="0" i="0" kern="1200" dirty="0">
                <a:solidFill>
                  <a:schemeClr val="tx1"/>
                </a:solidFill>
                <a:effectLst/>
                <a:latin typeface="+mn-lt"/>
                <a:ea typeface="+mn-ea"/>
                <a:cs typeface="+mn-cs"/>
              </a:rPr>
              <a:t>Il s’agit, pour les pouvoirs publics, de mettre en œuvre une politique permettant à chacun d’obtenir un emploi</a:t>
            </a:r>
          </a:p>
          <a:p>
            <a:pPr eaLnBrk="1" hangingPunct="1">
              <a:spcBef>
                <a:spcPct val="0"/>
              </a:spcBef>
            </a:pPr>
            <a:r>
              <a:rPr lang="fr-FR" sz="1100" b="0" i="0" kern="1200" dirty="0">
                <a:solidFill>
                  <a:schemeClr val="tx1"/>
                </a:solidFill>
                <a:effectLst/>
                <a:latin typeface="+mn-lt"/>
                <a:ea typeface="+mn-ea"/>
                <a:cs typeface="+mn-cs"/>
              </a:rPr>
              <a:t>Loi 111.14 : le PDR fixe sur 6 ans les actions de développement de la région. Il doit suivre les orientations stratégiques de la politique de l’Etat et les décliner au niveau de la région</a:t>
            </a:r>
          </a:p>
          <a:p>
            <a:pPr eaLnBrk="1" hangingPunct="1">
              <a:spcBef>
                <a:spcPct val="0"/>
              </a:spcBef>
            </a:pPr>
            <a:r>
              <a:rPr lang="fr-FR" sz="1100" b="0" i="0" kern="1200" dirty="0">
                <a:solidFill>
                  <a:schemeClr val="tx1"/>
                </a:solidFill>
                <a:effectLst/>
                <a:latin typeface="+mn-lt"/>
                <a:ea typeface="+mn-ea"/>
                <a:cs typeface="+mn-cs"/>
              </a:rPr>
              <a:t>SNE : intègre des orientations pour promouvoir l’offre, la demande du travail et l’intermédiation/</a:t>
            </a:r>
            <a:r>
              <a:rPr lang="fr-FR" sz="1100" b="0" i="0" kern="1200" dirty="0" err="1">
                <a:solidFill>
                  <a:schemeClr val="tx1"/>
                </a:solidFill>
                <a:effectLst/>
                <a:latin typeface="+mn-lt"/>
                <a:ea typeface="+mn-ea"/>
                <a:cs typeface="+mn-cs"/>
              </a:rPr>
              <a:t>PAEs</a:t>
            </a:r>
            <a:r>
              <a:rPr lang="fr-FR" sz="1100" b="0" i="0" kern="1200" dirty="0">
                <a:solidFill>
                  <a:schemeClr val="tx1"/>
                </a:solidFill>
                <a:effectLst/>
                <a:latin typeface="+mn-lt"/>
                <a:ea typeface="+mn-ea"/>
                <a:cs typeface="+mn-cs"/>
              </a:rPr>
              <a:t>, en plus de la gouvernance</a:t>
            </a:r>
          </a:p>
          <a:p>
            <a:pPr eaLnBrk="1" hangingPunct="1">
              <a:spcBef>
                <a:spcPct val="0"/>
              </a:spcBef>
            </a:pPr>
            <a:r>
              <a:rPr lang="fr-FR" sz="1100" b="0" i="0" kern="1200" dirty="0">
                <a:solidFill>
                  <a:schemeClr val="tx1"/>
                </a:solidFill>
                <a:effectLst/>
                <a:latin typeface="+mn-lt"/>
                <a:ea typeface="+mn-ea"/>
                <a:cs typeface="+mn-cs"/>
              </a:rPr>
              <a:t>Un CIE a été créé et s’est réuni en Août 2017. Il a retenu 5 programmes dont un porte sur la territorialisation de la SNE</a:t>
            </a:r>
          </a:p>
          <a:p>
            <a:pPr eaLnBrk="1" hangingPunct="1">
              <a:spcBef>
                <a:spcPct val="0"/>
              </a:spcBef>
            </a:pPr>
            <a:r>
              <a:rPr lang="fr-FR" sz="1100" b="0" i="0" kern="1200" dirty="0">
                <a:solidFill>
                  <a:schemeClr val="tx1"/>
                </a:solidFill>
                <a:effectLst/>
                <a:latin typeface="+mn-lt"/>
                <a:ea typeface="+mn-ea"/>
                <a:cs typeface="+mn-cs"/>
              </a:rPr>
              <a:t>Les Assises régionales de l’emploi tenues en Sept 2016/1</a:t>
            </a:r>
            <a:r>
              <a:rPr lang="fr-FR" sz="1100" b="0" i="0" kern="1200" baseline="30000" dirty="0">
                <a:solidFill>
                  <a:schemeClr val="tx1"/>
                </a:solidFill>
                <a:effectLst/>
                <a:latin typeface="+mn-lt"/>
                <a:ea typeface="+mn-ea"/>
                <a:cs typeface="+mn-cs"/>
              </a:rPr>
              <a:t>er</a:t>
            </a:r>
            <a:r>
              <a:rPr lang="fr-FR" sz="1100" b="0" i="0" kern="1200" dirty="0">
                <a:solidFill>
                  <a:schemeClr val="tx1"/>
                </a:solidFill>
                <a:effectLst/>
                <a:latin typeface="+mn-lt"/>
                <a:ea typeface="+mn-ea"/>
                <a:cs typeface="+mn-cs"/>
              </a:rPr>
              <a:t> exercice de travail et de réflexion commune, de lancement du dispositif régional de l’emploi (5mesures) et de faire des recommandations sur la gouvernance de l’emploi au niveau de la région</a:t>
            </a:r>
          </a:p>
          <a:p>
            <a:pPr eaLnBrk="1" hangingPunct="1">
              <a:spcBef>
                <a:spcPct val="0"/>
              </a:spcBef>
            </a:pPr>
            <a:endParaRPr lang="fr-FR" sz="1100" b="0" dirty="0"/>
          </a:p>
        </p:txBody>
      </p:sp>
      <p:sp>
        <p:nvSpPr>
          <p:cNvPr id="14340" name="Espace réservé du numéro de diapositive 3"/>
          <p:cNvSpPr>
            <a:spLocks noGrp="1"/>
          </p:cNvSpPr>
          <p:nvPr>
            <p:ph type="sldNum" sz="quarter" idx="5"/>
          </p:nvPr>
        </p:nvSpPr>
        <p:spPr bwMode="auto">
          <a:xfrm>
            <a:off x="3883852" y="8684899"/>
            <a:ext cx="2972547" cy="457639"/>
          </a:xfrm>
          <a:prstGeom prst="rect">
            <a:avLst/>
          </a:prstGeom>
          <a:ln>
            <a:miter lim="800000"/>
            <a:headEnd/>
            <a:tailEnd/>
          </a:ln>
        </p:spPr>
        <p:txBody>
          <a:bodyPr wrap="square" numCol="1" anchorCtr="0" compatLnSpc="1">
            <a:prstTxWarp prst="textNoShape">
              <a:avLst/>
            </a:prstTxWarp>
          </a:bodyPr>
          <a:lstStyle/>
          <a:p>
            <a:pPr fontAlgn="base">
              <a:spcBef>
                <a:spcPct val="0"/>
              </a:spcBef>
              <a:spcAft>
                <a:spcPct val="0"/>
              </a:spcAft>
              <a:defRPr/>
            </a:pPr>
            <a:fld id="{4EBB4EFF-ACA4-49EF-B6A5-29917EE2B524}" type="slidenum">
              <a:rPr lang="fr-FR" smtClean="0"/>
              <a:pPr fontAlgn="base">
                <a:spcBef>
                  <a:spcPct val="0"/>
                </a:spcBef>
                <a:spcAft>
                  <a:spcPct val="0"/>
                </a:spcAft>
                <a:defRPr/>
              </a:pPr>
              <a:t>4</a:t>
            </a:fld>
            <a:endParaRPr lang="fr-FR"/>
          </a:p>
        </p:txBody>
      </p:sp>
    </p:spTree>
    <p:extLst>
      <p:ext uri="{BB962C8B-B14F-4D97-AF65-F5344CB8AC3E}">
        <p14:creationId xmlns:p14="http://schemas.microsoft.com/office/powerpoint/2010/main" val="2705335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FR" dirty="0"/>
              <a:t>Promouvoir la création d’emplois :</a:t>
            </a:r>
          </a:p>
          <a:p>
            <a:r>
              <a:rPr lang="fr-FR" sz="1200" b="1" kern="1200" dirty="0">
                <a:solidFill>
                  <a:schemeClr val="tx1"/>
                </a:solidFill>
                <a:effectLst/>
                <a:latin typeface="+mn-lt"/>
                <a:ea typeface="+mn-ea"/>
                <a:cs typeface="+mn-cs"/>
              </a:rPr>
              <a:t>Sur le volet macroéconomique, </a:t>
            </a:r>
            <a:r>
              <a:rPr lang="fr-FR" sz="1200" kern="1200" dirty="0">
                <a:solidFill>
                  <a:schemeClr val="tx1"/>
                </a:solidFill>
                <a:effectLst/>
                <a:latin typeface="+mn-lt"/>
                <a:ea typeface="+mn-ea"/>
                <a:cs typeface="+mn-cs"/>
              </a:rPr>
              <a:t>les pouvoirs publics sont invités à créer les conditions monétaires, financières et fiscales de nature à améliorer la compétitivité-coût des entreprises et à relancer les investissements et l'emploi dans les secteurs exportateurs ou concurrencés par les importations ;</a:t>
            </a:r>
            <a:endParaRPr lang="en-US"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Sur  le volet structurel</a:t>
            </a:r>
            <a:r>
              <a:rPr lang="fr-FR" sz="1200" kern="1200" dirty="0">
                <a:solidFill>
                  <a:schemeClr val="tx1"/>
                </a:solidFill>
                <a:effectLst/>
                <a:latin typeface="+mn-lt"/>
                <a:ea typeface="+mn-ea"/>
                <a:cs typeface="+mn-cs"/>
              </a:rPr>
              <a:t>, il est recommandé de mener des actions pour renforcer les capacités stratégiques et le potentiel d'investissement des PME et des très petites entreprises. Ces actions nécessitent des programmes de mise à niveau et des programmes d'accompagnement et de soutien financier et technique des entreprises ;</a:t>
            </a:r>
            <a:endParaRPr lang="en-US"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Sur le volet emplois de proximité</a:t>
            </a:r>
            <a:r>
              <a:rPr lang="fr-FR" sz="1200" kern="1200" dirty="0">
                <a:solidFill>
                  <a:schemeClr val="tx1"/>
                </a:solidFill>
                <a:effectLst/>
                <a:latin typeface="+mn-lt"/>
                <a:ea typeface="+mn-ea"/>
                <a:cs typeface="+mn-cs"/>
              </a:rPr>
              <a:t>, les pouvoirs publics sont sollicités pour soutenir les unités de création d'emploi de services aux entreprises, de services aux personnes et de services à l'environnement, en proposant un encadrement pour la conception des projets et une ingénierie financière pour assurer la pérennité des emplois. </a:t>
            </a:r>
            <a:endParaRPr lang="en-US" sz="1200" kern="1200" dirty="0">
              <a:solidFill>
                <a:schemeClr val="tx1"/>
              </a:solidFill>
              <a:effectLst/>
              <a:latin typeface="+mn-lt"/>
              <a:ea typeface="+mn-ea"/>
              <a:cs typeface="+mn-cs"/>
            </a:endParaRPr>
          </a:p>
          <a:p>
            <a:r>
              <a:rPr lang="fr-FR" dirty="0"/>
              <a:t>Développer le cadre de la gouvernance: Cadre institutionnel : mission de pilotage gouvernemental, mission de coordination du MTIP et mission de concertation</a:t>
            </a:r>
          </a:p>
          <a:p>
            <a:r>
              <a:rPr lang="fr-FR" dirty="0"/>
              <a:t>Développer les outils de gouvernance: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5</a:t>
            </a:fld>
            <a:endParaRPr lang="fr-FR"/>
          </a:p>
        </p:txBody>
      </p:sp>
    </p:spTree>
    <p:extLst>
      <p:ext uri="{BB962C8B-B14F-4D97-AF65-F5344CB8AC3E}">
        <p14:creationId xmlns:p14="http://schemas.microsoft.com/office/powerpoint/2010/main" val="3361481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PRE est un programme qui doit s’inscrire dans les orientations de la SNE qui est la politique publique en la matière, mais aussi s’articuler parfaitement avec le PDR.</a:t>
            </a:r>
          </a:p>
          <a:p>
            <a:r>
              <a:rPr lang="fr-FR" dirty="0"/>
              <a:t>Intervention articulée en 4 phases:</a:t>
            </a:r>
          </a:p>
          <a:p>
            <a:r>
              <a:rPr lang="fr-FR" dirty="0"/>
              <a:t>- Phase préparatoire : difficultés de portage du projet</a:t>
            </a:r>
          </a:p>
          <a:p>
            <a:pPr marL="171450" indent="-171450">
              <a:buFontTx/>
              <a:buChar char="-"/>
            </a:pPr>
            <a:r>
              <a:rPr lang="fr-FR" dirty="0"/>
              <a:t>Phase de diagnostic : En cours- Reste l’organisation de FG sectoriels</a:t>
            </a:r>
          </a:p>
          <a:p>
            <a:pPr marL="171450" indent="-171450">
              <a:buFontTx/>
              <a:buChar char="-"/>
            </a:pPr>
            <a:r>
              <a:rPr lang="fr-FR" dirty="0"/>
              <a:t>Cette phase devra nous permettre de ressortir les principaux défis et enjeux de l’emploi</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6</a:t>
            </a:fld>
            <a:endParaRPr lang="fr-FR"/>
          </a:p>
        </p:txBody>
      </p:sp>
    </p:spTree>
    <p:extLst>
      <p:ext uri="{BB962C8B-B14F-4D97-AF65-F5344CB8AC3E}">
        <p14:creationId xmlns:p14="http://schemas.microsoft.com/office/powerpoint/2010/main" val="1400122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ne s’agit pas de faire un diagnostic très fin du marché de travail. D’abord parce que le système d’informations régional ne le permet. La régionalisation étant encore à ses débuts, le SI ne suit pas encore..</a:t>
            </a:r>
          </a:p>
          <a:p>
            <a:r>
              <a:rPr lang="fr-FR" dirty="0"/>
              <a:t>D’un autre côté, beaucoup de diagnostics ont été réalisés et peuvent servir pour aller plus vite</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7</a:t>
            </a:fld>
            <a:endParaRPr lang="fr-FR"/>
          </a:p>
        </p:txBody>
      </p:sp>
    </p:spTree>
    <p:extLst>
      <p:ext uri="{BB962C8B-B14F-4D97-AF65-F5344CB8AC3E}">
        <p14:creationId xmlns:p14="http://schemas.microsoft.com/office/powerpoint/2010/main" val="1257238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y a 2,6 millions de personnes en âge de travailler (&gt;15 ans), avec pratiquement autant de femmes que d’hommes.</a:t>
            </a:r>
          </a:p>
          <a:p>
            <a:r>
              <a:rPr lang="fr-FR" dirty="0"/>
              <a:t>Seulement 1,2 millions sont actifs. Le reste ce sont les étudiants, les retraités, les personnes qui ne cherchent pas à travailler mais aussi les découragés.</a:t>
            </a:r>
          </a:p>
          <a:p>
            <a:r>
              <a:rPr lang="fr-FR" dirty="0"/>
              <a:t>Cet indicateur est plus significatif que le taux de chômage dans notre cas.</a:t>
            </a:r>
          </a:p>
          <a:p>
            <a:r>
              <a:rPr lang="fr-FR" dirty="0"/>
              <a:t>C’est à ce niveau où il y a la plus forte inégalité homme/femme</a:t>
            </a:r>
          </a:p>
          <a:p>
            <a:r>
              <a:rPr lang="fr-FR" dirty="0"/>
              <a:t>Plusieurs raisons derrière cela: la division sexuelle patriarcale du travail; l’allongement de la scolarité des femmes, accès faible à la formation en particulier les cursus valorisants, les pratiques discriminatoires sur le marché du travail, la situation matrimoniale et la présence d’enfants en bas âge détermine l’activité des femmes à faible niveau éducatif</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8</a:t>
            </a:fld>
            <a:endParaRPr lang="fr-FR"/>
          </a:p>
        </p:txBody>
      </p:sp>
    </p:spTree>
    <p:extLst>
      <p:ext uri="{BB962C8B-B14F-4D97-AF65-F5344CB8AC3E}">
        <p14:creationId xmlns:p14="http://schemas.microsoft.com/office/powerpoint/2010/main" val="3672970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baisse générale des taux d’activité a touché plus les jeunes de 15/24 ans que les autres tranches d’âge. Certes l’allongement de l’éducation en particulier en milieu rural, explique le phénomène, mais en partie seulement (en témoigne l’importance des </a:t>
            </a:r>
            <a:r>
              <a:rPr lang="fr-FR" dirty="0" err="1"/>
              <a:t>Neet’s</a:t>
            </a:r>
            <a:r>
              <a:rPr lang="fr-FR" dirty="0"/>
              <a:t>). Le découragement explique aussi le retrait des jeunes du MT..</a:t>
            </a:r>
          </a:p>
          <a:p>
            <a:r>
              <a:rPr lang="fr-FR" dirty="0"/>
              <a:t>Trois jeunes sur dix sont des </a:t>
            </a:r>
            <a:r>
              <a:rPr lang="fr-FR" dirty="0" err="1"/>
              <a:t>Neet’s</a:t>
            </a:r>
            <a:r>
              <a:rPr lang="fr-FR" dirty="0"/>
              <a:t>. Ceci est néfaste non seulement pour la paix sociale et les considérations d’équité et d’inclusion mais aussi sur le plan économique. leur coût est important, pour le présent et l’avenir. Éviter le chômage et la détérioration des compétences présenterait des avantages à long terme pour les jeunes et pour l’économie grâce à une baisse du chômage sur l’ensemble du cours de la vie, à des revenus plus élevés (entraînant aussi une hausse des recettes fiscales et des cotisations sociales), ainsi qu’à une réduction du nombre de problèmes sociaux et de santé. </a:t>
            </a:r>
            <a:endParaRPr lang="en-US" dirty="0"/>
          </a:p>
        </p:txBody>
      </p:sp>
      <p:sp>
        <p:nvSpPr>
          <p:cNvPr id="4" name="Slide Number Placeholder 3"/>
          <p:cNvSpPr>
            <a:spLocks noGrp="1"/>
          </p:cNvSpPr>
          <p:nvPr>
            <p:ph type="sldNum" sz="quarter" idx="10"/>
          </p:nvPr>
        </p:nvSpPr>
        <p:spPr/>
        <p:txBody>
          <a:bodyPr/>
          <a:lstStyle/>
          <a:p>
            <a:fld id="{B38250EA-792F-4470-822E-3CED27EEC87E}" type="slidenum">
              <a:rPr lang="fr-FR" smtClean="0"/>
              <a:t>9</a:t>
            </a:fld>
            <a:endParaRPr lang="fr-FR"/>
          </a:p>
        </p:txBody>
      </p:sp>
    </p:spTree>
    <p:extLst>
      <p:ext uri="{BB962C8B-B14F-4D97-AF65-F5344CB8AC3E}">
        <p14:creationId xmlns:p14="http://schemas.microsoft.com/office/powerpoint/2010/main" val="4272540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1"/>
      </p:bgRef>
    </p:bg>
    <p:spTree>
      <p:nvGrpSpPr>
        <p:cNvPr id="1" name=""/>
        <p:cNvGrpSpPr/>
        <p:nvPr/>
      </p:nvGrpSpPr>
      <p:grpSpPr>
        <a:xfrm>
          <a:off x="0" y="0"/>
          <a:ext cx="0" cy="0"/>
          <a:chOff x="0" y="0"/>
          <a:chExt cx="0" cy="0"/>
        </a:xfrm>
      </p:grpSpPr>
      <p:sp>
        <p:nvSpPr>
          <p:cNvPr id="8" name="Titre 7"/>
          <p:cNvSpPr>
            <a:spLocks noGrp="1"/>
          </p:cNvSpPr>
          <p:nvPr>
            <p:ph type="ctrTitle"/>
          </p:nvPr>
        </p:nvSpPr>
        <p:spPr>
          <a:xfrm>
            <a:off x="3048000" y="3124200"/>
            <a:ext cx="8229600" cy="1894362"/>
          </a:xfrm>
        </p:spPr>
        <p:txBody>
          <a:bodyPr/>
          <a:lstStyle>
            <a:lvl1pPr>
              <a:defRPr b="1"/>
            </a:lvl1pPr>
          </a:lstStyle>
          <a:p>
            <a:r>
              <a:rPr kumimoji="0" lang="en-US"/>
              <a:t>Click to edit Master title style</a:t>
            </a:r>
          </a:p>
        </p:txBody>
      </p:sp>
      <p:sp>
        <p:nvSpPr>
          <p:cNvPr id="9" name="Sous-titr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Espace réservé de la date 27"/>
          <p:cNvSpPr>
            <a:spLocks noGrp="1"/>
          </p:cNvSpPr>
          <p:nvPr>
            <p:ph type="dt" sz="half" idx="10"/>
          </p:nvPr>
        </p:nvSpPr>
        <p:spPr bwMode="auto">
          <a:xfrm rot="5400000">
            <a:off x="10733828" y="1110597"/>
            <a:ext cx="2286000" cy="508000"/>
          </a:xfrm>
        </p:spPr>
        <p:txBody>
          <a:bodyPr/>
          <a:lstStyle/>
          <a:p>
            <a:fld id="{1A536F0B-536D-4854-B3B8-3A88B199F345}" type="datetime1">
              <a:rPr lang="fr-FR" smtClean="0"/>
              <a:t>25/10/2017</a:t>
            </a:fld>
            <a:endParaRPr lang="fr-FR"/>
          </a:p>
        </p:txBody>
      </p:sp>
      <p:sp>
        <p:nvSpPr>
          <p:cNvPr id="17" name="Espace réservé du pied de page 16"/>
          <p:cNvSpPr>
            <a:spLocks noGrp="1"/>
          </p:cNvSpPr>
          <p:nvPr>
            <p:ph type="ftr" sz="quarter" idx="11"/>
          </p:nvPr>
        </p:nvSpPr>
        <p:spPr bwMode="auto">
          <a:xfrm rot="5400000">
            <a:off x="10045959" y="4117661"/>
            <a:ext cx="3657600" cy="512064"/>
          </a:xfrm>
        </p:spPr>
        <p:txBody>
          <a:bodyPr/>
          <a:lstStyle/>
          <a:p>
            <a:endParaRPr lang="fr-FR"/>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Connecteur droit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8" name="Connecteur droit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0" name="Connecteur droit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6" name="Connecteur droit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5" name="Connecteur droit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2" name="Connecteur droit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1" name="Ellipse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Ellipse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Ellipse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Ellipse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Ellipse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Espace réservé du numéro de diapositive 28"/>
          <p:cNvSpPr>
            <a:spLocks noGrp="1"/>
          </p:cNvSpPr>
          <p:nvPr>
            <p:ph type="sldNum" sz="quarter" idx="12"/>
          </p:nvPr>
        </p:nvSpPr>
        <p:spPr bwMode="auto">
          <a:xfrm>
            <a:off x="1767392" y="4928702"/>
            <a:ext cx="812800" cy="517524"/>
          </a:xfrm>
        </p:spPr>
        <p:txBody>
          <a:bodyPr/>
          <a:lstStyle/>
          <a:p>
            <a:fld id="{317E378F-21B4-4D91-BAE9-88E1576D8973}" type="slidenum">
              <a:rPr lang="fr-FR" smtClean="0"/>
              <a:t>‹#›</a:t>
            </a:fld>
            <a:endParaRPr lang="fr-FR"/>
          </a:p>
        </p:txBody>
      </p:sp>
    </p:spTree>
    <p:extLst>
      <p:ext uri="{BB962C8B-B14F-4D97-AF65-F5344CB8AC3E}">
        <p14:creationId xmlns:p14="http://schemas.microsoft.com/office/powerpoint/2010/main" val="105444831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en-US"/>
              <a:t>Click to edit Master title style</a:t>
            </a:r>
          </a:p>
        </p:txBody>
      </p:sp>
      <p:sp>
        <p:nvSpPr>
          <p:cNvPr id="3" name="Espace réservé du texte vertical 2"/>
          <p:cNvSpPr>
            <a:spLocks noGrp="1"/>
          </p:cNvSpPr>
          <p:nvPr>
            <p:ph type="body" orient="vert" idx="1"/>
          </p:nvPr>
        </p:nvSpPr>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Espace réservé de la date 3"/>
          <p:cNvSpPr>
            <a:spLocks noGrp="1"/>
          </p:cNvSpPr>
          <p:nvPr>
            <p:ph type="dt" sz="half" idx="10"/>
          </p:nvPr>
        </p:nvSpPr>
        <p:spPr/>
        <p:txBody>
          <a:bodyPr/>
          <a:lstStyle/>
          <a:p>
            <a:fld id="{2F9529E3-6FF7-4BEE-9152-DC6470EDF8CC}" type="datetime1">
              <a:rPr lang="fr-FR" smtClean="0"/>
              <a:t>25/10/2017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17E378F-21B4-4D91-BAE9-88E1576D8973}" type="slidenum">
              <a:rPr lang="fr-FR" smtClean="0"/>
              <a:t>‹#›</a:t>
            </a:fld>
            <a:endParaRPr lang="fr-FR"/>
          </a:p>
        </p:txBody>
      </p:sp>
    </p:spTree>
    <p:extLst>
      <p:ext uri="{BB962C8B-B14F-4D97-AF65-F5344CB8AC3E}">
        <p14:creationId xmlns:p14="http://schemas.microsoft.com/office/powerpoint/2010/main" val="3343360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2"/>
            <a:ext cx="2235200" cy="5851525"/>
          </a:xfrm>
        </p:spPr>
        <p:txBody>
          <a:bodyPr vert="eaVert"/>
          <a:lstStyle/>
          <a:p>
            <a:r>
              <a:rPr kumimoji="0" lang="en-US"/>
              <a:t>Click to edit Master title style</a:t>
            </a:r>
          </a:p>
        </p:txBody>
      </p:sp>
      <p:sp>
        <p:nvSpPr>
          <p:cNvPr id="3" name="Espace réservé du texte vertical 2"/>
          <p:cNvSpPr>
            <a:spLocks noGrp="1"/>
          </p:cNvSpPr>
          <p:nvPr>
            <p:ph type="body" orient="vert" idx="1"/>
          </p:nvPr>
        </p:nvSpPr>
        <p:spPr>
          <a:xfrm>
            <a:off x="609600" y="274641"/>
            <a:ext cx="8026400" cy="5851525"/>
          </a:xfrm>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Espace réservé de la date 3"/>
          <p:cNvSpPr>
            <a:spLocks noGrp="1"/>
          </p:cNvSpPr>
          <p:nvPr>
            <p:ph type="dt" sz="half" idx="10"/>
          </p:nvPr>
        </p:nvSpPr>
        <p:spPr/>
        <p:txBody>
          <a:bodyPr/>
          <a:lstStyle/>
          <a:p>
            <a:fld id="{8EBB92D0-4696-4B67-98F3-46CA7AFDDAFC}" type="datetime1">
              <a:rPr lang="fr-FR" smtClean="0"/>
              <a:t>25/10/2017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17E378F-21B4-4D91-BAE9-88E1576D8973}" type="slidenum">
              <a:rPr lang="fr-FR" smtClean="0"/>
              <a:t>‹#›</a:t>
            </a:fld>
            <a:endParaRPr lang="fr-FR"/>
          </a:p>
        </p:txBody>
      </p:sp>
    </p:spTree>
    <p:extLst>
      <p:ext uri="{BB962C8B-B14F-4D97-AF65-F5344CB8AC3E}">
        <p14:creationId xmlns:p14="http://schemas.microsoft.com/office/powerpoint/2010/main" val="1815565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en-US"/>
              <a:t>Click to edit Master title style</a:t>
            </a:r>
          </a:p>
        </p:txBody>
      </p:sp>
      <p:sp>
        <p:nvSpPr>
          <p:cNvPr id="8" name="Espace réservé du contenu 7"/>
          <p:cNvSpPr>
            <a:spLocks noGrp="1"/>
          </p:cNvSpPr>
          <p:nvPr>
            <p:ph sz="quarter" idx="1"/>
          </p:nvPr>
        </p:nvSpPr>
        <p:spPr>
          <a:xfrm>
            <a:off x="609600" y="1600200"/>
            <a:ext cx="9956800" cy="4873752"/>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Espace réservé de la date 6"/>
          <p:cNvSpPr>
            <a:spLocks noGrp="1"/>
          </p:cNvSpPr>
          <p:nvPr>
            <p:ph type="dt" sz="half" idx="14"/>
          </p:nvPr>
        </p:nvSpPr>
        <p:spPr/>
        <p:txBody>
          <a:bodyPr rtlCol="0"/>
          <a:lstStyle/>
          <a:p>
            <a:fld id="{3F840B16-8767-497D-B0A9-6CD7508F981B}" type="datetime1">
              <a:rPr lang="fr-FR" smtClean="0"/>
              <a:t>25/10/2017</a:t>
            </a:fld>
            <a:endParaRPr lang="fr-FR"/>
          </a:p>
        </p:txBody>
      </p:sp>
      <p:sp>
        <p:nvSpPr>
          <p:cNvPr id="9" name="Espace réservé du numéro de diapositive 8"/>
          <p:cNvSpPr>
            <a:spLocks noGrp="1"/>
          </p:cNvSpPr>
          <p:nvPr>
            <p:ph type="sldNum" sz="quarter" idx="15"/>
          </p:nvPr>
        </p:nvSpPr>
        <p:spPr/>
        <p:txBody>
          <a:bodyPr rtlCol="0"/>
          <a:lstStyle/>
          <a:p>
            <a:fld id="{317E378F-21B4-4D91-BAE9-88E1576D8973}" type="slidenum">
              <a:rPr lang="fr-FR" smtClean="0"/>
              <a:t>‹#›</a:t>
            </a:fld>
            <a:endParaRPr lang="fr-FR"/>
          </a:p>
        </p:txBody>
      </p:sp>
      <p:sp>
        <p:nvSpPr>
          <p:cNvPr id="10" name="Espace réservé du pied de page 9"/>
          <p:cNvSpPr>
            <a:spLocks noGrp="1"/>
          </p:cNvSpPr>
          <p:nvPr>
            <p:ph type="ftr" sz="quarter" idx="16"/>
          </p:nvPr>
        </p:nvSpPr>
        <p:spPr/>
        <p:txBody>
          <a:bodyPr rtlCol="0"/>
          <a:lstStyle/>
          <a:p>
            <a:endParaRPr lang="fr-FR"/>
          </a:p>
        </p:txBody>
      </p:sp>
    </p:spTree>
    <p:extLst>
      <p:ext uri="{BB962C8B-B14F-4D97-AF65-F5344CB8AC3E}">
        <p14:creationId xmlns:p14="http://schemas.microsoft.com/office/powerpoint/2010/main" val="2935219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48000" y="2895600"/>
            <a:ext cx="8229600" cy="2053590"/>
          </a:xfrm>
        </p:spPr>
        <p:txBody>
          <a:bodyPr/>
          <a:lstStyle>
            <a:lvl1pPr algn="l">
              <a:buNone/>
              <a:defRPr sz="3000" b="1" cap="small" baseline="0"/>
            </a:lvl1pPr>
          </a:lstStyle>
          <a:p>
            <a:r>
              <a:rPr kumimoji="0" lang="en-US"/>
              <a:t>Click to edit Master title style</a:t>
            </a:r>
          </a:p>
        </p:txBody>
      </p:sp>
      <p:sp>
        <p:nvSpPr>
          <p:cNvPr id="3" name="Espace réservé du texte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Edit Master text styles</a:t>
            </a:r>
          </a:p>
        </p:txBody>
      </p:sp>
      <p:sp>
        <p:nvSpPr>
          <p:cNvPr id="4" name="Espace réservé de la date 3"/>
          <p:cNvSpPr>
            <a:spLocks noGrp="1"/>
          </p:cNvSpPr>
          <p:nvPr>
            <p:ph type="dt" sz="half" idx="10"/>
          </p:nvPr>
        </p:nvSpPr>
        <p:spPr bwMode="auto">
          <a:xfrm rot="5400000">
            <a:off x="10732008" y="1106932"/>
            <a:ext cx="2286000" cy="508000"/>
          </a:xfrm>
        </p:spPr>
        <p:txBody>
          <a:bodyPr/>
          <a:lstStyle/>
          <a:p>
            <a:fld id="{15D46BF2-ABA8-4892-B2F1-3B79AD9900E9}" type="datetime1">
              <a:rPr lang="fr-FR" smtClean="0"/>
              <a:t>25/10/2017</a:t>
            </a:fld>
            <a:endParaRPr lang="fr-FR"/>
          </a:p>
        </p:txBody>
      </p:sp>
      <p:sp>
        <p:nvSpPr>
          <p:cNvPr id="5" name="Espace réservé du pied de page 4"/>
          <p:cNvSpPr>
            <a:spLocks noGrp="1"/>
          </p:cNvSpPr>
          <p:nvPr>
            <p:ph type="ftr" sz="quarter" idx="11"/>
          </p:nvPr>
        </p:nvSpPr>
        <p:spPr bwMode="auto">
          <a:xfrm rot="5400000">
            <a:off x="10046208" y="4114800"/>
            <a:ext cx="3657600" cy="512064"/>
          </a:xfrm>
        </p:spPr>
        <p:txBody>
          <a:bodyPr/>
          <a:lstStyle/>
          <a:p>
            <a:endParaRPr lang="fr-FR"/>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3" name="Connecteur droit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4" name="Connecteur droit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5" name="Connecteur droit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6" name="Connecteur droit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7" name="Connecteur droit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9" name="Ellipse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0" name="Ellipse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1" name="Ellipse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2" name="Ellipse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Ellipse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Connecteur droit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6" name="Espace réservé du numéro de diapositive 5"/>
          <p:cNvSpPr>
            <a:spLocks noGrp="1"/>
          </p:cNvSpPr>
          <p:nvPr>
            <p:ph type="sldNum" sz="quarter" idx="12"/>
          </p:nvPr>
        </p:nvSpPr>
        <p:spPr bwMode="auto">
          <a:xfrm>
            <a:off x="1787488" y="4928702"/>
            <a:ext cx="812800" cy="517524"/>
          </a:xfrm>
        </p:spPr>
        <p:txBody>
          <a:bodyPr/>
          <a:lstStyle/>
          <a:p>
            <a:fld id="{317E378F-21B4-4D91-BAE9-88E1576D8973}" type="slidenum">
              <a:rPr lang="fr-FR" smtClean="0"/>
              <a:t>‹#›</a:t>
            </a:fld>
            <a:endParaRPr lang="fr-FR"/>
          </a:p>
        </p:txBody>
      </p:sp>
    </p:spTree>
    <p:extLst>
      <p:ext uri="{BB962C8B-B14F-4D97-AF65-F5344CB8AC3E}">
        <p14:creationId xmlns:p14="http://schemas.microsoft.com/office/powerpoint/2010/main" val="345563880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en-US"/>
              <a:t>Click to edit Master title style</a:t>
            </a:r>
          </a:p>
        </p:txBody>
      </p:sp>
      <p:sp>
        <p:nvSpPr>
          <p:cNvPr id="5" name="Espace réservé de la date 4"/>
          <p:cNvSpPr>
            <a:spLocks noGrp="1"/>
          </p:cNvSpPr>
          <p:nvPr>
            <p:ph type="dt" sz="half" idx="10"/>
          </p:nvPr>
        </p:nvSpPr>
        <p:spPr/>
        <p:txBody>
          <a:bodyPr/>
          <a:lstStyle/>
          <a:p>
            <a:fld id="{98842B7C-F60F-43E4-9198-CD48494483B3}" type="datetime1">
              <a:rPr lang="fr-FR" smtClean="0"/>
              <a:t>25/10/2017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17E378F-21B4-4D91-BAE9-88E1576D8973}" type="slidenum">
              <a:rPr lang="fr-FR" smtClean="0"/>
              <a:t>‹#›</a:t>
            </a:fld>
            <a:endParaRPr lang="fr-FR"/>
          </a:p>
        </p:txBody>
      </p:sp>
      <p:sp>
        <p:nvSpPr>
          <p:cNvPr id="9" name="Espace réservé du contenu 8"/>
          <p:cNvSpPr>
            <a:spLocks noGrp="1"/>
          </p:cNvSpPr>
          <p:nvPr>
            <p:ph sz="quarter" idx="1"/>
          </p:nvPr>
        </p:nvSpPr>
        <p:spPr>
          <a:xfrm>
            <a:off x="609600" y="1600200"/>
            <a:ext cx="4876800" cy="45720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Espace réservé du contenu 10"/>
          <p:cNvSpPr>
            <a:spLocks noGrp="1"/>
          </p:cNvSpPr>
          <p:nvPr>
            <p:ph sz="quarter" idx="2"/>
          </p:nvPr>
        </p:nvSpPr>
        <p:spPr>
          <a:xfrm>
            <a:off x="5693664" y="1600200"/>
            <a:ext cx="4876800" cy="45720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700277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09600" y="273050"/>
            <a:ext cx="10058400" cy="1143000"/>
          </a:xfrm>
        </p:spPr>
        <p:txBody>
          <a:bodyPr anchor="b"/>
          <a:lstStyle>
            <a:lvl1pPr>
              <a:defRPr/>
            </a:lvl1pPr>
          </a:lstStyle>
          <a:p>
            <a:r>
              <a:rPr kumimoji="0" lang="en-US"/>
              <a:t>Click to edit Master title style</a:t>
            </a:r>
          </a:p>
        </p:txBody>
      </p:sp>
      <p:sp>
        <p:nvSpPr>
          <p:cNvPr id="7" name="Espace réservé de la date 6"/>
          <p:cNvSpPr>
            <a:spLocks noGrp="1"/>
          </p:cNvSpPr>
          <p:nvPr>
            <p:ph type="dt" sz="half" idx="10"/>
          </p:nvPr>
        </p:nvSpPr>
        <p:spPr/>
        <p:txBody>
          <a:bodyPr/>
          <a:lstStyle/>
          <a:p>
            <a:fld id="{7009D85F-C593-4F5A-AACA-60C739E0FE57}" type="datetime1">
              <a:rPr lang="fr-FR" smtClean="0"/>
              <a:t>25/10/2017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17E378F-21B4-4D91-BAE9-88E1576D8973}" type="slidenum">
              <a:rPr lang="fr-FR" smtClean="0"/>
              <a:t>‹#›</a:t>
            </a:fld>
            <a:endParaRPr lang="fr-FR"/>
          </a:p>
        </p:txBody>
      </p:sp>
      <p:sp>
        <p:nvSpPr>
          <p:cNvPr id="11" name="Espace réservé du contenu 10"/>
          <p:cNvSpPr>
            <a:spLocks noGrp="1"/>
          </p:cNvSpPr>
          <p:nvPr>
            <p:ph sz="quarter" idx="2"/>
          </p:nvPr>
        </p:nvSpPr>
        <p:spPr>
          <a:xfrm>
            <a:off x="609600" y="2362200"/>
            <a:ext cx="4876800" cy="38862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Espace réservé du contenu 12"/>
          <p:cNvSpPr>
            <a:spLocks noGrp="1"/>
          </p:cNvSpPr>
          <p:nvPr>
            <p:ph sz="quarter" idx="4"/>
          </p:nvPr>
        </p:nvSpPr>
        <p:spPr>
          <a:xfrm>
            <a:off x="5829300" y="2362200"/>
            <a:ext cx="4876800" cy="3886200"/>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Espace réservé du texte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Edit Master text styles</a:t>
            </a:r>
          </a:p>
        </p:txBody>
      </p:sp>
      <p:sp>
        <p:nvSpPr>
          <p:cNvPr id="14" name="Espace réservé du texte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Edit Master text styles</a:t>
            </a:r>
          </a:p>
        </p:txBody>
      </p:sp>
    </p:spTree>
    <p:extLst>
      <p:ext uri="{BB962C8B-B14F-4D97-AF65-F5344CB8AC3E}">
        <p14:creationId xmlns:p14="http://schemas.microsoft.com/office/powerpoint/2010/main" val="2190540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en-US"/>
              <a:t>Click to edit Master title style</a:t>
            </a:r>
          </a:p>
        </p:txBody>
      </p:sp>
      <p:sp>
        <p:nvSpPr>
          <p:cNvPr id="6" name="Espace réservé de la date 5"/>
          <p:cNvSpPr>
            <a:spLocks noGrp="1"/>
          </p:cNvSpPr>
          <p:nvPr>
            <p:ph type="dt" sz="half" idx="10"/>
          </p:nvPr>
        </p:nvSpPr>
        <p:spPr/>
        <p:txBody>
          <a:bodyPr rtlCol="0"/>
          <a:lstStyle/>
          <a:p>
            <a:fld id="{F1597BEE-7E19-4807-A456-C85A0654D481}" type="datetime1">
              <a:rPr lang="fr-FR" smtClean="0"/>
              <a:t>25/10/2017</a:t>
            </a:fld>
            <a:endParaRPr lang="fr-FR"/>
          </a:p>
        </p:txBody>
      </p:sp>
      <p:sp>
        <p:nvSpPr>
          <p:cNvPr id="7" name="Espace réservé du numéro de diapositive 6"/>
          <p:cNvSpPr>
            <a:spLocks noGrp="1"/>
          </p:cNvSpPr>
          <p:nvPr>
            <p:ph type="sldNum" sz="quarter" idx="11"/>
          </p:nvPr>
        </p:nvSpPr>
        <p:spPr/>
        <p:txBody>
          <a:bodyPr rtlCol="0"/>
          <a:lstStyle/>
          <a:p>
            <a:fld id="{317E378F-21B4-4D91-BAE9-88E1576D8973}" type="slidenum">
              <a:rPr lang="fr-FR" smtClean="0"/>
              <a:t>‹#›</a:t>
            </a:fld>
            <a:endParaRPr lang="fr-FR"/>
          </a:p>
        </p:txBody>
      </p:sp>
      <p:sp>
        <p:nvSpPr>
          <p:cNvPr id="8" name="Espace réservé du pied de page 7"/>
          <p:cNvSpPr>
            <a:spLocks noGrp="1"/>
          </p:cNvSpPr>
          <p:nvPr>
            <p:ph type="ftr" sz="quarter" idx="12"/>
          </p:nvPr>
        </p:nvSpPr>
        <p:spPr/>
        <p:txBody>
          <a:bodyPr rtlCol="0"/>
          <a:lstStyle/>
          <a:p>
            <a:endParaRPr lang="fr-FR"/>
          </a:p>
        </p:txBody>
      </p:sp>
    </p:spTree>
    <p:extLst>
      <p:ext uri="{BB962C8B-B14F-4D97-AF65-F5344CB8AC3E}">
        <p14:creationId xmlns:p14="http://schemas.microsoft.com/office/powerpoint/2010/main" val="405211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CADF9B5-EDF9-4883-B43E-7E8C521B6A70}" type="datetime1">
              <a:rPr lang="fr-FR" smtClean="0"/>
              <a:t>25/10/2017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17E378F-21B4-4D91-BAE9-88E1576D8973}" type="slidenum">
              <a:rPr lang="fr-FR" smtClean="0"/>
              <a:t>‹#›</a:t>
            </a:fld>
            <a:endParaRPr lang="fr-FR"/>
          </a:p>
        </p:txBody>
      </p:sp>
    </p:spTree>
    <p:extLst>
      <p:ext uri="{BB962C8B-B14F-4D97-AF65-F5344CB8AC3E}">
        <p14:creationId xmlns:p14="http://schemas.microsoft.com/office/powerpoint/2010/main" val="1862754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 name="Titr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a:t>Click to edit Master title style</a:t>
            </a:r>
          </a:p>
        </p:txBody>
      </p:sp>
      <p:sp>
        <p:nvSpPr>
          <p:cNvPr id="3" name="Espace réservé du texte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Edit Master text styles</a:t>
            </a:r>
          </a:p>
        </p:txBody>
      </p:sp>
      <p:sp>
        <p:nvSpPr>
          <p:cNvPr id="8" name="Connecteur droit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9" name="Connecteur droit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11" name="Connecteur droit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3" name="Connecteur droit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4" name="Ellipse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8" name="Espace réservé du contenu 17"/>
          <p:cNvSpPr>
            <a:spLocks noGrp="1"/>
          </p:cNvSpPr>
          <p:nvPr>
            <p:ph sz="quarter" idx="1"/>
          </p:nvPr>
        </p:nvSpPr>
        <p:spPr>
          <a:xfrm>
            <a:off x="406400" y="274320"/>
            <a:ext cx="7518400" cy="6327648"/>
          </a:xfrm>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Espace réservé de la date 20"/>
          <p:cNvSpPr>
            <a:spLocks noGrp="1"/>
          </p:cNvSpPr>
          <p:nvPr>
            <p:ph type="dt" sz="half" idx="14"/>
          </p:nvPr>
        </p:nvSpPr>
        <p:spPr/>
        <p:txBody>
          <a:bodyPr rtlCol="0"/>
          <a:lstStyle/>
          <a:p>
            <a:fld id="{7A6F95D7-4A9B-4872-BC7D-AD9749BD5BAA}" type="datetime1">
              <a:rPr lang="fr-FR" smtClean="0"/>
              <a:t>25/10/2017</a:t>
            </a:fld>
            <a:endParaRPr lang="fr-FR"/>
          </a:p>
        </p:txBody>
      </p:sp>
      <p:sp>
        <p:nvSpPr>
          <p:cNvPr id="22" name="Espace réservé du numéro de diapositive 21"/>
          <p:cNvSpPr>
            <a:spLocks noGrp="1"/>
          </p:cNvSpPr>
          <p:nvPr>
            <p:ph type="sldNum" sz="quarter" idx="15"/>
          </p:nvPr>
        </p:nvSpPr>
        <p:spPr/>
        <p:txBody>
          <a:bodyPr rtlCol="0"/>
          <a:lstStyle/>
          <a:p>
            <a:fld id="{317E378F-21B4-4D91-BAE9-88E1576D8973}" type="slidenum">
              <a:rPr lang="fr-FR" smtClean="0"/>
              <a:t>‹#›</a:t>
            </a:fld>
            <a:endParaRPr lang="fr-FR"/>
          </a:p>
        </p:txBody>
      </p:sp>
      <p:sp>
        <p:nvSpPr>
          <p:cNvPr id="23" name="Espace réservé du pied de page 22"/>
          <p:cNvSpPr>
            <a:spLocks noGrp="1"/>
          </p:cNvSpPr>
          <p:nvPr>
            <p:ph type="ftr" sz="quarter" idx="16"/>
          </p:nvPr>
        </p:nvSpPr>
        <p:spPr/>
        <p:txBody>
          <a:bodyPr rtlCol="0"/>
          <a:lstStyle/>
          <a:p>
            <a:endParaRPr lang="fr-FR"/>
          </a:p>
        </p:txBody>
      </p:sp>
    </p:spTree>
    <p:extLst>
      <p:ext uri="{BB962C8B-B14F-4D97-AF65-F5344CB8AC3E}">
        <p14:creationId xmlns:p14="http://schemas.microsoft.com/office/powerpoint/2010/main" val="26397307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3" name="Ellipse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 name="Titre 1"/>
          <p:cNvSpPr>
            <a:spLocks noGrp="1"/>
          </p:cNvSpPr>
          <p:nvPr>
            <p:ph type="title"/>
          </p:nvPr>
        </p:nvSpPr>
        <p:spPr>
          <a:xfrm rot="5400000">
            <a:off x="5518404" y="3124200"/>
            <a:ext cx="6309360" cy="609600"/>
          </a:xfrm>
        </p:spPr>
        <p:txBody>
          <a:bodyPr anchor="b"/>
          <a:lstStyle>
            <a:lvl1pPr algn="l">
              <a:buNone/>
              <a:defRPr sz="2000" b="1"/>
            </a:lvl1pPr>
          </a:lstStyle>
          <a:p>
            <a:r>
              <a:rPr kumimoji="0" lang="en-US"/>
              <a:t>Click to edit Master title style</a:t>
            </a:r>
          </a:p>
        </p:txBody>
      </p:sp>
      <p:sp>
        <p:nvSpPr>
          <p:cNvPr id="3" name="Espace réservé pour une image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a:t>Click icon to add picture</a:t>
            </a:r>
            <a:endParaRPr kumimoji="0" lang="en-US" dirty="0"/>
          </a:p>
        </p:txBody>
      </p:sp>
      <p:sp>
        <p:nvSpPr>
          <p:cNvPr id="4" name="Espace réservé du texte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Edit Master text styles</a:t>
            </a:r>
          </a:p>
        </p:txBody>
      </p:sp>
      <p:sp>
        <p:nvSpPr>
          <p:cNvPr id="10" name="Connecteur droit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2" name="Connecteur droit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9" name="Connecteur droit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0" name="Connecteur droit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17" name="Espace réservé de la date 16"/>
          <p:cNvSpPr>
            <a:spLocks noGrp="1"/>
          </p:cNvSpPr>
          <p:nvPr>
            <p:ph type="dt" sz="half" idx="10"/>
          </p:nvPr>
        </p:nvSpPr>
        <p:spPr/>
        <p:txBody>
          <a:bodyPr rtlCol="0"/>
          <a:lstStyle/>
          <a:p>
            <a:fld id="{7A73107C-DD31-450C-9AF6-245468825CAB}" type="datetime1">
              <a:rPr lang="fr-FR" smtClean="0"/>
              <a:t>25/10/2017</a:t>
            </a:fld>
            <a:endParaRPr lang="fr-FR"/>
          </a:p>
        </p:txBody>
      </p:sp>
      <p:sp>
        <p:nvSpPr>
          <p:cNvPr id="18" name="Espace réservé du numéro de diapositive 17"/>
          <p:cNvSpPr>
            <a:spLocks noGrp="1"/>
          </p:cNvSpPr>
          <p:nvPr>
            <p:ph type="sldNum" sz="quarter" idx="11"/>
          </p:nvPr>
        </p:nvSpPr>
        <p:spPr/>
        <p:txBody>
          <a:bodyPr rtlCol="0"/>
          <a:lstStyle/>
          <a:p>
            <a:fld id="{317E378F-21B4-4D91-BAE9-88E1576D8973}" type="slidenum">
              <a:rPr lang="fr-FR" smtClean="0"/>
              <a:t>‹#›</a:t>
            </a:fld>
            <a:endParaRPr lang="fr-FR"/>
          </a:p>
        </p:txBody>
      </p:sp>
      <p:sp>
        <p:nvSpPr>
          <p:cNvPr id="21" name="Espace réservé du pied de page 20"/>
          <p:cNvSpPr>
            <a:spLocks noGrp="1"/>
          </p:cNvSpPr>
          <p:nvPr>
            <p:ph type="ftr" sz="quarter" idx="12"/>
          </p:nvPr>
        </p:nvSpPr>
        <p:spPr/>
        <p:txBody>
          <a:bodyPr rtlCol="0"/>
          <a:lstStyle/>
          <a:p>
            <a:endParaRPr lang="fr-FR"/>
          </a:p>
        </p:txBody>
      </p:sp>
    </p:spTree>
    <p:extLst>
      <p:ext uri="{BB962C8B-B14F-4D97-AF65-F5344CB8AC3E}">
        <p14:creationId xmlns:p14="http://schemas.microsoft.com/office/powerpoint/2010/main" val="157075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dirty="0"/>
          </a:p>
        </p:txBody>
      </p:sp>
      <p:sp>
        <p:nvSpPr>
          <p:cNvPr id="22" name="Espace réservé du titre 21"/>
          <p:cNvSpPr>
            <a:spLocks noGrp="1"/>
          </p:cNvSpPr>
          <p:nvPr>
            <p:ph type="title"/>
          </p:nvPr>
        </p:nvSpPr>
        <p:spPr>
          <a:xfrm>
            <a:off x="609600" y="274638"/>
            <a:ext cx="9956800" cy="1143000"/>
          </a:xfrm>
          <a:prstGeom prst="rect">
            <a:avLst/>
          </a:prstGeom>
        </p:spPr>
        <p:txBody>
          <a:bodyPr vert="horz" anchor="b">
            <a:normAutofit/>
          </a:bodyPr>
          <a:lstStyle/>
          <a:p>
            <a:r>
              <a:rPr kumimoji="0" lang="fr-FR"/>
              <a:t>Cliquez pour modifier le style du titre</a:t>
            </a:r>
            <a:endParaRPr kumimoji="0" lang="en-US"/>
          </a:p>
        </p:txBody>
      </p:sp>
      <p:sp>
        <p:nvSpPr>
          <p:cNvPr id="13" name="Espace réservé du texte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Espace réservé de la date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08B73FF4-81D5-40D1-A3BD-6F544B00BBE7}" type="datetime1">
              <a:rPr lang="fr-FR" smtClean="0"/>
              <a:t>25/10/2017</a:t>
            </a:fld>
            <a:endParaRPr lang="fr-FR"/>
          </a:p>
        </p:txBody>
      </p:sp>
      <p:sp>
        <p:nvSpPr>
          <p:cNvPr id="3" name="Espace réservé du pied de page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fr-FR"/>
          </a:p>
        </p:txBody>
      </p:sp>
      <p:sp>
        <p:nvSpPr>
          <p:cNvPr id="7" name="Connecteur droit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9" name="Connecteur droit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11" name="Connecteur droit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sz="1800"/>
          </a:p>
        </p:txBody>
      </p:sp>
      <p:sp>
        <p:nvSpPr>
          <p:cNvPr id="12" name="Ellipse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Espace réservé du numéro de diapositive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317E378F-21B4-4D91-BAE9-88E1576D8973}" type="slidenum">
              <a:rPr lang="fr-FR" smtClean="0"/>
              <a:t>‹#›</a:t>
            </a:fld>
            <a:endParaRPr lang="fr-FR"/>
          </a:p>
        </p:txBody>
      </p:sp>
    </p:spTree>
    <p:extLst>
      <p:ext uri="{BB962C8B-B14F-4D97-AF65-F5344CB8AC3E}">
        <p14:creationId xmlns:p14="http://schemas.microsoft.com/office/powerpoint/2010/main" val="3010544572"/>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ransition spd="slow">
    <p:cover/>
  </p:transition>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gif"/><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emf"/><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chart" Target="../charts/chart7.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chart" Target="../charts/chart6.xml"/><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chart" Target="../charts/chart11.xml"/><Relationship Id="rId3" Type="http://schemas.openxmlformats.org/officeDocument/2006/relationships/slideLayout" Target="../slideLayouts/slideLayout7.xml"/><Relationship Id="rId7" Type="http://schemas.openxmlformats.org/officeDocument/2006/relationships/chart" Target="../charts/chart10.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chart" Target="../charts/chart13.xml"/></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chart" Target="../charts/char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slideLayout" Target="../slideLayouts/slideLayout7.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9.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notesSlide" Target="../notesSlides/notesSlide4.xml"/><Relationship Id="rId3" Type="http://schemas.openxmlformats.org/officeDocument/2006/relationships/tags" Target="../tags/tag3.xml"/><Relationship Id="rId21" Type="http://schemas.openxmlformats.org/officeDocument/2006/relationships/image" Target="../media/image90.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slide" Target="slide3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100.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slide" Target="slide31.xml"/><Relationship Id="rId10" Type="http://schemas.openxmlformats.org/officeDocument/2006/relationships/tags" Target="../tags/tag10.xml"/><Relationship Id="rId19" Type="http://schemas.openxmlformats.org/officeDocument/2006/relationships/image" Target="../media/image9.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png"/><Relationship Id="rId7" Type="http://schemas.openxmlformats.org/officeDocument/2006/relationships/slide" Target="slide27.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30.png"/><Relationship Id="rId5" Type="http://schemas.openxmlformats.org/officeDocument/2006/relationships/image" Target="../media/image110.png"/><Relationship Id="rId10" Type="http://schemas.openxmlformats.org/officeDocument/2006/relationships/slide" Target="slide26.xml"/><Relationship Id="rId4" Type="http://schemas.openxmlformats.org/officeDocument/2006/relationships/slide" Target="slide28.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71864" y="3740475"/>
            <a:ext cx="5276096" cy="1569660"/>
          </a:xfrm>
          <a:prstGeom prst="rect">
            <a:avLst/>
          </a:prstGeom>
          <a:noFill/>
        </p:spPr>
        <p:txBody>
          <a:bodyPr wrap="square" rtlCol="0">
            <a:spAutoFit/>
          </a:bodyPr>
          <a:lstStyle/>
          <a:p>
            <a:r>
              <a:rPr lang="fr-FR" sz="2400" b="1" dirty="0"/>
              <a:t>Etat d’avancement de la Région de Tanger-Tétouan-Al Hoceima</a:t>
            </a:r>
          </a:p>
          <a:p>
            <a:endParaRPr lang="fr-FR" sz="2400" b="1" dirty="0"/>
          </a:p>
          <a:p>
            <a:pPr algn="r"/>
            <a:r>
              <a:rPr lang="fr-FR" sz="2400" b="1" dirty="0"/>
              <a:t>26 Octobre 2017</a:t>
            </a:r>
          </a:p>
        </p:txBody>
      </p:sp>
      <p:pic>
        <p:nvPicPr>
          <p:cNvPr id="8" name="Image 14" descr="Description : C:\Documents and Settings\abdwali\Bureau\brochure\28-09-2009-0958-28.jpg"/>
          <p:cNvPicPr/>
          <p:nvPr/>
        </p:nvPicPr>
        <p:blipFill>
          <a:blip r:embed="rId3" cstate="print"/>
          <a:srcRect/>
          <a:stretch>
            <a:fillRect/>
          </a:stretch>
        </p:blipFill>
        <p:spPr bwMode="auto">
          <a:xfrm>
            <a:off x="6625846" y="45766"/>
            <a:ext cx="1130863" cy="1084881"/>
          </a:xfrm>
          <a:prstGeom prst="rect">
            <a:avLst/>
          </a:prstGeom>
          <a:noFill/>
          <a:ln w="9525">
            <a:noFill/>
            <a:miter lim="800000"/>
            <a:headEnd/>
            <a:tailEnd/>
          </a:ln>
        </p:spPr>
      </p:pic>
      <p:sp>
        <p:nvSpPr>
          <p:cNvPr id="9" name="Rectangle 1"/>
          <p:cNvSpPr>
            <a:spLocks noChangeArrowheads="1"/>
          </p:cNvSpPr>
          <p:nvPr/>
        </p:nvSpPr>
        <p:spPr bwMode="auto">
          <a:xfrm>
            <a:off x="5735960" y="1189978"/>
            <a:ext cx="2538536" cy="773759"/>
          </a:xfrm>
          <a:prstGeom prst="rect">
            <a:avLst/>
          </a:prstGeom>
          <a:noFill/>
          <a:ln w="9525">
            <a:noFill/>
            <a:miter lim="800000"/>
            <a:headEnd/>
            <a:tailEnd/>
          </a:ln>
          <a:effectLst/>
        </p:spPr>
        <p:txBody>
          <a:bodyPr vert="horz" wrap="square" lIns="217636" tIns="108818" rIns="217636" bIns="108818" numCol="1" anchor="ctr" anchorCtr="0" compatLnSpc="1">
            <a:prstTxWarp prst="textNoShape">
              <a:avLst/>
            </a:prstTxWarp>
            <a:spAutoFit/>
          </a:bodyPr>
          <a:lstStyle/>
          <a:p>
            <a:pPr algn="ctr" defTabSz="2176363" fontAlgn="base">
              <a:spcBef>
                <a:spcPct val="0"/>
              </a:spcBef>
              <a:spcAft>
                <a:spcPct val="0"/>
              </a:spcAft>
            </a:pPr>
            <a:r>
              <a:rPr lang="fr-FR" sz="1200" dirty="0">
                <a:latin typeface="Arial Rounded MT Bold" pitchFamily="34" charset="0"/>
                <a:ea typeface="Calibri" pitchFamily="34" charset="0"/>
                <a:cs typeface="Arial" pitchFamily="34" charset="0"/>
              </a:rPr>
              <a:t>Royaume du Maroc</a:t>
            </a:r>
            <a:endParaRPr lang="fr-FR" sz="1200" dirty="0">
              <a:latin typeface="Arial" pitchFamily="34" charset="0"/>
              <a:cs typeface="Arial" pitchFamily="34" charset="0"/>
            </a:endParaRPr>
          </a:p>
          <a:p>
            <a:pPr algn="ctr" defTabSz="2176363" eaLnBrk="0" fontAlgn="base" hangingPunct="0">
              <a:spcBef>
                <a:spcPct val="0"/>
              </a:spcBef>
              <a:spcAft>
                <a:spcPct val="0"/>
              </a:spcAft>
            </a:pPr>
            <a:r>
              <a:rPr lang="fr-FR" sz="1200" dirty="0">
                <a:latin typeface="Arial Rounded MT Bold" pitchFamily="34" charset="0"/>
                <a:ea typeface="Calibri" pitchFamily="34" charset="0"/>
                <a:cs typeface="Arial" pitchFamily="34" charset="0"/>
              </a:rPr>
              <a:t>Ministère du Travail et de l’insertion professionnelle</a:t>
            </a:r>
            <a:endParaRPr lang="fr-FR" sz="4400" dirty="0">
              <a:latin typeface="Arial" pitchFamily="34" charset="0"/>
              <a:cs typeface="Arial" pitchFamily="34" charset="0"/>
            </a:endParaRPr>
          </a:p>
        </p:txBody>
      </p:sp>
      <p:pic>
        <p:nvPicPr>
          <p:cNvPr id="11" name="Image 2" descr="Image associée"/>
          <p:cNvPicPr/>
          <p:nvPr/>
        </p:nvPicPr>
        <p:blipFill>
          <a:blip r:embed="rId4"/>
          <a:srcRect/>
          <a:stretch>
            <a:fillRect/>
          </a:stretch>
        </p:blipFill>
        <p:spPr bwMode="auto">
          <a:xfrm>
            <a:off x="9422919" y="90001"/>
            <a:ext cx="1162050" cy="1099974"/>
          </a:xfrm>
          <a:prstGeom prst="rect">
            <a:avLst/>
          </a:prstGeom>
          <a:noFill/>
          <a:ln w="9525">
            <a:noFill/>
            <a:miter lim="800000"/>
            <a:headEnd/>
            <a:tailEnd/>
          </a:ln>
        </p:spPr>
      </p:pic>
      <p:pic>
        <p:nvPicPr>
          <p:cNvPr id="12" name="Picture 11">
            <a:extLst>
              <a:ext uri="{FF2B5EF4-FFF2-40B4-BE49-F238E27FC236}">
                <a16:creationId xmlns:a16="http://schemas.microsoft.com/office/drawing/2014/main" id="{E298216B-9140-4152-BEC1-CDD585324DDE}"/>
              </a:ext>
            </a:extLst>
          </p:cNvPr>
          <p:cNvPicPr/>
          <p:nvPr/>
        </p:nvPicPr>
        <p:blipFill>
          <a:blip r:embed="rId5" cstate="print"/>
          <a:stretch>
            <a:fillRect/>
          </a:stretch>
        </p:blipFill>
        <p:spPr>
          <a:xfrm>
            <a:off x="7971662" y="45766"/>
            <a:ext cx="1224136" cy="1119249"/>
          </a:xfrm>
          <a:prstGeom prst="rect">
            <a:avLst/>
          </a:prstGeom>
        </p:spPr>
      </p:pic>
      <p:pic>
        <p:nvPicPr>
          <p:cNvPr id="10" name="Picture 2"/>
          <p:cNvPicPr>
            <a:picLocks noChangeAspect="1" noChangeArrowheads="1"/>
          </p:cNvPicPr>
          <p:nvPr/>
        </p:nvPicPr>
        <p:blipFill>
          <a:blip r:embed="rId6">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60558" y="3"/>
            <a:ext cx="1761891" cy="1761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2"/>
          <p:cNvSpPr>
            <a:spLocks noGrp="1"/>
          </p:cNvSpPr>
          <p:nvPr>
            <p:ph type="title"/>
          </p:nvPr>
        </p:nvSpPr>
        <p:spPr>
          <a:xfrm>
            <a:off x="3362336" y="1503232"/>
            <a:ext cx="6910128" cy="1965569"/>
          </a:xfrm>
        </p:spPr>
        <p:txBody>
          <a:bodyPr>
            <a:noAutofit/>
          </a:bodyPr>
          <a:lstStyle/>
          <a:p>
            <a:br>
              <a:rPr lang="en-GB" sz="2800" dirty="0">
                <a:solidFill>
                  <a:srgbClr val="C00000"/>
                </a:solidFill>
                <a:latin typeface="Century Gothic" panose="020B0502020202020204" pitchFamily="34" charset="0"/>
              </a:rPr>
            </a:br>
            <a:br>
              <a:rPr lang="en-GB" sz="2800" dirty="0">
                <a:solidFill>
                  <a:srgbClr val="C00000"/>
                </a:solidFill>
                <a:latin typeface="Century Gothic" panose="020B0502020202020204" pitchFamily="34" charset="0"/>
              </a:rPr>
            </a:br>
            <a:br>
              <a:rPr lang="en-GB" sz="2800" dirty="0">
                <a:solidFill>
                  <a:srgbClr val="C00000"/>
                </a:solidFill>
                <a:latin typeface="Century Gothic" panose="020B0502020202020204" pitchFamily="34" charset="0"/>
              </a:rPr>
            </a:br>
            <a:br>
              <a:rPr lang="en-GB" sz="2800" dirty="0">
                <a:solidFill>
                  <a:srgbClr val="C00000"/>
                </a:solidFill>
                <a:latin typeface="Century Gothic" panose="020B0502020202020204" pitchFamily="34" charset="0"/>
              </a:rPr>
            </a:br>
            <a:br>
              <a:rPr lang="en-GB" sz="2800" dirty="0">
                <a:solidFill>
                  <a:srgbClr val="C00000"/>
                </a:solidFill>
                <a:latin typeface="Century Gothic" panose="020B0502020202020204" pitchFamily="34" charset="0"/>
              </a:rPr>
            </a:br>
            <a:r>
              <a:rPr lang="en-GB" sz="2800" dirty="0" err="1">
                <a:solidFill>
                  <a:schemeClr val="tx1"/>
                </a:solidFill>
                <a:latin typeface="+mn-lt"/>
              </a:rPr>
              <a:t>Mise</a:t>
            </a:r>
            <a:r>
              <a:rPr lang="en-GB" sz="2800" dirty="0">
                <a:solidFill>
                  <a:schemeClr val="tx1"/>
                </a:solidFill>
                <a:latin typeface="+mn-lt"/>
              </a:rPr>
              <a:t> </a:t>
            </a:r>
            <a:r>
              <a:rPr lang="en-GB" sz="2800" dirty="0" err="1">
                <a:solidFill>
                  <a:schemeClr val="tx1"/>
                </a:solidFill>
                <a:latin typeface="+mn-lt"/>
              </a:rPr>
              <a:t>en</a:t>
            </a:r>
            <a:r>
              <a:rPr lang="en-GB" sz="2800" dirty="0">
                <a:solidFill>
                  <a:schemeClr val="tx1"/>
                </a:solidFill>
                <a:latin typeface="+mn-lt"/>
              </a:rPr>
              <a:t> oeuvre/Territorialisation de la </a:t>
            </a:r>
            <a:r>
              <a:rPr lang="en-GB" sz="2800" dirty="0" err="1">
                <a:solidFill>
                  <a:schemeClr val="tx1"/>
                </a:solidFill>
                <a:latin typeface="+mn-lt"/>
              </a:rPr>
              <a:t>Stratégie</a:t>
            </a:r>
            <a:r>
              <a:rPr lang="en-GB" sz="2800" dirty="0">
                <a:solidFill>
                  <a:schemeClr val="tx1"/>
                </a:solidFill>
                <a:latin typeface="+mn-lt"/>
              </a:rPr>
              <a:t> </a:t>
            </a:r>
            <a:r>
              <a:rPr lang="en-GB" sz="2800" dirty="0" err="1">
                <a:solidFill>
                  <a:schemeClr val="tx1"/>
                </a:solidFill>
                <a:latin typeface="+mn-lt"/>
              </a:rPr>
              <a:t>Nationale</a:t>
            </a:r>
            <a:r>
              <a:rPr lang="en-GB" sz="2800" dirty="0">
                <a:solidFill>
                  <a:schemeClr val="tx1"/>
                </a:solidFill>
                <a:latin typeface="+mn-lt"/>
              </a:rPr>
              <a:t> pour </a:t>
            </a:r>
            <a:r>
              <a:rPr lang="en-GB" sz="2800" dirty="0" err="1">
                <a:solidFill>
                  <a:schemeClr val="tx1"/>
                </a:solidFill>
                <a:latin typeface="+mn-lt"/>
              </a:rPr>
              <a:t>l’Emploi</a:t>
            </a:r>
            <a:r>
              <a:rPr lang="en-GB" sz="2800" dirty="0">
                <a:solidFill>
                  <a:schemeClr val="tx1"/>
                </a:solidFill>
                <a:latin typeface="+mn-lt"/>
              </a:rPr>
              <a:t> du </a:t>
            </a:r>
            <a:r>
              <a:rPr lang="en-GB" sz="2800" dirty="0" err="1">
                <a:solidFill>
                  <a:schemeClr val="tx1"/>
                </a:solidFill>
                <a:latin typeface="+mn-lt"/>
              </a:rPr>
              <a:t>Maroc</a:t>
            </a:r>
            <a:endParaRPr lang="fr-FR" sz="3200" dirty="0">
              <a:solidFill>
                <a:schemeClr val="tx1"/>
              </a:solidFill>
              <a:latin typeface="+mn-lt"/>
            </a:endParaRPr>
          </a:p>
        </p:txBody>
      </p:sp>
      <p:pic>
        <p:nvPicPr>
          <p:cNvPr id="13" name="Image 12" descr="logo de Banque islamique de développement"/>
          <p:cNvPicPr/>
          <p:nvPr/>
        </p:nvPicPr>
        <p:blipFill>
          <a:blip r:embed="rId7"/>
          <a:srcRect/>
          <a:stretch>
            <a:fillRect/>
          </a:stretch>
        </p:blipFill>
        <p:spPr bwMode="auto">
          <a:xfrm>
            <a:off x="1732830" y="5803967"/>
            <a:ext cx="708670" cy="611813"/>
          </a:xfrm>
          <a:prstGeom prst="rect">
            <a:avLst/>
          </a:prstGeom>
          <a:noFill/>
          <a:ln w="9525">
            <a:noFill/>
            <a:miter lim="800000"/>
            <a:headEnd/>
            <a:tailEnd/>
          </a:ln>
        </p:spPr>
      </p:pic>
      <p:pic>
        <p:nvPicPr>
          <p:cNvPr id="14" name="Image 13" descr="Swedish International Development Cooperation Agency"/>
          <p:cNvPicPr/>
          <p:nvPr/>
        </p:nvPicPr>
        <p:blipFill>
          <a:blip r:embed="rId8"/>
          <a:srcRect/>
          <a:stretch>
            <a:fillRect/>
          </a:stretch>
        </p:blipFill>
        <p:spPr bwMode="auto">
          <a:xfrm>
            <a:off x="2644896" y="5813603"/>
            <a:ext cx="717440" cy="630010"/>
          </a:xfrm>
          <a:prstGeom prst="rect">
            <a:avLst/>
          </a:prstGeom>
          <a:noFill/>
          <a:ln w="9525">
            <a:noFill/>
            <a:miter lim="800000"/>
            <a:headEnd/>
            <a:tailEnd/>
          </a:ln>
        </p:spPr>
      </p:pic>
      <p:pic>
        <p:nvPicPr>
          <p:cNvPr id="15"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8372" y="5813603"/>
            <a:ext cx="665420" cy="54269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1260D685-9D40-43F0-8ABE-4251C793E6D5}"/>
              </a:ext>
            </a:extLst>
          </p:cNvPr>
          <p:cNvSpPr>
            <a:spLocks noGrp="1"/>
          </p:cNvSpPr>
          <p:nvPr>
            <p:ph type="sldNum" sz="quarter" idx="12"/>
          </p:nvPr>
        </p:nvSpPr>
        <p:spPr/>
        <p:txBody>
          <a:bodyPr/>
          <a:lstStyle/>
          <a:p>
            <a:fld id="{317E378F-21B4-4D91-BAE9-88E1576D8973}" type="slidenum">
              <a:rPr lang="fr-FR" smtClean="0"/>
              <a:t>1</a:t>
            </a:fld>
            <a:endParaRPr lang="fr-FR"/>
          </a:p>
        </p:txBody>
      </p:sp>
    </p:spTree>
    <p:extLst>
      <p:ext uri="{BB962C8B-B14F-4D97-AF65-F5344CB8AC3E}">
        <p14:creationId xmlns:p14="http://schemas.microsoft.com/office/powerpoint/2010/main" val="944883469"/>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7A64F58-32BC-4CDA-91E7-CE9EF82D8997}"/>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4" name="Table 3">
            <a:extLst>
              <a:ext uri="{FF2B5EF4-FFF2-40B4-BE49-F238E27FC236}">
                <a16:creationId xmlns:a16="http://schemas.microsoft.com/office/drawing/2014/main" id="{2A2B505E-B23B-43E7-86B4-512C4FC37717}"/>
              </a:ext>
            </a:extLst>
          </p:cNvPr>
          <p:cNvGraphicFramePr>
            <a:graphicFrameLocks noGrp="1"/>
          </p:cNvGraphicFramePr>
          <p:nvPr>
            <p:extLst>
              <p:ext uri="{D42A27DB-BD31-4B8C-83A1-F6EECF244321}">
                <p14:modId xmlns:p14="http://schemas.microsoft.com/office/powerpoint/2010/main" val="1983788543"/>
              </p:ext>
            </p:extLst>
          </p:nvPr>
        </p:nvGraphicFramePr>
        <p:xfrm>
          <a:off x="5095642" y="1345870"/>
          <a:ext cx="4312726" cy="923329"/>
        </p:xfrm>
        <a:graphic>
          <a:graphicData uri="http://schemas.openxmlformats.org/drawingml/2006/table">
            <a:tbl>
              <a:tblPr firstRow="1" firstCol="1" bandRow="1">
                <a:tableStyleId>{5C22544A-7EE6-4342-B048-85BDC9FD1C3A}</a:tableStyleId>
              </a:tblPr>
              <a:tblGrid>
                <a:gridCol w="2512526">
                  <a:extLst>
                    <a:ext uri="{9D8B030D-6E8A-4147-A177-3AD203B41FA5}">
                      <a16:colId xmlns:a16="http://schemas.microsoft.com/office/drawing/2014/main" val="2008684986"/>
                    </a:ext>
                  </a:extLst>
                </a:gridCol>
                <a:gridCol w="864096">
                  <a:extLst>
                    <a:ext uri="{9D8B030D-6E8A-4147-A177-3AD203B41FA5}">
                      <a16:colId xmlns:a16="http://schemas.microsoft.com/office/drawing/2014/main" val="2142476247"/>
                    </a:ext>
                  </a:extLst>
                </a:gridCol>
                <a:gridCol w="936104">
                  <a:extLst>
                    <a:ext uri="{9D8B030D-6E8A-4147-A177-3AD203B41FA5}">
                      <a16:colId xmlns:a16="http://schemas.microsoft.com/office/drawing/2014/main" val="3691503797"/>
                    </a:ext>
                  </a:extLst>
                </a:gridCol>
              </a:tblGrid>
              <a:tr h="241709">
                <a:tc>
                  <a:txBody>
                    <a:bodyPr/>
                    <a:lstStyle/>
                    <a:p>
                      <a:endParaRPr lang="en-US" sz="1400">
                        <a:effectLst/>
                        <a:latin typeface="Gill Sans MT" panose="020B0502020104020203"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RTTA</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National</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3790727577"/>
                  </a:ext>
                </a:extLst>
              </a:tr>
              <a:tr h="241709">
                <a:tc>
                  <a:txBody>
                    <a:bodyPr/>
                    <a:lstStyle/>
                    <a:p>
                      <a:pPr marL="0" marR="0">
                        <a:lnSpc>
                          <a:spcPct val="107000"/>
                        </a:lnSpc>
                        <a:spcBef>
                          <a:spcPts val="0"/>
                        </a:spcBef>
                        <a:spcAft>
                          <a:spcPts val="0"/>
                        </a:spcAft>
                      </a:pPr>
                      <a:r>
                        <a:rPr lang="fr-FR" sz="1400" dirty="0">
                          <a:effectLst/>
                        </a:rPr>
                        <a:t>Population active</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1,7%</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0,7%</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3686808663"/>
                  </a:ext>
                </a:extLst>
              </a:tr>
              <a:tr h="439911">
                <a:tc>
                  <a:txBody>
                    <a:bodyPr/>
                    <a:lstStyle/>
                    <a:p>
                      <a:pPr marL="0" marR="0">
                        <a:lnSpc>
                          <a:spcPct val="107000"/>
                        </a:lnSpc>
                        <a:spcBef>
                          <a:spcPts val="0"/>
                        </a:spcBef>
                        <a:spcAft>
                          <a:spcPts val="0"/>
                        </a:spcAft>
                      </a:pPr>
                      <a:r>
                        <a:rPr lang="fr-FR" sz="1400" dirty="0">
                          <a:effectLst/>
                        </a:rPr>
                        <a:t>Population au chômage</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3,5%</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400" dirty="0">
                          <a:effectLst/>
                        </a:rPr>
                        <a:t>0,4%</a:t>
                      </a:r>
                      <a:endParaRPr lang="en-US" sz="14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931599140"/>
                  </a:ext>
                </a:extLst>
              </a:tr>
            </a:tbl>
          </a:graphicData>
        </a:graphic>
      </p:graphicFrame>
      <p:sp>
        <p:nvSpPr>
          <p:cNvPr id="9" name="TextBox 8">
            <a:extLst>
              <a:ext uri="{FF2B5EF4-FFF2-40B4-BE49-F238E27FC236}">
                <a16:creationId xmlns:a16="http://schemas.microsoft.com/office/drawing/2014/main" id="{0864D516-A446-4E6F-B9AB-4E066B51135D}"/>
              </a:ext>
            </a:extLst>
          </p:cNvPr>
          <p:cNvSpPr txBox="1"/>
          <p:nvPr/>
        </p:nvSpPr>
        <p:spPr>
          <a:xfrm>
            <a:off x="2065472" y="1260461"/>
            <a:ext cx="2832994" cy="923330"/>
          </a:xfrm>
          <a:prstGeom prst="rect">
            <a:avLst/>
          </a:prstGeom>
          <a:noFill/>
        </p:spPr>
        <p:txBody>
          <a:bodyPr wrap="square" rtlCol="0">
            <a:spAutoFit/>
          </a:bodyPr>
          <a:lstStyle/>
          <a:p>
            <a:pPr marL="285750" indent="-285750">
              <a:buFont typeface="Wingdings" panose="05000000000000000000" pitchFamily="2" charset="2"/>
              <a:buChar char="q"/>
            </a:pPr>
            <a:r>
              <a:rPr lang="fr-FR" dirty="0"/>
              <a:t>Le chômage augmente plus vite dans la RTTA</a:t>
            </a:r>
          </a:p>
        </p:txBody>
      </p:sp>
      <p:graphicFrame>
        <p:nvGraphicFramePr>
          <p:cNvPr id="11" name="Chart 10">
            <a:extLst>
              <a:ext uri="{FF2B5EF4-FFF2-40B4-BE49-F238E27FC236}">
                <a16:creationId xmlns:a16="http://schemas.microsoft.com/office/drawing/2014/main" id="{68C364A1-A08B-465C-9569-EE1300675A39}"/>
              </a:ext>
            </a:extLst>
          </p:cNvPr>
          <p:cNvGraphicFramePr/>
          <p:nvPr>
            <p:extLst>
              <p:ext uri="{D42A27DB-BD31-4B8C-83A1-F6EECF244321}">
                <p14:modId xmlns:p14="http://schemas.microsoft.com/office/powerpoint/2010/main" val="1635187083"/>
              </p:ext>
            </p:extLst>
          </p:nvPr>
        </p:nvGraphicFramePr>
        <p:xfrm>
          <a:off x="2126641" y="2383751"/>
          <a:ext cx="2736304" cy="184963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Chart 11">
            <a:extLst>
              <a:ext uri="{FF2B5EF4-FFF2-40B4-BE49-F238E27FC236}">
                <a16:creationId xmlns:a16="http://schemas.microsoft.com/office/drawing/2014/main" id="{71D46F0D-ABF4-465D-8DDA-2AB97C1C1A9F}"/>
              </a:ext>
            </a:extLst>
          </p:cNvPr>
          <p:cNvGraphicFramePr/>
          <p:nvPr>
            <p:extLst>
              <p:ext uri="{D42A27DB-BD31-4B8C-83A1-F6EECF244321}">
                <p14:modId xmlns:p14="http://schemas.microsoft.com/office/powerpoint/2010/main" val="4053289252"/>
              </p:ext>
            </p:extLst>
          </p:nvPr>
        </p:nvGraphicFramePr>
        <p:xfrm>
          <a:off x="5328338" y="4221088"/>
          <a:ext cx="2783886" cy="1936638"/>
        </p:xfrm>
        <a:graphic>
          <a:graphicData uri="http://schemas.openxmlformats.org/drawingml/2006/chart">
            <c:chart xmlns:c="http://schemas.openxmlformats.org/drawingml/2006/chart" xmlns:r="http://schemas.openxmlformats.org/officeDocument/2006/relationships" r:id="rId7"/>
          </a:graphicData>
        </a:graphic>
      </p:graphicFrame>
      <p:sp>
        <p:nvSpPr>
          <p:cNvPr id="16" name="TextBox 15">
            <a:extLst>
              <a:ext uri="{FF2B5EF4-FFF2-40B4-BE49-F238E27FC236}">
                <a16:creationId xmlns:a16="http://schemas.microsoft.com/office/drawing/2014/main" id="{1C2A87EA-0B33-4D44-B7E6-DFF77FD6B83E}"/>
              </a:ext>
            </a:extLst>
          </p:cNvPr>
          <p:cNvSpPr txBox="1"/>
          <p:nvPr/>
        </p:nvSpPr>
        <p:spPr>
          <a:xfrm>
            <a:off x="5328338" y="2896679"/>
            <a:ext cx="3312368"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Baisse du chômage depuis 2012 (9,6% en 2016)</a:t>
            </a:r>
          </a:p>
        </p:txBody>
      </p:sp>
      <p:sp>
        <p:nvSpPr>
          <p:cNvPr id="17" name="AutoShape 78">
            <a:extLst>
              <a:ext uri="{FF2B5EF4-FFF2-40B4-BE49-F238E27FC236}">
                <a16:creationId xmlns:a16="http://schemas.microsoft.com/office/drawing/2014/main" id="{7378E6A0-20EE-4EE1-9FE2-0A1C4E9D91A8}"/>
              </a:ext>
            </a:extLst>
          </p:cNvPr>
          <p:cNvSpPr>
            <a:spLocks noChangeArrowheads="1"/>
          </p:cNvSpPr>
          <p:nvPr>
            <p:custDataLst>
              <p:tags r:id="rId1"/>
            </p:custDataLst>
          </p:nvPr>
        </p:nvSpPr>
        <p:spPr bwMode="auto">
          <a:xfrm rot="16200000" flipV="1">
            <a:off x="4274194" y="1604987"/>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18" name="TextBox 17">
            <a:extLst>
              <a:ext uri="{FF2B5EF4-FFF2-40B4-BE49-F238E27FC236}">
                <a16:creationId xmlns:a16="http://schemas.microsoft.com/office/drawing/2014/main" id="{F7D5D3BB-C0DA-4C5B-A823-EEBE0E9A9C07}"/>
              </a:ext>
            </a:extLst>
          </p:cNvPr>
          <p:cNvSpPr txBox="1"/>
          <p:nvPr/>
        </p:nvSpPr>
        <p:spPr>
          <a:xfrm>
            <a:off x="2097502" y="4746138"/>
            <a:ext cx="2697897"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Chômage plus élevé chez les femmes</a:t>
            </a:r>
          </a:p>
        </p:txBody>
      </p:sp>
      <p:sp>
        <p:nvSpPr>
          <p:cNvPr id="19" name="AutoShape 78">
            <a:extLst>
              <a:ext uri="{FF2B5EF4-FFF2-40B4-BE49-F238E27FC236}">
                <a16:creationId xmlns:a16="http://schemas.microsoft.com/office/drawing/2014/main" id="{4B7C1F8F-E085-493A-8732-0C491CE73C2A}"/>
              </a:ext>
            </a:extLst>
          </p:cNvPr>
          <p:cNvSpPr>
            <a:spLocks noChangeArrowheads="1"/>
          </p:cNvSpPr>
          <p:nvPr>
            <p:custDataLst>
              <p:tags r:id="rId2"/>
            </p:custDataLst>
          </p:nvPr>
        </p:nvSpPr>
        <p:spPr bwMode="auto">
          <a:xfrm rot="16200000" flipV="1">
            <a:off x="4232627" y="4960186"/>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20" name="AutoShape 78">
            <a:extLst>
              <a:ext uri="{FF2B5EF4-FFF2-40B4-BE49-F238E27FC236}">
                <a16:creationId xmlns:a16="http://schemas.microsoft.com/office/drawing/2014/main" id="{3F987093-11E3-4E53-AFB7-987AE97896E6}"/>
              </a:ext>
            </a:extLst>
          </p:cNvPr>
          <p:cNvSpPr>
            <a:spLocks noChangeArrowheads="1"/>
          </p:cNvSpPr>
          <p:nvPr>
            <p:custDataLst>
              <p:tags r:id="rId3"/>
            </p:custDataLst>
          </p:nvPr>
        </p:nvSpPr>
        <p:spPr bwMode="auto">
          <a:xfrm rot="5400000" flipV="1">
            <a:off x="4423760" y="3199454"/>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25" name="Title 1">
            <a:extLst>
              <a:ext uri="{FF2B5EF4-FFF2-40B4-BE49-F238E27FC236}">
                <a16:creationId xmlns:a16="http://schemas.microsoft.com/office/drawing/2014/main" id="{C4DEA121-2E60-487B-8BBF-07813FD6BF9B}"/>
              </a:ext>
            </a:extLst>
          </p:cNvPr>
          <p:cNvSpPr txBox="1">
            <a:spLocks/>
          </p:cNvSpPr>
          <p:nvPr/>
        </p:nvSpPr>
        <p:spPr>
          <a:xfrm>
            <a:off x="1919536" y="242522"/>
            <a:ext cx="8136904"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Chômage</a:t>
            </a:r>
            <a:endParaRPr lang="fr-FR" sz="2400" b="1" i="1" dirty="0"/>
          </a:p>
        </p:txBody>
      </p:sp>
      <p:sp>
        <p:nvSpPr>
          <p:cNvPr id="2" name="Slide Number Placeholder 1">
            <a:extLst>
              <a:ext uri="{FF2B5EF4-FFF2-40B4-BE49-F238E27FC236}">
                <a16:creationId xmlns:a16="http://schemas.microsoft.com/office/drawing/2014/main" id="{446D60B2-DAFB-4D88-A2CE-664DFE735D61}"/>
              </a:ext>
            </a:extLst>
          </p:cNvPr>
          <p:cNvSpPr>
            <a:spLocks noGrp="1"/>
          </p:cNvSpPr>
          <p:nvPr>
            <p:ph type="sldNum" sz="quarter" idx="12"/>
          </p:nvPr>
        </p:nvSpPr>
        <p:spPr/>
        <p:txBody>
          <a:bodyPr/>
          <a:lstStyle/>
          <a:p>
            <a:fld id="{317E378F-21B4-4D91-BAE9-88E1576D8973}" type="slidenum">
              <a:rPr lang="fr-FR" smtClean="0"/>
              <a:t>10</a:t>
            </a:fld>
            <a:endParaRPr lang="fr-FR"/>
          </a:p>
        </p:txBody>
      </p:sp>
      <p:sp>
        <p:nvSpPr>
          <p:cNvPr id="5" name="TextBox 4">
            <a:extLst>
              <a:ext uri="{FF2B5EF4-FFF2-40B4-BE49-F238E27FC236}">
                <a16:creationId xmlns:a16="http://schemas.microsoft.com/office/drawing/2014/main" id="{C8DA78FA-30DA-4C31-BDA6-85D63628A469}"/>
              </a:ext>
            </a:extLst>
          </p:cNvPr>
          <p:cNvSpPr txBox="1"/>
          <p:nvPr/>
        </p:nvSpPr>
        <p:spPr>
          <a:xfrm>
            <a:off x="5048029" y="1036412"/>
            <a:ext cx="4312726" cy="307777"/>
          </a:xfrm>
          <a:prstGeom prst="rect">
            <a:avLst/>
          </a:prstGeom>
          <a:noFill/>
        </p:spPr>
        <p:txBody>
          <a:bodyPr wrap="square" rtlCol="0">
            <a:spAutoFit/>
          </a:bodyPr>
          <a:lstStyle/>
          <a:p>
            <a:r>
              <a:rPr lang="fr-FR" sz="1400" i="1" dirty="0"/>
              <a:t>Accroissement moyen annuel entre 2006/2016</a:t>
            </a:r>
            <a:endParaRPr lang="en-US" sz="1400" i="1" dirty="0"/>
          </a:p>
        </p:txBody>
      </p:sp>
    </p:spTree>
    <p:extLst>
      <p:ext uri="{BB962C8B-B14F-4D97-AF65-F5344CB8AC3E}">
        <p14:creationId xmlns:p14="http://schemas.microsoft.com/office/powerpoint/2010/main" val="1037231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25AF4-4F64-4C26-83CA-64B4164BCCCE}"/>
              </a:ext>
            </a:extLst>
          </p:cNvPr>
          <p:cNvSpPr txBox="1">
            <a:spLocks/>
          </p:cNvSpPr>
          <p:nvPr/>
        </p:nvSpPr>
        <p:spPr>
          <a:xfrm>
            <a:off x="1919536" y="242522"/>
            <a:ext cx="8136904"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Chômage</a:t>
            </a:r>
            <a:endParaRPr lang="fr-FR" sz="2400" b="1" i="1" dirty="0"/>
          </a:p>
        </p:txBody>
      </p:sp>
      <p:cxnSp>
        <p:nvCxnSpPr>
          <p:cNvPr id="3" name="Straight Connector 2">
            <a:extLst>
              <a:ext uri="{FF2B5EF4-FFF2-40B4-BE49-F238E27FC236}">
                <a16:creationId xmlns:a16="http://schemas.microsoft.com/office/drawing/2014/main" id="{56C6ED37-A04B-4D60-AC6E-6D0260865EA9}"/>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F57970C-0DD8-4E33-86A6-81E73C81C142}"/>
              </a:ext>
            </a:extLst>
          </p:cNvPr>
          <p:cNvSpPr txBox="1"/>
          <p:nvPr/>
        </p:nvSpPr>
        <p:spPr>
          <a:xfrm>
            <a:off x="2207571" y="1088576"/>
            <a:ext cx="6518779" cy="369332"/>
          </a:xfrm>
          <a:prstGeom prst="rect">
            <a:avLst/>
          </a:prstGeom>
          <a:noFill/>
        </p:spPr>
        <p:txBody>
          <a:bodyPr wrap="square" rtlCol="0">
            <a:spAutoFit/>
          </a:bodyPr>
          <a:lstStyle/>
          <a:p>
            <a:pPr marL="285750" indent="-285750">
              <a:buFont typeface="Wingdings" panose="05000000000000000000" pitchFamily="2" charset="2"/>
              <a:buChar char="q"/>
            </a:pPr>
            <a:r>
              <a:rPr lang="fr-FR" dirty="0"/>
              <a:t>Forte augmentation du chômage chez les jeunes</a:t>
            </a:r>
          </a:p>
        </p:txBody>
      </p:sp>
      <p:graphicFrame>
        <p:nvGraphicFramePr>
          <p:cNvPr id="5" name="Chart 4">
            <a:extLst>
              <a:ext uri="{FF2B5EF4-FFF2-40B4-BE49-F238E27FC236}">
                <a16:creationId xmlns:a16="http://schemas.microsoft.com/office/drawing/2014/main" id="{59E34DD3-00C8-4755-B91F-7D8213566F5A}"/>
              </a:ext>
            </a:extLst>
          </p:cNvPr>
          <p:cNvGraphicFramePr/>
          <p:nvPr>
            <p:extLst>
              <p:ext uri="{D42A27DB-BD31-4B8C-83A1-F6EECF244321}">
                <p14:modId xmlns:p14="http://schemas.microsoft.com/office/powerpoint/2010/main" val="4188360043"/>
              </p:ext>
            </p:extLst>
          </p:nvPr>
        </p:nvGraphicFramePr>
        <p:xfrm>
          <a:off x="2423593" y="1521506"/>
          <a:ext cx="2940358" cy="233954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Chart 5">
            <a:extLst>
              <a:ext uri="{FF2B5EF4-FFF2-40B4-BE49-F238E27FC236}">
                <a16:creationId xmlns:a16="http://schemas.microsoft.com/office/drawing/2014/main" id="{CA286D1B-1801-46EF-A228-3F7C6256995A}"/>
              </a:ext>
            </a:extLst>
          </p:cNvPr>
          <p:cNvGraphicFramePr/>
          <p:nvPr>
            <p:extLst>
              <p:ext uri="{D42A27DB-BD31-4B8C-83A1-F6EECF244321}">
                <p14:modId xmlns:p14="http://schemas.microsoft.com/office/powerpoint/2010/main" val="3272991676"/>
              </p:ext>
            </p:extLst>
          </p:nvPr>
        </p:nvGraphicFramePr>
        <p:xfrm>
          <a:off x="6287825" y="1523132"/>
          <a:ext cx="2930410" cy="2337919"/>
        </p:xfrm>
        <a:graphic>
          <a:graphicData uri="http://schemas.openxmlformats.org/drawingml/2006/chart">
            <c:chart xmlns:c="http://schemas.openxmlformats.org/drawingml/2006/chart" xmlns:r="http://schemas.openxmlformats.org/officeDocument/2006/relationships" r:id="rId6"/>
          </a:graphicData>
        </a:graphic>
      </p:graphicFrame>
      <p:sp>
        <p:nvSpPr>
          <p:cNvPr id="7" name="AutoShape 78">
            <a:extLst>
              <a:ext uri="{FF2B5EF4-FFF2-40B4-BE49-F238E27FC236}">
                <a16:creationId xmlns:a16="http://schemas.microsoft.com/office/drawing/2014/main" id="{1EE559F0-518A-4A06-B740-303404066233}"/>
              </a:ext>
            </a:extLst>
          </p:cNvPr>
          <p:cNvSpPr>
            <a:spLocks noChangeArrowheads="1"/>
          </p:cNvSpPr>
          <p:nvPr>
            <p:custDataLst>
              <p:tags r:id="rId1"/>
            </p:custDataLst>
          </p:nvPr>
        </p:nvSpPr>
        <p:spPr bwMode="auto">
          <a:xfrm flipV="1">
            <a:off x="5150133" y="1457908"/>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8" name="TextBox 7">
            <a:extLst>
              <a:ext uri="{FF2B5EF4-FFF2-40B4-BE49-F238E27FC236}">
                <a16:creationId xmlns:a16="http://schemas.microsoft.com/office/drawing/2014/main" id="{81086CD2-662C-4563-A122-ED04EC59EBA6}"/>
              </a:ext>
            </a:extLst>
          </p:cNvPr>
          <p:cNvSpPr txBox="1"/>
          <p:nvPr/>
        </p:nvSpPr>
        <p:spPr>
          <a:xfrm>
            <a:off x="2207571" y="3924646"/>
            <a:ext cx="6518779" cy="369332"/>
          </a:xfrm>
          <a:prstGeom prst="rect">
            <a:avLst/>
          </a:prstGeom>
          <a:noFill/>
        </p:spPr>
        <p:txBody>
          <a:bodyPr wrap="square" rtlCol="0">
            <a:spAutoFit/>
          </a:bodyPr>
          <a:lstStyle/>
          <a:p>
            <a:pPr marL="285750" indent="-285750">
              <a:buFont typeface="Wingdings" panose="05000000000000000000" pitchFamily="2" charset="2"/>
              <a:buChar char="q"/>
            </a:pPr>
            <a:r>
              <a:rPr lang="fr-FR" dirty="0"/>
              <a:t>Forte augmentation du chômage chez les diplômés</a:t>
            </a:r>
          </a:p>
        </p:txBody>
      </p:sp>
      <p:sp>
        <p:nvSpPr>
          <p:cNvPr id="9" name="AutoShape 78">
            <a:extLst>
              <a:ext uri="{FF2B5EF4-FFF2-40B4-BE49-F238E27FC236}">
                <a16:creationId xmlns:a16="http://schemas.microsoft.com/office/drawing/2014/main" id="{BA2C1271-B3E0-4026-B520-C18CEAA3DACF}"/>
              </a:ext>
            </a:extLst>
          </p:cNvPr>
          <p:cNvSpPr>
            <a:spLocks noChangeArrowheads="1"/>
          </p:cNvSpPr>
          <p:nvPr>
            <p:custDataLst>
              <p:tags r:id="rId2"/>
            </p:custDataLst>
          </p:nvPr>
        </p:nvSpPr>
        <p:spPr bwMode="auto">
          <a:xfrm flipV="1">
            <a:off x="5150133" y="4293978"/>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graphicFrame>
        <p:nvGraphicFramePr>
          <p:cNvPr id="10" name="Chart 9">
            <a:extLst>
              <a:ext uri="{FF2B5EF4-FFF2-40B4-BE49-F238E27FC236}">
                <a16:creationId xmlns:a16="http://schemas.microsoft.com/office/drawing/2014/main" id="{5AE11662-FEAE-4F15-9A31-8B739F3670F7}"/>
              </a:ext>
            </a:extLst>
          </p:cNvPr>
          <p:cNvGraphicFramePr/>
          <p:nvPr>
            <p:extLst>
              <p:ext uri="{D42A27DB-BD31-4B8C-83A1-F6EECF244321}">
                <p14:modId xmlns:p14="http://schemas.microsoft.com/office/powerpoint/2010/main" val="559113816"/>
              </p:ext>
            </p:extLst>
          </p:nvPr>
        </p:nvGraphicFramePr>
        <p:xfrm>
          <a:off x="2351587" y="4357578"/>
          <a:ext cx="3012367" cy="2344013"/>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1" name="Chart 10">
            <a:extLst>
              <a:ext uri="{FF2B5EF4-FFF2-40B4-BE49-F238E27FC236}">
                <a16:creationId xmlns:a16="http://schemas.microsoft.com/office/drawing/2014/main" id="{9E4A54AC-1C7F-4504-8087-D15C499FC06D}"/>
              </a:ext>
            </a:extLst>
          </p:cNvPr>
          <p:cNvGraphicFramePr/>
          <p:nvPr>
            <p:extLst>
              <p:ext uri="{D42A27DB-BD31-4B8C-83A1-F6EECF244321}">
                <p14:modId xmlns:p14="http://schemas.microsoft.com/office/powerpoint/2010/main" val="230208074"/>
              </p:ext>
            </p:extLst>
          </p:nvPr>
        </p:nvGraphicFramePr>
        <p:xfrm>
          <a:off x="6275673" y="4512205"/>
          <a:ext cx="2942562" cy="2189456"/>
        </p:xfrm>
        <a:graphic>
          <a:graphicData uri="http://schemas.openxmlformats.org/drawingml/2006/chart">
            <c:chart xmlns:c="http://schemas.openxmlformats.org/drawingml/2006/chart" xmlns:r="http://schemas.openxmlformats.org/officeDocument/2006/relationships" r:id="rId8"/>
          </a:graphicData>
        </a:graphic>
      </p:graphicFrame>
      <p:sp>
        <p:nvSpPr>
          <p:cNvPr id="12" name="Slide Number Placeholder 11">
            <a:extLst>
              <a:ext uri="{FF2B5EF4-FFF2-40B4-BE49-F238E27FC236}">
                <a16:creationId xmlns:a16="http://schemas.microsoft.com/office/drawing/2014/main" id="{C4CD4F76-A567-4CF2-81B9-137AB4FC9C6B}"/>
              </a:ext>
            </a:extLst>
          </p:cNvPr>
          <p:cNvSpPr>
            <a:spLocks noGrp="1"/>
          </p:cNvSpPr>
          <p:nvPr>
            <p:ph type="sldNum" sz="quarter" idx="12"/>
          </p:nvPr>
        </p:nvSpPr>
        <p:spPr/>
        <p:txBody>
          <a:bodyPr/>
          <a:lstStyle/>
          <a:p>
            <a:fld id="{317E378F-21B4-4D91-BAE9-88E1576D8973}" type="slidenum">
              <a:rPr lang="fr-FR" smtClean="0"/>
              <a:pPr/>
              <a:t>11</a:t>
            </a:fld>
            <a:endParaRPr lang="fr-FR"/>
          </a:p>
        </p:txBody>
      </p:sp>
    </p:spTree>
    <p:extLst>
      <p:ext uri="{BB962C8B-B14F-4D97-AF65-F5344CB8AC3E}">
        <p14:creationId xmlns:p14="http://schemas.microsoft.com/office/powerpoint/2010/main" val="335267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25AF4-4F64-4C26-83CA-64B4164BCCCE}"/>
              </a:ext>
            </a:extLst>
          </p:cNvPr>
          <p:cNvSpPr txBox="1">
            <a:spLocks/>
          </p:cNvSpPr>
          <p:nvPr/>
        </p:nvSpPr>
        <p:spPr>
          <a:xfrm>
            <a:off x="1811524" y="223384"/>
            <a:ext cx="8136904"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Chômage</a:t>
            </a:r>
            <a:endParaRPr lang="fr-FR" sz="2400" b="1" i="1" dirty="0"/>
          </a:p>
        </p:txBody>
      </p:sp>
      <p:cxnSp>
        <p:nvCxnSpPr>
          <p:cNvPr id="3" name="Straight Connector 2">
            <a:extLst>
              <a:ext uri="{FF2B5EF4-FFF2-40B4-BE49-F238E27FC236}">
                <a16:creationId xmlns:a16="http://schemas.microsoft.com/office/drawing/2014/main" id="{56C6ED37-A04B-4D60-AC6E-6D0260865EA9}"/>
              </a:ext>
            </a:extLst>
          </p:cNvPr>
          <p:cNvCxnSpPr/>
          <p:nvPr/>
        </p:nvCxnSpPr>
        <p:spPr>
          <a:xfrm>
            <a:off x="1703512" y="764704"/>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F57970C-0DD8-4E33-86A6-81E73C81C142}"/>
              </a:ext>
            </a:extLst>
          </p:cNvPr>
          <p:cNvSpPr txBox="1"/>
          <p:nvPr/>
        </p:nvSpPr>
        <p:spPr>
          <a:xfrm>
            <a:off x="1703512" y="977960"/>
            <a:ext cx="8136904" cy="830997"/>
          </a:xfrm>
          <a:prstGeom prst="rect">
            <a:avLst/>
          </a:prstGeom>
          <a:noFill/>
        </p:spPr>
        <p:txBody>
          <a:bodyPr wrap="square" rtlCol="0">
            <a:spAutoFit/>
          </a:bodyPr>
          <a:lstStyle/>
          <a:p>
            <a:r>
              <a:rPr lang="fr-FR" sz="2400" dirty="0"/>
              <a:t>Pourquoi les jeunes sont plus touchés par l’inactivité et le chômage ? Quelques éléments d’explications</a:t>
            </a:r>
          </a:p>
        </p:txBody>
      </p:sp>
      <p:sp>
        <p:nvSpPr>
          <p:cNvPr id="9" name="AutoShape 78">
            <a:extLst>
              <a:ext uri="{FF2B5EF4-FFF2-40B4-BE49-F238E27FC236}">
                <a16:creationId xmlns:a16="http://schemas.microsoft.com/office/drawing/2014/main" id="{BA2C1271-B3E0-4026-B520-C18CEAA3DACF}"/>
              </a:ext>
            </a:extLst>
          </p:cNvPr>
          <p:cNvSpPr>
            <a:spLocks noChangeArrowheads="1"/>
          </p:cNvSpPr>
          <p:nvPr>
            <p:custDataLst>
              <p:tags r:id="rId1"/>
            </p:custDataLst>
          </p:nvPr>
        </p:nvSpPr>
        <p:spPr bwMode="auto">
          <a:xfrm flipV="1">
            <a:off x="3287688" y="1902541"/>
            <a:ext cx="2304256" cy="22897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13" name="TextBox 12">
            <a:extLst>
              <a:ext uri="{FF2B5EF4-FFF2-40B4-BE49-F238E27FC236}">
                <a16:creationId xmlns:a16="http://schemas.microsoft.com/office/drawing/2014/main" id="{D9830BBD-19E1-4FC2-A759-42E29F61FEF6}"/>
              </a:ext>
            </a:extLst>
          </p:cNvPr>
          <p:cNvSpPr txBox="1"/>
          <p:nvPr/>
        </p:nvSpPr>
        <p:spPr>
          <a:xfrm>
            <a:off x="1199456" y="2156072"/>
            <a:ext cx="8352928" cy="2923877"/>
          </a:xfrm>
          <a:prstGeom prst="rect">
            <a:avLst/>
          </a:prstGeom>
          <a:noFill/>
        </p:spPr>
        <p:txBody>
          <a:bodyPr wrap="square" rtlCol="0">
            <a:spAutoFit/>
          </a:bodyPr>
          <a:lstStyle/>
          <a:p>
            <a:pPr marL="1087438" lvl="1" indent="-623888">
              <a:spcBef>
                <a:spcPts val="1200"/>
              </a:spcBef>
              <a:buClr>
                <a:schemeClr val="accent1">
                  <a:lumMod val="50000"/>
                </a:schemeClr>
              </a:buClr>
              <a:buFont typeface="Wingdings" panose="05000000000000000000" pitchFamily="2" charset="2"/>
              <a:buChar char="q"/>
            </a:pPr>
            <a:r>
              <a:rPr lang="fr-FR" sz="2400" dirty="0"/>
              <a:t>Le manque d’opportunités d’emplois décents</a:t>
            </a:r>
          </a:p>
          <a:p>
            <a:pPr marL="1087438" lvl="1" indent="-623888">
              <a:spcBef>
                <a:spcPts val="1200"/>
              </a:spcBef>
              <a:buClr>
                <a:schemeClr val="accent1">
                  <a:lumMod val="50000"/>
                </a:schemeClr>
              </a:buClr>
              <a:buFont typeface="Wingdings" panose="05000000000000000000" pitchFamily="2" charset="2"/>
              <a:buChar char="q"/>
            </a:pPr>
            <a:r>
              <a:rPr lang="fr-FR" sz="2400" dirty="0"/>
              <a:t>La déscolarisation prématurée;</a:t>
            </a:r>
          </a:p>
          <a:p>
            <a:pPr marL="1087438" lvl="1" indent="-623888">
              <a:spcBef>
                <a:spcPts val="1200"/>
              </a:spcBef>
              <a:buClr>
                <a:schemeClr val="accent1">
                  <a:lumMod val="50000"/>
                </a:schemeClr>
              </a:buClr>
              <a:buFont typeface="Wingdings" panose="05000000000000000000" pitchFamily="2" charset="2"/>
              <a:buChar char="q"/>
            </a:pPr>
            <a:r>
              <a:rPr lang="fr-FR" sz="2400" dirty="0"/>
              <a:t>Un niveau d’éducation faible</a:t>
            </a:r>
          </a:p>
          <a:p>
            <a:pPr marL="1087438" lvl="1" indent="-623888">
              <a:spcBef>
                <a:spcPts val="1200"/>
              </a:spcBef>
              <a:buClr>
                <a:schemeClr val="accent1">
                  <a:lumMod val="50000"/>
                </a:schemeClr>
              </a:buClr>
              <a:buFont typeface="Wingdings" panose="05000000000000000000" pitchFamily="2" charset="2"/>
              <a:buChar char="q"/>
            </a:pPr>
            <a:r>
              <a:rPr lang="fr-FR" sz="2400" dirty="0"/>
              <a:t>La primauté donnée à l’enseignement général au détriment de l’enseignement professionnel</a:t>
            </a:r>
          </a:p>
          <a:p>
            <a:pPr marL="1087438" lvl="1" indent="-623888">
              <a:spcBef>
                <a:spcPts val="1200"/>
              </a:spcBef>
              <a:buClr>
                <a:schemeClr val="accent1">
                  <a:lumMod val="50000"/>
                </a:schemeClr>
              </a:buClr>
              <a:buFont typeface="Wingdings" panose="05000000000000000000" pitchFamily="2" charset="2"/>
              <a:buChar char="q"/>
            </a:pPr>
            <a:r>
              <a:rPr lang="fr-FR" sz="2400" dirty="0"/>
              <a:t>Les inégalités territoriales</a:t>
            </a:r>
            <a:endParaRPr lang="en-US" sz="2400" dirty="0"/>
          </a:p>
        </p:txBody>
      </p:sp>
      <p:sp>
        <p:nvSpPr>
          <p:cNvPr id="5" name="Slide Number Placeholder 4">
            <a:extLst>
              <a:ext uri="{FF2B5EF4-FFF2-40B4-BE49-F238E27FC236}">
                <a16:creationId xmlns:a16="http://schemas.microsoft.com/office/drawing/2014/main" id="{2D331226-F647-46A8-B9B0-D63FD63B2FE1}"/>
              </a:ext>
            </a:extLst>
          </p:cNvPr>
          <p:cNvSpPr>
            <a:spLocks noGrp="1"/>
          </p:cNvSpPr>
          <p:nvPr>
            <p:ph type="sldNum" sz="quarter" idx="12"/>
          </p:nvPr>
        </p:nvSpPr>
        <p:spPr/>
        <p:txBody>
          <a:bodyPr/>
          <a:lstStyle/>
          <a:p>
            <a:fld id="{317E378F-21B4-4D91-BAE9-88E1576D8973}" type="slidenum">
              <a:rPr lang="fr-FR" smtClean="0"/>
              <a:pPr/>
              <a:t>12</a:t>
            </a:fld>
            <a:endParaRPr lang="fr-FR"/>
          </a:p>
        </p:txBody>
      </p:sp>
    </p:spTree>
    <p:extLst>
      <p:ext uri="{BB962C8B-B14F-4D97-AF65-F5344CB8AC3E}">
        <p14:creationId xmlns:p14="http://schemas.microsoft.com/office/powerpoint/2010/main" val="2785596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25AF4-4F64-4C26-83CA-64B4164BCCCE}"/>
              </a:ext>
            </a:extLst>
          </p:cNvPr>
          <p:cNvSpPr txBox="1">
            <a:spLocks/>
          </p:cNvSpPr>
          <p:nvPr/>
        </p:nvSpPr>
        <p:spPr>
          <a:xfrm>
            <a:off x="2010116" y="242522"/>
            <a:ext cx="7902308"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Emploi</a:t>
            </a:r>
          </a:p>
        </p:txBody>
      </p:sp>
      <p:cxnSp>
        <p:nvCxnSpPr>
          <p:cNvPr id="3" name="Straight Connector 2">
            <a:extLst>
              <a:ext uri="{FF2B5EF4-FFF2-40B4-BE49-F238E27FC236}">
                <a16:creationId xmlns:a16="http://schemas.microsoft.com/office/drawing/2014/main" id="{56C6ED37-A04B-4D60-AC6E-6D0260865EA9}"/>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F57970C-0DD8-4E33-86A6-81E73C81C142}"/>
              </a:ext>
            </a:extLst>
          </p:cNvPr>
          <p:cNvSpPr txBox="1"/>
          <p:nvPr/>
        </p:nvSpPr>
        <p:spPr>
          <a:xfrm>
            <a:off x="2241517" y="836715"/>
            <a:ext cx="6518779" cy="584775"/>
          </a:xfrm>
          <a:prstGeom prst="rect">
            <a:avLst/>
          </a:prstGeom>
          <a:noFill/>
        </p:spPr>
        <p:txBody>
          <a:bodyPr wrap="square" rtlCol="0">
            <a:spAutoFit/>
          </a:bodyPr>
          <a:lstStyle/>
          <a:p>
            <a:pPr marL="398463" lvl="1" indent="-342900" eaLnBrk="0" fontAlgn="base" hangingPunct="0">
              <a:spcBef>
                <a:spcPct val="0"/>
              </a:spcBef>
              <a:spcAft>
                <a:spcPct val="0"/>
              </a:spcAft>
              <a:buClr>
                <a:schemeClr val="accent1">
                  <a:lumMod val="50000"/>
                </a:schemeClr>
              </a:buClr>
              <a:buFont typeface="Wingdings" panose="05000000000000000000" pitchFamily="2" charset="2"/>
              <a:buChar char="q"/>
              <a:defRPr/>
            </a:pPr>
            <a:r>
              <a:rPr lang="fr-FR" altLang="en-US" sz="1600" dirty="0"/>
              <a:t>Dynamique de création d’emplois (1,6%/an) plus forte que le niveau national (0,7%) : </a:t>
            </a:r>
            <a:r>
              <a:rPr lang="fr-FR" altLang="en-US" sz="1600" b="1" dirty="0"/>
              <a:t>15.400</a:t>
            </a:r>
            <a:r>
              <a:rPr lang="fr-FR" altLang="en-US" sz="1600" dirty="0"/>
              <a:t> créations nettes d’emplois</a:t>
            </a:r>
          </a:p>
        </p:txBody>
      </p:sp>
      <p:graphicFrame>
        <p:nvGraphicFramePr>
          <p:cNvPr id="13" name="Chart 12">
            <a:extLst>
              <a:ext uri="{FF2B5EF4-FFF2-40B4-BE49-F238E27FC236}">
                <a16:creationId xmlns:a16="http://schemas.microsoft.com/office/drawing/2014/main" id="{496480DE-84BB-41FC-BF59-78E930A6C61F}"/>
              </a:ext>
            </a:extLst>
          </p:cNvPr>
          <p:cNvGraphicFramePr/>
          <p:nvPr>
            <p:extLst>
              <p:ext uri="{D42A27DB-BD31-4B8C-83A1-F6EECF244321}">
                <p14:modId xmlns:p14="http://schemas.microsoft.com/office/powerpoint/2010/main" val="1417653073"/>
              </p:ext>
            </p:extLst>
          </p:nvPr>
        </p:nvGraphicFramePr>
        <p:xfrm>
          <a:off x="2723140" y="2000495"/>
          <a:ext cx="6120680" cy="1349322"/>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6504CB45-F2E1-4615-ABBF-DEF560D69A9A}"/>
              </a:ext>
            </a:extLst>
          </p:cNvPr>
          <p:cNvSpPr txBox="1"/>
          <p:nvPr/>
        </p:nvSpPr>
        <p:spPr>
          <a:xfrm>
            <a:off x="2239981" y="1481170"/>
            <a:ext cx="6518779" cy="584775"/>
          </a:xfrm>
          <a:prstGeom prst="rect">
            <a:avLst/>
          </a:prstGeom>
          <a:noFill/>
        </p:spPr>
        <p:txBody>
          <a:bodyPr wrap="square" rtlCol="0">
            <a:spAutoFit/>
          </a:bodyPr>
          <a:lstStyle/>
          <a:p>
            <a:pPr marL="398463" lvl="1" indent="-342900" eaLnBrk="0" fontAlgn="base" hangingPunct="0">
              <a:spcBef>
                <a:spcPct val="0"/>
              </a:spcBef>
              <a:spcAft>
                <a:spcPct val="0"/>
              </a:spcAft>
              <a:buClr>
                <a:schemeClr val="accent1">
                  <a:lumMod val="50000"/>
                </a:schemeClr>
              </a:buClr>
              <a:buFont typeface="Wingdings" panose="05000000000000000000" pitchFamily="2" charset="2"/>
              <a:buChar char="q"/>
              <a:defRPr/>
            </a:pPr>
            <a:r>
              <a:rPr lang="fr-FR" altLang="en-US" sz="1600" dirty="0"/>
              <a:t>Agriculture et services, principaux secteurs employeurs, mais l’industrie prend de l’importance</a:t>
            </a:r>
          </a:p>
        </p:txBody>
      </p:sp>
      <p:graphicFrame>
        <p:nvGraphicFramePr>
          <p:cNvPr id="16" name="Chart 15">
            <a:extLst>
              <a:ext uri="{FF2B5EF4-FFF2-40B4-BE49-F238E27FC236}">
                <a16:creationId xmlns:a16="http://schemas.microsoft.com/office/drawing/2014/main" id="{B3E7AAB2-F20A-4A00-867B-8A07CC38FBDF}"/>
              </a:ext>
            </a:extLst>
          </p:cNvPr>
          <p:cNvGraphicFramePr/>
          <p:nvPr>
            <p:extLst>
              <p:ext uri="{D42A27DB-BD31-4B8C-83A1-F6EECF244321}">
                <p14:modId xmlns:p14="http://schemas.microsoft.com/office/powerpoint/2010/main" val="1159301592"/>
              </p:ext>
            </p:extLst>
          </p:nvPr>
        </p:nvGraphicFramePr>
        <p:xfrm>
          <a:off x="3431704" y="4077072"/>
          <a:ext cx="4320480" cy="2376764"/>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16">
            <a:extLst>
              <a:ext uri="{FF2B5EF4-FFF2-40B4-BE49-F238E27FC236}">
                <a16:creationId xmlns:a16="http://schemas.microsoft.com/office/drawing/2014/main" id="{1746FAD6-78D1-409D-A246-A0859D510833}"/>
              </a:ext>
            </a:extLst>
          </p:cNvPr>
          <p:cNvSpPr txBox="1"/>
          <p:nvPr/>
        </p:nvSpPr>
        <p:spPr>
          <a:xfrm>
            <a:off x="2207570" y="3359197"/>
            <a:ext cx="6518779" cy="584775"/>
          </a:xfrm>
          <a:prstGeom prst="rect">
            <a:avLst/>
          </a:prstGeom>
          <a:noFill/>
        </p:spPr>
        <p:txBody>
          <a:bodyPr wrap="square" rtlCol="0">
            <a:spAutoFit/>
          </a:bodyPr>
          <a:lstStyle/>
          <a:p>
            <a:pPr marL="398463" lvl="1" indent="-342900" eaLnBrk="0" fontAlgn="base" hangingPunct="0">
              <a:spcBef>
                <a:spcPct val="0"/>
              </a:spcBef>
              <a:spcAft>
                <a:spcPct val="0"/>
              </a:spcAft>
              <a:buClr>
                <a:schemeClr val="accent1">
                  <a:lumMod val="50000"/>
                </a:schemeClr>
              </a:buClr>
              <a:buFont typeface="Wingdings" panose="05000000000000000000" pitchFamily="2" charset="2"/>
              <a:buChar char="q"/>
              <a:defRPr/>
            </a:pPr>
            <a:r>
              <a:rPr lang="fr-FR" altLang="en-US" sz="1600" dirty="0"/>
              <a:t>Le BTP, suivi de l’industrie et des services ont contribué le plus à la création d’emplois entre 2006-2016</a:t>
            </a:r>
          </a:p>
        </p:txBody>
      </p:sp>
      <p:sp>
        <p:nvSpPr>
          <p:cNvPr id="5" name="Slide Number Placeholder 4">
            <a:extLst>
              <a:ext uri="{FF2B5EF4-FFF2-40B4-BE49-F238E27FC236}">
                <a16:creationId xmlns:a16="http://schemas.microsoft.com/office/drawing/2014/main" id="{32016E2B-5414-40DE-9F69-EFAB36BB1A29}"/>
              </a:ext>
            </a:extLst>
          </p:cNvPr>
          <p:cNvSpPr>
            <a:spLocks noGrp="1"/>
          </p:cNvSpPr>
          <p:nvPr>
            <p:ph type="sldNum" sz="quarter" idx="12"/>
          </p:nvPr>
        </p:nvSpPr>
        <p:spPr/>
        <p:txBody>
          <a:bodyPr/>
          <a:lstStyle/>
          <a:p>
            <a:fld id="{317E378F-21B4-4D91-BAE9-88E1576D8973}" type="slidenum">
              <a:rPr lang="fr-FR" smtClean="0"/>
              <a:t>13</a:t>
            </a:fld>
            <a:endParaRPr lang="fr-FR"/>
          </a:p>
        </p:txBody>
      </p:sp>
    </p:spTree>
    <p:extLst>
      <p:ext uri="{BB962C8B-B14F-4D97-AF65-F5344CB8AC3E}">
        <p14:creationId xmlns:p14="http://schemas.microsoft.com/office/powerpoint/2010/main" val="3719016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25AF4-4F64-4C26-83CA-64B4164BCCCE}"/>
              </a:ext>
            </a:extLst>
          </p:cNvPr>
          <p:cNvSpPr txBox="1">
            <a:spLocks/>
          </p:cNvSpPr>
          <p:nvPr/>
        </p:nvSpPr>
        <p:spPr>
          <a:xfrm>
            <a:off x="2010116" y="242522"/>
            <a:ext cx="7902308"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Emploi</a:t>
            </a:r>
          </a:p>
        </p:txBody>
      </p:sp>
      <p:cxnSp>
        <p:nvCxnSpPr>
          <p:cNvPr id="3" name="Straight Connector 2">
            <a:extLst>
              <a:ext uri="{FF2B5EF4-FFF2-40B4-BE49-F238E27FC236}">
                <a16:creationId xmlns:a16="http://schemas.microsoft.com/office/drawing/2014/main" id="{56C6ED37-A04B-4D60-AC6E-6D0260865EA9}"/>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F57970C-0DD8-4E33-86A6-81E73C81C142}"/>
              </a:ext>
            </a:extLst>
          </p:cNvPr>
          <p:cNvSpPr txBox="1"/>
          <p:nvPr/>
        </p:nvSpPr>
        <p:spPr>
          <a:xfrm>
            <a:off x="2207571" y="836715"/>
            <a:ext cx="6518779" cy="584775"/>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altLang="en-US" sz="1600" dirty="0"/>
              <a:t>Le salariat (44,6%) augmente au détriment de l’emploi non rémunéré (19,7%). 35,6% sont des indépendants</a:t>
            </a:r>
          </a:p>
        </p:txBody>
      </p:sp>
      <p:sp>
        <p:nvSpPr>
          <p:cNvPr id="14" name="TextBox 13">
            <a:extLst>
              <a:ext uri="{FF2B5EF4-FFF2-40B4-BE49-F238E27FC236}">
                <a16:creationId xmlns:a16="http://schemas.microsoft.com/office/drawing/2014/main" id="{6504CB45-F2E1-4615-ABBF-DEF560D69A9A}"/>
              </a:ext>
            </a:extLst>
          </p:cNvPr>
          <p:cNvSpPr txBox="1"/>
          <p:nvPr/>
        </p:nvSpPr>
        <p:spPr>
          <a:xfrm>
            <a:off x="2239981" y="1481167"/>
            <a:ext cx="6518779" cy="338554"/>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altLang="en-US" sz="1600" dirty="0"/>
              <a:t>Les formes atypiques de l’emploi évoluent rapidement</a:t>
            </a:r>
          </a:p>
        </p:txBody>
      </p:sp>
      <p:sp>
        <p:nvSpPr>
          <p:cNvPr id="17" name="TextBox 16">
            <a:extLst>
              <a:ext uri="{FF2B5EF4-FFF2-40B4-BE49-F238E27FC236}">
                <a16:creationId xmlns:a16="http://schemas.microsoft.com/office/drawing/2014/main" id="{1746FAD6-78D1-409D-A246-A0859D510833}"/>
              </a:ext>
            </a:extLst>
          </p:cNvPr>
          <p:cNvSpPr txBox="1"/>
          <p:nvPr/>
        </p:nvSpPr>
        <p:spPr>
          <a:xfrm>
            <a:off x="2224139" y="3069336"/>
            <a:ext cx="6518779" cy="338554"/>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altLang="en-US" sz="1600" dirty="0"/>
              <a:t>Sous-emploi très élevé dans certaines provinces</a:t>
            </a:r>
          </a:p>
        </p:txBody>
      </p:sp>
      <p:graphicFrame>
        <p:nvGraphicFramePr>
          <p:cNvPr id="5" name="Table 4">
            <a:extLst>
              <a:ext uri="{FF2B5EF4-FFF2-40B4-BE49-F238E27FC236}">
                <a16:creationId xmlns:a16="http://schemas.microsoft.com/office/drawing/2014/main" id="{5A1DC0B3-66CA-4B7C-BCFD-CB3C5B349211}"/>
              </a:ext>
            </a:extLst>
          </p:cNvPr>
          <p:cNvGraphicFramePr>
            <a:graphicFrameLocks noGrp="1"/>
          </p:cNvGraphicFramePr>
          <p:nvPr>
            <p:extLst>
              <p:ext uri="{D42A27DB-BD31-4B8C-83A1-F6EECF244321}">
                <p14:modId xmlns:p14="http://schemas.microsoft.com/office/powerpoint/2010/main" val="655204532"/>
              </p:ext>
            </p:extLst>
          </p:nvPr>
        </p:nvGraphicFramePr>
        <p:xfrm>
          <a:off x="2927648" y="1907423"/>
          <a:ext cx="4677410" cy="977900"/>
        </p:xfrm>
        <a:graphic>
          <a:graphicData uri="http://schemas.openxmlformats.org/drawingml/2006/table">
            <a:tbl>
              <a:tblPr firstRow="1" firstCol="1" bandRow="1">
                <a:tableStyleId>{5C22544A-7EE6-4342-B048-85BDC9FD1C3A}</a:tableStyleId>
              </a:tblPr>
              <a:tblGrid>
                <a:gridCol w="3052445">
                  <a:extLst>
                    <a:ext uri="{9D8B030D-6E8A-4147-A177-3AD203B41FA5}">
                      <a16:colId xmlns:a16="http://schemas.microsoft.com/office/drawing/2014/main" val="2708745999"/>
                    </a:ext>
                  </a:extLst>
                </a:gridCol>
                <a:gridCol w="815340">
                  <a:extLst>
                    <a:ext uri="{9D8B030D-6E8A-4147-A177-3AD203B41FA5}">
                      <a16:colId xmlns:a16="http://schemas.microsoft.com/office/drawing/2014/main" val="2065759602"/>
                    </a:ext>
                  </a:extLst>
                </a:gridCol>
                <a:gridCol w="809625">
                  <a:extLst>
                    <a:ext uri="{9D8B030D-6E8A-4147-A177-3AD203B41FA5}">
                      <a16:colId xmlns:a16="http://schemas.microsoft.com/office/drawing/2014/main" val="232468802"/>
                    </a:ext>
                  </a:extLst>
                </a:gridCol>
              </a:tblGrid>
              <a:tr h="200025">
                <a:tc>
                  <a:txBody>
                    <a:bodyPr/>
                    <a:lstStyle/>
                    <a:p>
                      <a:pPr marL="0" marR="0">
                        <a:lnSpc>
                          <a:spcPct val="107000"/>
                        </a:lnSpc>
                        <a:spcBef>
                          <a:spcPts val="0"/>
                        </a:spcBef>
                        <a:spcAft>
                          <a:spcPts val="0"/>
                        </a:spcAft>
                      </a:pPr>
                      <a:r>
                        <a:rPr lang="fr-FR" sz="1100">
                          <a:effectLst/>
                        </a:rPr>
                        <a:t> </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2006</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2016</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1132524092"/>
                  </a:ext>
                </a:extLst>
              </a:tr>
              <a:tr h="209550">
                <a:tc>
                  <a:txBody>
                    <a:bodyPr/>
                    <a:lstStyle/>
                    <a:p>
                      <a:pPr marL="0" marR="0">
                        <a:lnSpc>
                          <a:spcPct val="107000"/>
                        </a:lnSpc>
                        <a:spcBef>
                          <a:spcPts val="0"/>
                        </a:spcBef>
                        <a:spcAft>
                          <a:spcPts val="0"/>
                        </a:spcAft>
                      </a:pPr>
                      <a:r>
                        <a:rPr lang="fr-FR" sz="1100">
                          <a:effectLst/>
                        </a:rPr>
                        <a:t>Emplois à plein temps</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95,0</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79,4</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2190521423"/>
                  </a:ext>
                </a:extLst>
              </a:tr>
              <a:tr h="209550">
                <a:tc>
                  <a:txBody>
                    <a:bodyPr/>
                    <a:lstStyle/>
                    <a:p>
                      <a:pPr marL="0" marR="0">
                        <a:lnSpc>
                          <a:spcPct val="107000"/>
                        </a:lnSpc>
                        <a:spcBef>
                          <a:spcPts val="0"/>
                        </a:spcBef>
                        <a:spcAft>
                          <a:spcPts val="0"/>
                        </a:spcAft>
                      </a:pPr>
                      <a:r>
                        <a:rPr lang="fr-FR" sz="1100">
                          <a:effectLst/>
                        </a:rPr>
                        <a:t>Emplois à temps partiel</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1,7</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6,9</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2616216967"/>
                  </a:ext>
                </a:extLst>
              </a:tr>
              <a:tr h="209550">
                <a:tc>
                  <a:txBody>
                    <a:bodyPr/>
                    <a:lstStyle/>
                    <a:p>
                      <a:pPr marL="0" marR="0">
                        <a:lnSpc>
                          <a:spcPct val="107000"/>
                        </a:lnSpc>
                        <a:spcBef>
                          <a:spcPts val="0"/>
                        </a:spcBef>
                        <a:spcAft>
                          <a:spcPts val="0"/>
                        </a:spcAft>
                      </a:pPr>
                      <a:r>
                        <a:rPr lang="fr-FR" sz="1100">
                          <a:effectLst/>
                        </a:rPr>
                        <a:t>Emplois occasionnel, saisonnier et stagiaires</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a:effectLst/>
                        </a:rPr>
                        <a:t>3,3</a:t>
                      </a:r>
                      <a:endParaRPr lang="en-US" sz="11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r">
                        <a:lnSpc>
                          <a:spcPct val="107000"/>
                        </a:lnSpc>
                        <a:spcBef>
                          <a:spcPts val="0"/>
                        </a:spcBef>
                        <a:spcAft>
                          <a:spcPts val="0"/>
                        </a:spcAft>
                      </a:pPr>
                      <a:r>
                        <a:rPr lang="fr-FR" sz="1100" dirty="0">
                          <a:effectLst/>
                        </a:rPr>
                        <a:t>13,6</a:t>
                      </a:r>
                      <a:endParaRPr lang="en-US" sz="11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2679929262"/>
                  </a:ext>
                </a:extLst>
              </a:tr>
            </a:tbl>
          </a:graphicData>
        </a:graphic>
      </p:graphicFrame>
      <p:graphicFrame>
        <p:nvGraphicFramePr>
          <p:cNvPr id="10" name="Chart 9">
            <a:extLst>
              <a:ext uri="{FF2B5EF4-FFF2-40B4-BE49-F238E27FC236}">
                <a16:creationId xmlns:a16="http://schemas.microsoft.com/office/drawing/2014/main" id="{012195A4-FE0C-4AB0-82C6-DD37498E849F}"/>
              </a:ext>
            </a:extLst>
          </p:cNvPr>
          <p:cNvGraphicFramePr/>
          <p:nvPr>
            <p:extLst>
              <p:ext uri="{D42A27DB-BD31-4B8C-83A1-F6EECF244321}">
                <p14:modId xmlns:p14="http://schemas.microsoft.com/office/powerpoint/2010/main" val="854281331"/>
              </p:ext>
            </p:extLst>
          </p:nvPr>
        </p:nvGraphicFramePr>
        <p:xfrm>
          <a:off x="2927648" y="3407893"/>
          <a:ext cx="5328592" cy="1975229"/>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265D585A-64FA-4195-8FEB-63B59FBEF685}"/>
              </a:ext>
            </a:extLst>
          </p:cNvPr>
          <p:cNvSpPr txBox="1"/>
          <p:nvPr/>
        </p:nvSpPr>
        <p:spPr>
          <a:xfrm>
            <a:off x="2332557" y="5401919"/>
            <a:ext cx="6518779" cy="338554"/>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sz="1600" dirty="0">
                <a:sym typeface="Source Sans Pro"/>
              </a:rPr>
              <a:t>Importance de l’emploi informel et de la contrebande</a:t>
            </a:r>
            <a:endParaRPr lang="fr-FR" sz="1600" b="1" dirty="0">
              <a:sym typeface="Source Sans Pro"/>
            </a:endParaRPr>
          </a:p>
        </p:txBody>
      </p:sp>
      <p:sp>
        <p:nvSpPr>
          <p:cNvPr id="6" name="Rectangle 5">
            <a:extLst>
              <a:ext uri="{FF2B5EF4-FFF2-40B4-BE49-F238E27FC236}">
                <a16:creationId xmlns:a16="http://schemas.microsoft.com/office/drawing/2014/main" id="{83656C72-B07A-4F78-8625-D4C2EE9BEED8}"/>
              </a:ext>
            </a:extLst>
          </p:cNvPr>
          <p:cNvSpPr/>
          <p:nvPr/>
        </p:nvSpPr>
        <p:spPr>
          <a:xfrm>
            <a:off x="2332554" y="5886102"/>
            <a:ext cx="6613116" cy="584775"/>
          </a:xfrm>
          <a:prstGeom prst="rect">
            <a:avLst/>
          </a:prstGeom>
        </p:spPr>
        <p:txBody>
          <a:bodyPr wrap="square">
            <a:spAutoFit/>
          </a:bodyPr>
          <a:lstStyle/>
          <a:p>
            <a:pPr marL="398463" lvl="1" indent="-342900" eaLnBrk="0" fontAlgn="base" hangingPunct="0">
              <a:spcBef>
                <a:spcPct val="0"/>
              </a:spcBef>
              <a:spcAft>
                <a:spcPct val="0"/>
              </a:spcAft>
              <a:buFont typeface="Wingdings" panose="05000000000000000000" pitchFamily="2" charset="2"/>
              <a:buChar char="q"/>
            </a:pPr>
            <a:r>
              <a:rPr lang="fr-FR" altLang="en-US" sz="1600" dirty="0"/>
              <a:t>La population régionale faiblement employée dans le secteur de l’industrie</a:t>
            </a:r>
          </a:p>
        </p:txBody>
      </p:sp>
      <p:sp>
        <p:nvSpPr>
          <p:cNvPr id="7" name="Slide Number Placeholder 6">
            <a:extLst>
              <a:ext uri="{FF2B5EF4-FFF2-40B4-BE49-F238E27FC236}">
                <a16:creationId xmlns:a16="http://schemas.microsoft.com/office/drawing/2014/main" id="{4FA2D271-0E4F-43A4-8511-9B5B5A7BD909}"/>
              </a:ext>
            </a:extLst>
          </p:cNvPr>
          <p:cNvSpPr>
            <a:spLocks noGrp="1"/>
          </p:cNvSpPr>
          <p:nvPr>
            <p:ph type="sldNum" sz="quarter" idx="12"/>
          </p:nvPr>
        </p:nvSpPr>
        <p:spPr/>
        <p:txBody>
          <a:bodyPr/>
          <a:lstStyle/>
          <a:p>
            <a:fld id="{317E378F-21B4-4D91-BAE9-88E1576D8973}" type="slidenum">
              <a:rPr lang="fr-FR" smtClean="0"/>
              <a:t>14</a:t>
            </a:fld>
            <a:endParaRPr lang="fr-FR"/>
          </a:p>
        </p:txBody>
      </p:sp>
    </p:spTree>
    <p:extLst>
      <p:ext uri="{BB962C8B-B14F-4D97-AF65-F5344CB8AC3E}">
        <p14:creationId xmlns:p14="http://schemas.microsoft.com/office/powerpoint/2010/main" val="2943616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a:defRPr/>
            </a:pPr>
            <a:endParaRPr lang="fr-FR" dirty="0"/>
          </a:p>
        </p:txBody>
      </p:sp>
      <p:sp>
        <p:nvSpPr>
          <p:cNvPr id="14" name="Rectangle 13"/>
          <p:cNvSpPr/>
          <p:nvPr/>
        </p:nvSpPr>
        <p:spPr>
          <a:xfrm>
            <a:off x="767408" y="836712"/>
            <a:ext cx="10009112" cy="677108"/>
          </a:xfrm>
          <a:prstGeom prst="rect">
            <a:avLst/>
          </a:prstGeom>
        </p:spPr>
        <p:txBody>
          <a:bodyPr wrap="square">
            <a:spAutoFit/>
          </a:bodyPr>
          <a:lstStyle/>
          <a:p>
            <a:pPr marL="180182" indent="-180182">
              <a:lnSpc>
                <a:spcPct val="95000"/>
              </a:lnSpc>
              <a:buFont typeface="Wingdings" pitchFamily="2" charset="2"/>
              <a:buChar char="q"/>
              <a:tabLst>
                <a:tab pos="228600" algn="l"/>
              </a:tabLst>
            </a:pPr>
            <a:r>
              <a:rPr lang="fr-FR" sz="2000" noProof="1">
                <a:latin typeface="+mj-lt"/>
                <a:cs typeface="Calibri" pitchFamily="34" charset="0"/>
                <a:sym typeface="Wingdings" pitchFamily="2" charset="2"/>
              </a:rPr>
              <a:t>  </a:t>
            </a:r>
            <a:r>
              <a:rPr lang="fr-FR" sz="2000" b="1" noProof="1">
                <a:latin typeface="+mj-lt"/>
                <a:cs typeface="Calibri" pitchFamily="34" charset="0"/>
                <a:sym typeface="Wingdings" pitchFamily="2" charset="2"/>
              </a:rPr>
              <a:t>La Région dispose d’atouts considérables favorisant la création d’emploi</a:t>
            </a:r>
          </a:p>
        </p:txBody>
      </p:sp>
      <p:sp>
        <p:nvSpPr>
          <p:cNvPr id="16" name="Rectangle 15"/>
          <p:cNvSpPr/>
          <p:nvPr/>
        </p:nvSpPr>
        <p:spPr>
          <a:xfrm>
            <a:off x="1208674" y="1517731"/>
            <a:ext cx="9714315" cy="2446824"/>
          </a:xfrm>
          <a:prstGeom prst="rect">
            <a:avLst/>
          </a:prstGeom>
        </p:spPr>
        <p:txBody>
          <a:bodyPr wrap="square">
            <a:spAutoFit/>
          </a:bodyPr>
          <a:lstStyle/>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Position géographique privilégiée</a:t>
            </a: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Infrasructure de bonne qualité (Port Tanger Med, Zones franches, réseau routier, etc.)</a:t>
            </a: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Forte attractivité des investissements nationaux et internationaux</a:t>
            </a: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Forte croissance économique (3</a:t>
            </a:r>
            <a:r>
              <a:rPr lang="fr-FR" sz="2000" baseline="30000" noProof="1">
                <a:latin typeface="+mj-lt"/>
                <a:cs typeface="Calibri" pitchFamily="34" charset="0"/>
                <a:sym typeface="Wingdings" pitchFamily="2" charset="2"/>
              </a:rPr>
              <a:t>ème</a:t>
            </a:r>
            <a:r>
              <a:rPr lang="fr-FR" sz="2000" noProof="1">
                <a:latin typeface="+mj-lt"/>
                <a:cs typeface="Calibri" pitchFamily="34" charset="0"/>
                <a:sym typeface="Wingdings" pitchFamily="2" charset="2"/>
              </a:rPr>
              <a:t> PIB au niveau national)</a:t>
            </a: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Taille du marché domestique (dépenses /habitant plus élevées que le niveau national)</a:t>
            </a:r>
          </a:p>
        </p:txBody>
      </p:sp>
      <p:sp>
        <p:nvSpPr>
          <p:cNvPr id="11" name="Title 1">
            <a:extLst>
              <a:ext uri="{FF2B5EF4-FFF2-40B4-BE49-F238E27FC236}">
                <a16:creationId xmlns:a16="http://schemas.microsoft.com/office/drawing/2014/main" id="{D340CF7E-79A4-456B-AAFC-CBB56A474681}"/>
              </a:ext>
            </a:extLst>
          </p:cNvPr>
          <p:cNvSpPr txBox="1">
            <a:spLocks/>
          </p:cNvSpPr>
          <p:nvPr/>
        </p:nvSpPr>
        <p:spPr>
          <a:xfrm>
            <a:off x="1290235" y="242522"/>
            <a:ext cx="9126245"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Economie</a:t>
            </a:r>
          </a:p>
        </p:txBody>
      </p:sp>
      <p:cxnSp>
        <p:nvCxnSpPr>
          <p:cNvPr id="12" name="Straight Connector 11">
            <a:extLst>
              <a:ext uri="{FF2B5EF4-FFF2-40B4-BE49-F238E27FC236}">
                <a16:creationId xmlns:a16="http://schemas.microsoft.com/office/drawing/2014/main" id="{83567DAF-3E35-4D71-A233-53A660779AFD}"/>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77492664-59DE-4F49-8027-8C7A080D25BC}"/>
              </a:ext>
            </a:extLst>
          </p:cNvPr>
          <p:cNvSpPr/>
          <p:nvPr/>
        </p:nvSpPr>
        <p:spPr>
          <a:xfrm>
            <a:off x="767408" y="4120044"/>
            <a:ext cx="9026869" cy="677108"/>
          </a:xfrm>
          <a:prstGeom prst="rect">
            <a:avLst/>
          </a:prstGeom>
        </p:spPr>
        <p:txBody>
          <a:bodyPr wrap="square">
            <a:spAutoFit/>
          </a:bodyPr>
          <a:lstStyle/>
          <a:p>
            <a:pPr marL="180182" indent="-180182">
              <a:lnSpc>
                <a:spcPct val="95000"/>
              </a:lnSpc>
              <a:buFont typeface="Wingdings" pitchFamily="2" charset="2"/>
              <a:buChar char="q"/>
              <a:tabLst>
                <a:tab pos="228600" algn="l"/>
              </a:tabLst>
            </a:pPr>
            <a:r>
              <a:rPr lang="fr-FR" sz="2000" noProof="1">
                <a:latin typeface="+mj-lt"/>
                <a:cs typeface="Calibri" pitchFamily="34" charset="0"/>
                <a:sym typeface="Wingdings" pitchFamily="2" charset="2"/>
              </a:rPr>
              <a:t>  </a:t>
            </a:r>
            <a:r>
              <a:rPr lang="fr-FR" sz="2000" b="1" noProof="1">
                <a:latin typeface="+mj-lt"/>
                <a:cs typeface="Calibri" pitchFamily="34" charset="0"/>
                <a:sym typeface="Wingdings" pitchFamily="2" charset="2"/>
              </a:rPr>
              <a:t>La Région dispose d’un PDR qui trace une vision et des objectifs stratégiques de développement </a:t>
            </a:r>
          </a:p>
        </p:txBody>
      </p:sp>
      <p:sp>
        <p:nvSpPr>
          <p:cNvPr id="18" name="Rectangle 17">
            <a:extLst>
              <a:ext uri="{FF2B5EF4-FFF2-40B4-BE49-F238E27FC236}">
                <a16:creationId xmlns:a16="http://schemas.microsoft.com/office/drawing/2014/main" id="{0FEBB5B1-2792-4F88-BC08-A0ED09B4751C}"/>
              </a:ext>
            </a:extLst>
          </p:cNvPr>
          <p:cNvSpPr/>
          <p:nvPr/>
        </p:nvSpPr>
        <p:spPr>
          <a:xfrm>
            <a:off x="1333919" y="4821540"/>
            <a:ext cx="9714315" cy="1415772"/>
          </a:xfrm>
          <a:prstGeom prst="rect">
            <a:avLst/>
          </a:prstGeom>
        </p:spPr>
        <p:txBody>
          <a:bodyPr wrap="square">
            <a:spAutoFit/>
          </a:bodyPr>
          <a:lstStyle/>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Centré sur trois défis majeurs : L’emploi, l’inclusion et la durabilité</a:t>
            </a: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Avec des objectifs de création d’emplois ambitieux : </a:t>
            </a:r>
            <a:r>
              <a:rPr lang="de-DE" sz="2000" b="1" dirty="0">
                <a:latin typeface="+mj-lt"/>
                <a:ea typeface="Gill Sans MT" panose="020B0502020104020203" pitchFamily="34" charset="0"/>
                <a:cs typeface="Arial" panose="020B0604020202020204" pitchFamily="34" charset="0"/>
              </a:rPr>
              <a:t>210.000 emplois </a:t>
            </a:r>
            <a:r>
              <a:rPr lang="de-DE" sz="2000" dirty="0">
                <a:latin typeface="+mj-lt"/>
                <a:ea typeface="Gill Sans MT" panose="020B0502020104020203" pitchFamily="34" charset="0"/>
                <a:cs typeface="Arial" panose="020B0604020202020204" pitchFamily="34" charset="0"/>
              </a:rPr>
              <a:t>à l’horizon de 2022 et </a:t>
            </a:r>
            <a:r>
              <a:rPr lang="de-DE" sz="2000" b="1" dirty="0">
                <a:latin typeface="+mj-lt"/>
                <a:ea typeface="Gill Sans MT" panose="020B0502020104020203" pitchFamily="34" charset="0"/>
                <a:cs typeface="Arial" panose="020B0604020202020204" pitchFamily="34" charset="0"/>
              </a:rPr>
              <a:t>320.000</a:t>
            </a:r>
            <a:r>
              <a:rPr lang="de-DE" sz="2000" dirty="0">
                <a:latin typeface="+mj-lt"/>
                <a:ea typeface="Gill Sans MT" panose="020B0502020104020203" pitchFamily="34" charset="0"/>
                <a:cs typeface="Arial" panose="020B0604020202020204" pitchFamily="34" charset="0"/>
              </a:rPr>
              <a:t> emplois à l’horizon de 2025</a:t>
            </a:r>
            <a:endParaRPr lang="fr-FR" sz="2000" noProof="1">
              <a:latin typeface="+mj-lt"/>
              <a:cs typeface="Calibri" pitchFamily="34" charset="0"/>
              <a:sym typeface="Wingdings" pitchFamily="2" charset="2"/>
            </a:endParaRPr>
          </a:p>
          <a:p>
            <a:pPr marL="84138" lvl="4" indent="324644">
              <a:lnSpc>
                <a:spcPct val="95000"/>
              </a:lnSpc>
              <a:spcAft>
                <a:spcPts val="600"/>
              </a:spcAft>
              <a:buClr>
                <a:schemeClr val="accent1">
                  <a:lumMod val="75000"/>
                </a:schemeClr>
              </a:buClr>
              <a:buFont typeface="Wingdings" pitchFamily="2" charset="2"/>
              <a:buChar char=""/>
            </a:pPr>
            <a:r>
              <a:rPr lang="fr-FR" sz="2000" noProof="1">
                <a:latin typeface="+mj-lt"/>
                <a:cs typeface="Calibri" pitchFamily="34" charset="0"/>
                <a:sym typeface="Wingdings" pitchFamily="2" charset="2"/>
              </a:rPr>
              <a:t>45 projets pour un montant de 15,3 milliards de DH</a:t>
            </a:r>
          </a:p>
        </p:txBody>
      </p:sp>
    </p:spTree>
    <p:extLst>
      <p:ext uri="{BB962C8B-B14F-4D97-AF65-F5344CB8AC3E}">
        <p14:creationId xmlns:p14="http://schemas.microsoft.com/office/powerpoint/2010/main" val="2651527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555C05C8-067A-49C7-9CB3-27565BD79D6C}"/>
              </a:ext>
            </a:extLst>
          </p:cNvPr>
          <p:cNvSpPr txBox="1">
            <a:spLocks/>
          </p:cNvSpPr>
          <p:nvPr/>
        </p:nvSpPr>
        <p:spPr>
          <a:xfrm>
            <a:off x="1810242" y="242522"/>
            <a:ext cx="8102182"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Education</a:t>
            </a:r>
            <a:endParaRPr lang="fr-FR" sz="2400" b="1" i="1" dirty="0"/>
          </a:p>
        </p:txBody>
      </p:sp>
      <p:cxnSp>
        <p:nvCxnSpPr>
          <p:cNvPr id="18" name="Straight Connector 17">
            <a:extLst>
              <a:ext uri="{FF2B5EF4-FFF2-40B4-BE49-F238E27FC236}">
                <a16:creationId xmlns:a16="http://schemas.microsoft.com/office/drawing/2014/main" id="{AF7CC35F-60B0-4905-8D7A-05A4A6146F6C}"/>
              </a:ext>
            </a:extLst>
          </p:cNvPr>
          <p:cNvCxnSpPr/>
          <p:nvPr/>
        </p:nvCxnSpPr>
        <p:spPr>
          <a:xfrm>
            <a:off x="1631504" y="67875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E96D4C21-5469-4BB6-B0ED-6110FD9EE8DB}"/>
              </a:ext>
            </a:extLst>
          </p:cNvPr>
          <p:cNvSpPr txBox="1"/>
          <p:nvPr/>
        </p:nvSpPr>
        <p:spPr>
          <a:xfrm>
            <a:off x="6384032" y="1091865"/>
            <a:ext cx="2952328" cy="923330"/>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altLang="en-US" dirty="0"/>
              <a:t>Faible niveau de qualification de la population active</a:t>
            </a:r>
          </a:p>
        </p:txBody>
      </p:sp>
      <p:graphicFrame>
        <p:nvGraphicFramePr>
          <p:cNvPr id="23" name="Chart 22">
            <a:extLst>
              <a:ext uri="{FF2B5EF4-FFF2-40B4-BE49-F238E27FC236}">
                <a16:creationId xmlns:a16="http://schemas.microsoft.com/office/drawing/2014/main" id="{A7D3314F-CB99-459C-96E9-FD718CCCF1C5}"/>
              </a:ext>
            </a:extLst>
          </p:cNvPr>
          <p:cNvGraphicFramePr>
            <a:graphicFrameLocks/>
          </p:cNvGraphicFramePr>
          <p:nvPr>
            <p:extLst>
              <p:ext uri="{D42A27DB-BD31-4B8C-83A1-F6EECF244321}">
                <p14:modId xmlns:p14="http://schemas.microsoft.com/office/powerpoint/2010/main" val="1718867561"/>
              </p:ext>
            </p:extLst>
          </p:nvPr>
        </p:nvGraphicFramePr>
        <p:xfrm>
          <a:off x="5591947" y="2510182"/>
          <a:ext cx="4326273" cy="29414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4" name="Chart 23">
            <a:extLst>
              <a:ext uri="{FF2B5EF4-FFF2-40B4-BE49-F238E27FC236}">
                <a16:creationId xmlns:a16="http://schemas.microsoft.com/office/drawing/2014/main" id="{C9550165-5CCC-47F2-9D50-4E879DA6FD1A}"/>
              </a:ext>
            </a:extLst>
          </p:cNvPr>
          <p:cNvGraphicFramePr/>
          <p:nvPr>
            <p:extLst>
              <p:ext uri="{D42A27DB-BD31-4B8C-83A1-F6EECF244321}">
                <p14:modId xmlns:p14="http://schemas.microsoft.com/office/powerpoint/2010/main" val="1072462125"/>
              </p:ext>
            </p:extLst>
          </p:nvPr>
        </p:nvGraphicFramePr>
        <p:xfrm>
          <a:off x="1810242" y="826471"/>
          <a:ext cx="3781702" cy="2170483"/>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6B3D6251-3AC9-4A47-88E6-E3AA727A96DE}"/>
              </a:ext>
            </a:extLst>
          </p:cNvPr>
          <p:cNvSpPr txBox="1"/>
          <p:nvPr/>
        </p:nvSpPr>
        <p:spPr>
          <a:xfrm>
            <a:off x="1810242" y="3284987"/>
            <a:ext cx="3061622" cy="1477328"/>
          </a:xfrm>
          <a:prstGeom prst="rect">
            <a:avLst/>
          </a:prstGeom>
          <a:noFill/>
        </p:spPr>
        <p:txBody>
          <a:bodyPr wrap="square" rtlCol="0">
            <a:spAutoFit/>
          </a:bodyPr>
          <a:lstStyle/>
          <a:p>
            <a:pPr marL="398463" lvl="1" indent="-342900" eaLnBrk="0" fontAlgn="base" hangingPunct="0">
              <a:spcBef>
                <a:spcPct val="0"/>
              </a:spcBef>
              <a:spcAft>
                <a:spcPct val="0"/>
              </a:spcAft>
              <a:buFont typeface="Wingdings" panose="05000000000000000000" pitchFamily="2" charset="2"/>
              <a:buChar char="q"/>
              <a:defRPr/>
            </a:pPr>
            <a:r>
              <a:rPr lang="fr-FR" altLang="en-US" dirty="0"/>
              <a:t>Fort niveau d’alphabétisation de la population : 130 communes&gt; à la </a:t>
            </a:r>
            <a:r>
              <a:rPr lang="fr-FR" altLang="en-US" dirty="0" err="1"/>
              <a:t>moy</a:t>
            </a:r>
            <a:r>
              <a:rPr lang="fr-FR" altLang="en-US" dirty="0"/>
              <a:t> nationale</a:t>
            </a:r>
          </a:p>
        </p:txBody>
      </p:sp>
      <p:sp>
        <p:nvSpPr>
          <p:cNvPr id="5" name="Slide Number Placeholder 4">
            <a:extLst>
              <a:ext uri="{FF2B5EF4-FFF2-40B4-BE49-F238E27FC236}">
                <a16:creationId xmlns:a16="http://schemas.microsoft.com/office/drawing/2014/main" id="{F9F7EE1A-48C4-4EB4-874A-333B03173B96}"/>
              </a:ext>
            </a:extLst>
          </p:cNvPr>
          <p:cNvSpPr>
            <a:spLocks noGrp="1"/>
          </p:cNvSpPr>
          <p:nvPr>
            <p:ph type="sldNum" sz="quarter" idx="15"/>
          </p:nvPr>
        </p:nvSpPr>
        <p:spPr/>
        <p:txBody>
          <a:bodyPr/>
          <a:lstStyle/>
          <a:p>
            <a:fld id="{317E378F-21B4-4D91-BAE9-88E1576D8973}" type="slidenum">
              <a:rPr lang="fr-FR" smtClean="0"/>
              <a:t>16</a:t>
            </a:fld>
            <a:endParaRPr lang="fr-FR"/>
          </a:p>
        </p:txBody>
      </p:sp>
    </p:spTree>
    <p:extLst>
      <p:ext uri="{BB962C8B-B14F-4D97-AF65-F5344CB8AC3E}">
        <p14:creationId xmlns:p14="http://schemas.microsoft.com/office/powerpoint/2010/main" val="2249636279"/>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555C05C8-067A-49C7-9CB3-27565BD79D6C}"/>
              </a:ext>
            </a:extLst>
          </p:cNvPr>
          <p:cNvSpPr txBox="1">
            <a:spLocks/>
          </p:cNvSpPr>
          <p:nvPr/>
        </p:nvSpPr>
        <p:spPr>
          <a:xfrm>
            <a:off x="1810242" y="242522"/>
            <a:ext cx="8102182"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Education</a:t>
            </a:r>
            <a:endParaRPr lang="fr-FR" sz="2400" b="1" i="1" dirty="0"/>
          </a:p>
        </p:txBody>
      </p:sp>
      <p:cxnSp>
        <p:nvCxnSpPr>
          <p:cNvPr id="18" name="Straight Connector 17">
            <a:extLst>
              <a:ext uri="{FF2B5EF4-FFF2-40B4-BE49-F238E27FC236}">
                <a16:creationId xmlns:a16="http://schemas.microsoft.com/office/drawing/2014/main" id="{AF7CC35F-60B0-4905-8D7A-05A4A6146F6C}"/>
              </a:ext>
            </a:extLst>
          </p:cNvPr>
          <p:cNvCxnSpPr/>
          <p:nvPr/>
        </p:nvCxnSpPr>
        <p:spPr>
          <a:xfrm>
            <a:off x="1557681" y="764704"/>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Rectangle 2">
            <a:extLst>
              <a:ext uri="{FF2B5EF4-FFF2-40B4-BE49-F238E27FC236}">
                <a16:creationId xmlns:a16="http://schemas.microsoft.com/office/drawing/2014/main" id="{46DD5140-3882-4E1F-B021-689AC11A7DC6}"/>
              </a:ext>
            </a:extLst>
          </p:cNvPr>
          <p:cNvSpPr/>
          <p:nvPr/>
        </p:nvSpPr>
        <p:spPr>
          <a:xfrm>
            <a:off x="2010117" y="3290451"/>
            <a:ext cx="7467598" cy="369332"/>
          </a:xfrm>
          <a:prstGeom prst="rect">
            <a:avLst/>
          </a:prstGeom>
        </p:spPr>
        <p:txBody>
          <a:bodyPr wrap="square">
            <a:spAutoFit/>
          </a:bodyPr>
          <a:lstStyle/>
          <a:p>
            <a:pPr marL="285750" indent="-285750">
              <a:buClr>
                <a:schemeClr val="accent1">
                  <a:lumMod val="50000"/>
                </a:schemeClr>
              </a:buClr>
              <a:buFont typeface="Wingdings" panose="05000000000000000000" pitchFamily="2" charset="2"/>
              <a:buChar char="q"/>
            </a:pPr>
            <a:r>
              <a:rPr lang="fr-FR" dirty="0">
                <a:ea typeface="Times New Roman" panose="02020603050405020304" pitchFamily="18" charset="0"/>
              </a:rPr>
              <a:t>Insuffisance du préscolaire (75% dans le préscolaire traditionnel) ; </a:t>
            </a:r>
            <a:endParaRPr lang="en-US" dirty="0"/>
          </a:p>
        </p:txBody>
      </p:sp>
      <p:sp>
        <p:nvSpPr>
          <p:cNvPr id="22" name="Rectangle 21">
            <a:extLst>
              <a:ext uri="{FF2B5EF4-FFF2-40B4-BE49-F238E27FC236}">
                <a16:creationId xmlns:a16="http://schemas.microsoft.com/office/drawing/2014/main" id="{6EA6A538-6C2A-4125-9BE0-36BFAA7AECB7}"/>
              </a:ext>
            </a:extLst>
          </p:cNvPr>
          <p:cNvSpPr/>
          <p:nvPr/>
        </p:nvSpPr>
        <p:spPr>
          <a:xfrm>
            <a:off x="1991544" y="3838611"/>
            <a:ext cx="7467598" cy="1200329"/>
          </a:xfrm>
          <a:prstGeom prst="rect">
            <a:avLst/>
          </a:prstGeom>
        </p:spPr>
        <p:txBody>
          <a:bodyPr wrap="square">
            <a:spAutoFit/>
          </a:bodyPr>
          <a:lstStyle/>
          <a:p>
            <a:pPr marL="285750" indent="-285750">
              <a:buClr>
                <a:schemeClr val="accent1">
                  <a:lumMod val="50000"/>
                </a:schemeClr>
              </a:buClr>
              <a:buFont typeface="Wingdings" panose="05000000000000000000" pitchFamily="2" charset="2"/>
              <a:buChar char="q"/>
            </a:pPr>
            <a:r>
              <a:rPr lang="fr-FR" dirty="0">
                <a:ea typeface="Times New Roman" panose="02020603050405020304" pitchFamily="18" charset="0"/>
              </a:rPr>
              <a:t>Initiatives intéressantes dans la mise en place de parcours professionnels, mais elles restent très limitées : </a:t>
            </a:r>
            <a:r>
              <a:rPr lang="fr-FR" b="1" dirty="0">
                <a:ea typeface="Times New Roman" panose="02020603050405020304" pitchFamily="18" charset="0"/>
              </a:rPr>
              <a:t>1.755 en Bac Pro </a:t>
            </a:r>
            <a:r>
              <a:rPr lang="fr-FR" dirty="0">
                <a:ea typeface="Times New Roman" panose="02020603050405020304" pitchFamily="18" charset="0"/>
              </a:rPr>
              <a:t>sur 94.007 lycéens et </a:t>
            </a:r>
            <a:r>
              <a:rPr lang="fr-FR" b="1" dirty="0">
                <a:ea typeface="Times New Roman" panose="02020603050405020304" pitchFamily="18" charset="0"/>
              </a:rPr>
              <a:t>1030 en parcours professionnel collégial </a:t>
            </a:r>
            <a:r>
              <a:rPr lang="fr-FR" dirty="0">
                <a:ea typeface="Times New Roman" panose="02020603050405020304" pitchFamily="18" charset="0"/>
              </a:rPr>
              <a:t>sur 184.331; </a:t>
            </a:r>
            <a:endParaRPr lang="en-US" dirty="0"/>
          </a:p>
        </p:txBody>
      </p:sp>
      <p:sp>
        <p:nvSpPr>
          <p:cNvPr id="4" name="Rectangle 3">
            <a:extLst>
              <a:ext uri="{FF2B5EF4-FFF2-40B4-BE49-F238E27FC236}">
                <a16:creationId xmlns:a16="http://schemas.microsoft.com/office/drawing/2014/main" id="{AC1A2C18-D7C3-4930-9B03-ECD465D958D9}"/>
              </a:ext>
            </a:extLst>
          </p:cNvPr>
          <p:cNvSpPr/>
          <p:nvPr/>
        </p:nvSpPr>
        <p:spPr>
          <a:xfrm>
            <a:off x="2008133" y="5059873"/>
            <a:ext cx="6822188" cy="400110"/>
          </a:xfrm>
          <a:prstGeom prst="rect">
            <a:avLst/>
          </a:prstGeom>
        </p:spPr>
        <p:txBody>
          <a:bodyPr wrap="square">
            <a:spAutoFit/>
          </a:bodyPr>
          <a:lstStyle/>
          <a:p>
            <a:pPr marL="342900" indent="-342900">
              <a:buClr>
                <a:schemeClr val="accent1">
                  <a:lumMod val="50000"/>
                </a:schemeClr>
              </a:buClr>
              <a:buFont typeface="Wingdings" panose="05000000000000000000" pitchFamily="2" charset="2"/>
              <a:buChar char="q"/>
            </a:pPr>
            <a:r>
              <a:rPr lang="fr-FR" sz="2000" dirty="0">
                <a:latin typeface="Times New Roman" panose="02020603050405020304" pitchFamily="18" charset="0"/>
                <a:ea typeface="Calibri" panose="020F0502020204030204" pitchFamily="34" charset="0"/>
                <a:cs typeface="Arial" panose="020B0604020202020204" pitchFamily="34" charset="0"/>
              </a:rPr>
              <a:t>Orientation scolaire et professionnelle insuffisante</a:t>
            </a:r>
            <a:endParaRPr lang="en-US" sz="2000" dirty="0">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CB192BAE-6ECF-4258-925F-CF3437E435B9}"/>
              </a:ext>
            </a:extLst>
          </p:cNvPr>
          <p:cNvSpPr/>
          <p:nvPr/>
        </p:nvSpPr>
        <p:spPr>
          <a:xfrm>
            <a:off x="1557681" y="908720"/>
            <a:ext cx="8210727" cy="646331"/>
          </a:xfrm>
          <a:prstGeom prst="rect">
            <a:avLst/>
          </a:prstGeom>
        </p:spPr>
        <p:txBody>
          <a:bodyPr wrap="square">
            <a:spAutoFit/>
          </a:bodyPr>
          <a:lstStyle/>
          <a:p>
            <a:pPr marL="742950" lvl="1" indent="-285750">
              <a:buClr>
                <a:schemeClr val="accent1">
                  <a:lumMod val="50000"/>
                </a:schemeClr>
              </a:buClr>
              <a:buFont typeface="Wingdings" panose="05000000000000000000" pitchFamily="2" charset="2"/>
              <a:buChar char="q"/>
            </a:pPr>
            <a:r>
              <a:rPr lang="fr-FR" dirty="0">
                <a:ea typeface="Calibri" panose="020F0502020204030204" pitchFamily="34" charset="0"/>
                <a:cs typeface="Arial" panose="020B0604020202020204" pitchFamily="34" charset="0"/>
              </a:rPr>
              <a:t>L’effectif des déscolarisés est en baisse, mais il continue d’alimenter le stock des faiblement éduqués sur le marché de travail ;</a:t>
            </a:r>
            <a:endParaRPr lang="en-US" dirty="0">
              <a:ea typeface="Calibri" panose="020F050202020403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7F5A6A86-6B9C-4A6F-B7D8-6B106AB66D93}"/>
              </a:ext>
            </a:extLst>
          </p:cNvPr>
          <p:cNvSpPr/>
          <p:nvPr/>
        </p:nvSpPr>
        <p:spPr>
          <a:xfrm>
            <a:off x="2021520" y="2536713"/>
            <a:ext cx="7467598" cy="646331"/>
          </a:xfrm>
          <a:prstGeom prst="rect">
            <a:avLst/>
          </a:prstGeom>
        </p:spPr>
        <p:txBody>
          <a:bodyPr wrap="square">
            <a:spAutoFit/>
          </a:bodyPr>
          <a:lstStyle/>
          <a:p>
            <a:pPr marL="285750" indent="-285750">
              <a:buClr>
                <a:schemeClr val="accent1">
                  <a:lumMod val="50000"/>
                </a:schemeClr>
              </a:buClr>
              <a:buFont typeface="Wingdings" panose="05000000000000000000" pitchFamily="2" charset="2"/>
              <a:buChar char="q"/>
            </a:pPr>
            <a:r>
              <a:rPr lang="fr-FR" dirty="0">
                <a:ea typeface="Times New Roman" panose="02020603050405020304" pitchFamily="18" charset="0"/>
              </a:rPr>
              <a:t>Moyenne en nombre d’années de scolarisation est de 5,18 &lt; à la moyenne nationale de 5,64. (Tunisie : 7,94)</a:t>
            </a:r>
            <a:endParaRPr lang="en-US" dirty="0"/>
          </a:p>
        </p:txBody>
      </p:sp>
      <p:sp>
        <p:nvSpPr>
          <p:cNvPr id="14" name="Rectangle 13">
            <a:extLst>
              <a:ext uri="{FF2B5EF4-FFF2-40B4-BE49-F238E27FC236}">
                <a16:creationId xmlns:a16="http://schemas.microsoft.com/office/drawing/2014/main" id="{19DAB43E-A380-4F33-99E7-F613AC5EF836}"/>
              </a:ext>
            </a:extLst>
          </p:cNvPr>
          <p:cNvSpPr/>
          <p:nvPr/>
        </p:nvSpPr>
        <p:spPr>
          <a:xfrm>
            <a:off x="2003071" y="1628800"/>
            <a:ext cx="7467598" cy="923330"/>
          </a:xfrm>
          <a:prstGeom prst="rect">
            <a:avLst/>
          </a:prstGeom>
        </p:spPr>
        <p:txBody>
          <a:bodyPr wrap="square">
            <a:spAutoFit/>
          </a:bodyPr>
          <a:lstStyle/>
          <a:p>
            <a:pPr marL="285750" indent="-285750">
              <a:buClr>
                <a:schemeClr val="accent1">
                  <a:lumMod val="50000"/>
                </a:schemeClr>
              </a:buClr>
              <a:buFont typeface="Wingdings" panose="05000000000000000000" pitchFamily="2" charset="2"/>
              <a:buChar char="q"/>
            </a:pPr>
            <a:r>
              <a:rPr lang="fr-FR" dirty="0">
                <a:ea typeface="Times New Roman" panose="02020603050405020304" pitchFamily="18" charset="0"/>
              </a:rPr>
              <a:t>Faible taux de scolarisation des 7-12 ans, &lt; à la moyenne nationale de 95,1% en particulier pour Chefchaouen, </a:t>
            </a:r>
            <a:r>
              <a:rPr lang="fr-FR" dirty="0" err="1">
                <a:ea typeface="Times New Roman" panose="02020603050405020304" pitchFamily="18" charset="0"/>
              </a:rPr>
              <a:t>Fahs-Anjra</a:t>
            </a:r>
            <a:r>
              <a:rPr lang="fr-FR" dirty="0">
                <a:ea typeface="Times New Roman" panose="02020603050405020304" pitchFamily="18" charset="0"/>
              </a:rPr>
              <a:t> et </a:t>
            </a:r>
            <a:r>
              <a:rPr lang="fr-FR" dirty="0" err="1">
                <a:ea typeface="Times New Roman" panose="02020603050405020304" pitchFamily="18" charset="0"/>
              </a:rPr>
              <a:t>Alhoceima</a:t>
            </a:r>
            <a:endParaRPr lang="en-US" dirty="0"/>
          </a:p>
        </p:txBody>
      </p:sp>
      <p:sp>
        <p:nvSpPr>
          <p:cNvPr id="5" name="Slide Number Placeholder 4">
            <a:extLst>
              <a:ext uri="{FF2B5EF4-FFF2-40B4-BE49-F238E27FC236}">
                <a16:creationId xmlns:a16="http://schemas.microsoft.com/office/drawing/2014/main" id="{83490AA9-8E56-4D7E-B924-3A6FD63A16AE}"/>
              </a:ext>
            </a:extLst>
          </p:cNvPr>
          <p:cNvSpPr>
            <a:spLocks noGrp="1"/>
          </p:cNvSpPr>
          <p:nvPr>
            <p:ph type="sldNum" sz="quarter" idx="15"/>
          </p:nvPr>
        </p:nvSpPr>
        <p:spPr/>
        <p:txBody>
          <a:bodyPr/>
          <a:lstStyle/>
          <a:p>
            <a:fld id="{317E378F-21B4-4D91-BAE9-88E1576D8973}" type="slidenum">
              <a:rPr lang="fr-FR" smtClean="0"/>
              <a:t>17</a:t>
            </a:fld>
            <a:endParaRPr lang="fr-FR"/>
          </a:p>
        </p:txBody>
      </p:sp>
    </p:spTree>
    <p:extLst>
      <p:ext uri="{BB962C8B-B14F-4D97-AF65-F5344CB8AC3E}">
        <p14:creationId xmlns:p14="http://schemas.microsoft.com/office/powerpoint/2010/main" val="173449398"/>
      </p:ext>
    </p:extLst>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Espace réservé du contenu 2">
            <a:extLst>
              <a:ext uri="{FF2B5EF4-FFF2-40B4-BE49-F238E27FC236}">
                <a16:creationId xmlns:a16="http://schemas.microsoft.com/office/drawing/2014/main" id="{3CA3B553-D784-4001-927A-2318D494723E}"/>
              </a:ext>
            </a:extLst>
          </p:cNvPr>
          <p:cNvSpPr txBox="1">
            <a:spLocks/>
          </p:cNvSpPr>
          <p:nvPr/>
        </p:nvSpPr>
        <p:spPr bwMode="auto">
          <a:xfrm>
            <a:off x="1614547" y="987467"/>
            <a:ext cx="7929563" cy="229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cs typeface="Arial" panose="020B0604020202020204" pitchFamily="34" charset="0"/>
              </a:defRPr>
            </a:lvl1pPr>
            <a:lvl2pPr marL="730250" indent="-2730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eaLnBrk="1" hangingPunct="1">
              <a:spcBef>
                <a:spcPts val="600"/>
              </a:spcBef>
              <a:buClr>
                <a:schemeClr val="accent1"/>
              </a:buClr>
              <a:buSzPct val="70000"/>
              <a:buFont typeface="Wingdings" panose="05000000000000000000" pitchFamily="2" charset="2"/>
              <a:buChar char="q"/>
            </a:pPr>
            <a:r>
              <a:rPr lang="fr-FR" altLang="en-US" sz="2000" b="1" dirty="0">
                <a:latin typeface="Century Schoolbook" panose="02040604050505020304" pitchFamily="18" charset="0"/>
              </a:rPr>
              <a:t>Une offre de formation professionnelle insuffisante et non accessible à tous</a:t>
            </a:r>
          </a:p>
          <a:p>
            <a:pPr lvl="1" eaLnBrk="1" hangingPunct="1">
              <a:buClr>
                <a:schemeClr val="accent1"/>
              </a:buClr>
              <a:buSzPct val="70000"/>
              <a:buFont typeface="Wingdings" panose="05000000000000000000" pitchFamily="2" charset="2"/>
              <a:buChar char="§"/>
            </a:pPr>
            <a:r>
              <a:rPr lang="fr-FR" altLang="en-US" sz="1600" dirty="0">
                <a:latin typeface="Century Schoolbook" panose="02040604050505020304" pitchFamily="18" charset="0"/>
              </a:rPr>
              <a:t>Offre de formation concentrée dans les villes de Tanger et de Tétouan</a:t>
            </a:r>
          </a:p>
          <a:p>
            <a:pPr lvl="1" eaLnBrk="1" hangingPunct="1">
              <a:buClr>
                <a:schemeClr val="accent1"/>
              </a:buClr>
              <a:buSzPct val="70000"/>
              <a:buFont typeface="Wingdings" panose="05000000000000000000" pitchFamily="2" charset="2"/>
              <a:buChar char="§"/>
            </a:pPr>
            <a:r>
              <a:rPr lang="fr-FR" altLang="en-US" sz="1600" dirty="0">
                <a:latin typeface="Century Schoolbook" panose="02040604050505020304" pitchFamily="18" charset="0"/>
              </a:rPr>
              <a:t>Absence d’offre de FP diplômante pour les adultes</a:t>
            </a:r>
          </a:p>
          <a:p>
            <a:pPr marL="285750" indent="-285750" eaLnBrk="1" hangingPunct="1">
              <a:spcBef>
                <a:spcPts val="600"/>
              </a:spcBef>
              <a:buClr>
                <a:schemeClr val="accent1"/>
              </a:buClr>
              <a:buSzPct val="70000"/>
              <a:buFont typeface="Wingdings" panose="05000000000000000000" pitchFamily="2" charset="2"/>
              <a:buChar char="q"/>
            </a:pPr>
            <a:endParaRPr lang="fr-FR" altLang="en-US" sz="1000" b="1" dirty="0">
              <a:latin typeface="Century Schoolbook" panose="02040604050505020304" pitchFamily="18" charset="0"/>
            </a:endParaRPr>
          </a:p>
          <a:p>
            <a:pPr marL="285750" indent="-285750" eaLnBrk="1" hangingPunct="1">
              <a:spcBef>
                <a:spcPts val="600"/>
              </a:spcBef>
              <a:buClr>
                <a:schemeClr val="accent1"/>
              </a:buClr>
              <a:buSzPct val="70000"/>
              <a:buFont typeface="Wingdings" panose="05000000000000000000" pitchFamily="2" charset="2"/>
              <a:buChar char="q"/>
            </a:pPr>
            <a:r>
              <a:rPr lang="fr-FR" altLang="en-US" sz="2000" b="1" dirty="0">
                <a:latin typeface="Century Schoolbook" panose="02040604050505020304" pitchFamily="18" charset="0"/>
              </a:rPr>
              <a:t>Une transition école marché de travail difficile </a:t>
            </a:r>
          </a:p>
          <a:p>
            <a:pPr lvl="1" eaLnBrk="1" hangingPunct="1">
              <a:spcBef>
                <a:spcPts val="600"/>
              </a:spcBef>
              <a:buClr>
                <a:schemeClr val="accent1"/>
              </a:buClr>
              <a:buSzPct val="70000"/>
              <a:buFont typeface="Wingdings" panose="05000000000000000000" pitchFamily="2" charset="2"/>
              <a:buChar char="§"/>
            </a:pPr>
            <a:r>
              <a:rPr lang="fr-FR" altLang="en-US" sz="1600" dirty="0">
                <a:latin typeface="Century Schoolbook" panose="02040604050505020304" pitchFamily="18" charset="0"/>
              </a:rPr>
              <a:t>Des taux de chômage élevés surtout dans certaines provinces</a:t>
            </a:r>
          </a:p>
        </p:txBody>
      </p:sp>
      <p:cxnSp>
        <p:nvCxnSpPr>
          <p:cNvPr id="7" name="Straight Connector 6">
            <a:extLst>
              <a:ext uri="{FF2B5EF4-FFF2-40B4-BE49-F238E27FC236}">
                <a16:creationId xmlns:a16="http://schemas.microsoft.com/office/drawing/2014/main" id="{744C1DDA-1873-456F-A9F0-DEE2995D3515}"/>
              </a:ext>
            </a:extLst>
          </p:cNvPr>
          <p:cNvCxnSpPr/>
          <p:nvPr/>
        </p:nvCxnSpPr>
        <p:spPr>
          <a:xfrm>
            <a:off x="1580370"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Title 1">
            <a:extLst>
              <a:ext uri="{FF2B5EF4-FFF2-40B4-BE49-F238E27FC236}">
                <a16:creationId xmlns:a16="http://schemas.microsoft.com/office/drawing/2014/main" id="{4265786B-972C-454D-908C-8107127EBA7C}"/>
              </a:ext>
            </a:extLst>
          </p:cNvPr>
          <p:cNvSpPr txBox="1">
            <a:spLocks/>
          </p:cNvSpPr>
          <p:nvPr/>
        </p:nvSpPr>
        <p:spPr>
          <a:xfrm>
            <a:off x="1723440" y="328468"/>
            <a:ext cx="8102182"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FP</a:t>
            </a:r>
            <a:endParaRPr lang="fr-FR" sz="2400" b="1" i="1" dirty="0"/>
          </a:p>
        </p:txBody>
      </p:sp>
      <p:sp>
        <p:nvSpPr>
          <p:cNvPr id="6" name="Rectangle 5">
            <a:extLst>
              <a:ext uri="{FF2B5EF4-FFF2-40B4-BE49-F238E27FC236}">
                <a16:creationId xmlns:a16="http://schemas.microsoft.com/office/drawing/2014/main" id="{55FC1794-716A-43CF-9825-73C67BCB01A2}"/>
              </a:ext>
            </a:extLst>
          </p:cNvPr>
          <p:cNvSpPr/>
          <p:nvPr/>
        </p:nvSpPr>
        <p:spPr>
          <a:xfrm>
            <a:off x="1567641" y="3429000"/>
            <a:ext cx="8411581" cy="861774"/>
          </a:xfrm>
          <a:prstGeom prst="rect">
            <a:avLst/>
          </a:prstGeom>
        </p:spPr>
        <p:txBody>
          <a:bodyPr wrap="square">
            <a:spAutoFit/>
          </a:bodyPr>
          <a:lstStyle/>
          <a:p>
            <a:pPr marL="285750" indent="-285750">
              <a:buClr>
                <a:schemeClr val="accent1">
                  <a:lumMod val="75000"/>
                </a:schemeClr>
              </a:buClr>
              <a:buSzPct val="80000"/>
              <a:buFont typeface="Wingdings" panose="05000000000000000000" pitchFamily="2" charset="2"/>
              <a:buChar char="q"/>
            </a:pPr>
            <a:r>
              <a:rPr lang="fr-FR" altLang="en-US" b="1" dirty="0">
                <a:latin typeface="Century Schoolbook" panose="02040604050505020304" pitchFamily="18" charset="0"/>
              </a:rPr>
              <a:t>Une faible implication des entreprises dans l’action de formation</a:t>
            </a:r>
          </a:p>
          <a:p>
            <a:pPr marL="742950" lvl="1" indent="-285750">
              <a:buClr>
                <a:schemeClr val="accent1">
                  <a:lumMod val="75000"/>
                </a:schemeClr>
              </a:buClr>
              <a:buSzPct val="90000"/>
              <a:buFont typeface="Arial" panose="020B0604020202020204" pitchFamily="34" charset="0"/>
              <a:buChar char="•"/>
            </a:pPr>
            <a:r>
              <a:rPr lang="fr-FR" sz="1600" dirty="0">
                <a:latin typeface="Century Schoolbook" panose="02040604050505020304" pitchFamily="18" charset="0"/>
              </a:rPr>
              <a:t>Modes de formation par apprentissage et alternés peu développés</a:t>
            </a:r>
          </a:p>
          <a:p>
            <a:pPr marL="742950" lvl="1" indent="-285750">
              <a:buClr>
                <a:schemeClr val="accent1">
                  <a:lumMod val="75000"/>
                </a:schemeClr>
              </a:buClr>
              <a:buSzPct val="90000"/>
              <a:buFont typeface="Arial" panose="020B0604020202020204" pitchFamily="34" charset="0"/>
              <a:buChar char="•"/>
            </a:pPr>
            <a:r>
              <a:rPr lang="fr-FR" sz="1600" dirty="0">
                <a:latin typeface="Century Schoolbook" panose="02040604050505020304" pitchFamily="18" charset="0"/>
              </a:rPr>
              <a:t>Difficultés de placement des stagiaires en stages</a:t>
            </a:r>
            <a:endParaRPr lang="en-US" sz="1600" dirty="0"/>
          </a:p>
        </p:txBody>
      </p:sp>
      <p:sp>
        <p:nvSpPr>
          <p:cNvPr id="10" name="Rectangle 9">
            <a:extLst>
              <a:ext uri="{FF2B5EF4-FFF2-40B4-BE49-F238E27FC236}">
                <a16:creationId xmlns:a16="http://schemas.microsoft.com/office/drawing/2014/main" id="{F5986D0F-4541-44C5-9BB3-0B5AE81FED1C}"/>
              </a:ext>
            </a:extLst>
          </p:cNvPr>
          <p:cNvSpPr/>
          <p:nvPr/>
        </p:nvSpPr>
        <p:spPr>
          <a:xfrm>
            <a:off x="1569116" y="4403200"/>
            <a:ext cx="8521367" cy="369332"/>
          </a:xfrm>
          <a:prstGeom prst="rect">
            <a:avLst/>
          </a:prstGeom>
        </p:spPr>
        <p:txBody>
          <a:bodyPr wrap="square">
            <a:spAutoFit/>
          </a:bodyPr>
          <a:lstStyle/>
          <a:p>
            <a:pPr marL="285750" indent="-285750">
              <a:buClr>
                <a:schemeClr val="accent1">
                  <a:lumMod val="75000"/>
                </a:schemeClr>
              </a:buClr>
              <a:buSzPct val="80000"/>
              <a:buFont typeface="Wingdings" panose="05000000000000000000" pitchFamily="2" charset="2"/>
              <a:buChar char="q"/>
            </a:pPr>
            <a:r>
              <a:rPr lang="fr-FR" altLang="en-US" b="1" dirty="0">
                <a:latin typeface="Century Schoolbook" panose="02040604050505020304" pitchFamily="18" charset="0"/>
              </a:rPr>
              <a:t>Déficits </a:t>
            </a:r>
            <a:r>
              <a:rPr lang="fr-FR" altLang="en-US" dirty="0">
                <a:latin typeface="Century Schoolbook" panose="02040604050505020304" pitchFamily="18" charset="0"/>
              </a:rPr>
              <a:t>en termes de soft </a:t>
            </a:r>
            <a:r>
              <a:rPr lang="fr-FR" altLang="en-US" dirty="0" err="1">
                <a:latin typeface="Century Schoolbook" panose="02040604050505020304" pitchFamily="18" charset="0"/>
              </a:rPr>
              <a:t>skills</a:t>
            </a:r>
            <a:r>
              <a:rPr lang="fr-FR" altLang="en-US" dirty="0">
                <a:latin typeface="Century Schoolbook" panose="02040604050505020304" pitchFamily="18" charset="0"/>
              </a:rPr>
              <a:t>, communication et langues étrangères</a:t>
            </a:r>
          </a:p>
        </p:txBody>
      </p:sp>
      <p:sp>
        <p:nvSpPr>
          <p:cNvPr id="11" name="Rectangle 10">
            <a:extLst>
              <a:ext uri="{FF2B5EF4-FFF2-40B4-BE49-F238E27FC236}">
                <a16:creationId xmlns:a16="http://schemas.microsoft.com/office/drawing/2014/main" id="{9BD11FBE-7264-4CFE-AC6D-B4E9BFD45E1A}"/>
              </a:ext>
            </a:extLst>
          </p:cNvPr>
          <p:cNvSpPr/>
          <p:nvPr/>
        </p:nvSpPr>
        <p:spPr>
          <a:xfrm>
            <a:off x="1567641" y="5013176"/>
            <a:ext cx="7908821" cy="369332"/>
          </a:xfrm>
          <a:prstGeom prst="rect">
            <a:avLst/>
          </a:prstGeom>
        </p:spPr>
        <p:txBody>
          <a:bodyPr wrap="square">
            <a:spAutoFit/>
          </a:bodyPr>
          <a:lstStyle/>
          <a:p>
            <a:pPr marL="285750" indent="-285750">
              <a:buClr>
                <a:schemeClr val="accent1">
                  <a:lumMod val="75000"/>
                </a:schemeClr>
              </a:buClr>
              <a:buSzPct val="80000"/>
              <a:buFont typeface="Wingdings" panose="05000000000000000000" pitchFamily="2" charset="2"/>
              <a:buChar char="q"/>
            </a:pPr>
            <a:r>
              <a:rPr lang="fr-FR" altLang="en-US" b="1" dirty="0">
                <a:latin typeface="Century Schoolbook" panose="02040604050505020304" pitchFamily="18" charset="0"/>
              </a:rPr>
              <a:t>Problèmes de passerelles</a:t>
            </a:r>
            <a:endParaRPr lang="fr-FR" altLang="en-US" dirty="0">
              <a:latin typeface="Century Schoolbook" panose="02040604050505020304" pitchFamily="18" charset="0"/>
            </a:endParaRPr>
          </a:p>
        </p:txBody>
      </p:sp>
      <p:sp>
        <p:nvSpPr>
          <p:cNvPr id="2" name="Slide Number Placeholder 1">
            <a:extLst>
              <a:ext uri="{FF2B5EF4-FFF2-40B4-BE49-F238E27FC236}">
                <a16:creationId xmlns:a16="http://schemas.microsoft.com/office/drawing/2014/main" id="{0C1D1519-5016-4534-9ECF-341A4C47C754}"/>
              </a:ext>
            </a:extLst>
          </p:cNvPr>
          <p:cNvSpPr>
            <a:spLocks noGrp="1"/>
          </p:cNvSpPr>
          <p:nvPr>
            <p:ph type="sldNum" sz="quarter" idx="15"/>
          </p:nvPr>
        </p:nvSpPr>
        <p:spPr/>
        <p:txBody>
          <a:bodyPr/>
          <a:lstStyle/>
          <a:p>
            <a:fld id="{317E378F-21B4-4D91-BAE9-88E1576D8973}" type="slidenum">
              <a:rPr lang="fr-FR" smtClean="0"/>
              <a:t>18</a:t>
            </a:fld>
            <a:endParaRPr lang="fr-FR"/>
          </a:p>
        </p:txBody>
      </p:sp>
    </p:spTree>
    <p:extLst>
      <p:ext uri="{BB962C8B-B14F-4D97-AF65-F5344CB8AC3E}">
        <p14:creationId xmlns:p14="http://schemas.microsoft.com/office/powerpoint/2010/main" val="4031234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Espace réservé du contenu 2">
            <a:extLst>
              <a:ext uri="{FF2B5EF4-FFF2-40B4-BE49-F238E27FC236}">
                <a16:creationId xmlns:a16="http://schemas.microsoft.com/office/drawing/2014/main" id="{6436F2A6-D3F9-4557-982C-17330FB8E848}"/>
              </a:ext>
            </a:extLst>
          </p:cNvPr>
          <p:cNvSpPr txBox="1">
            <a:spLocks/>
          </p:cNvSpPr>
          <p:nvPr/>
        </p:nvSpPr>
        <p:spPr bwMode="auto">
          <a:xfrm>
            <a:off x="1723440" y="1157497"/>
            <a:ext cx="8246687" cy="400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eaLnBrk="0" hangingPunct="0">
              <a:defRPr>
                <a:solidFill>
                  <a:schemeClr val="tx1"/>
                </a:solidFill>
                <a:latin typeface="Arial" panose="020B0604020202020204" pitchFamily="34" charset="0"/>
                <a:cs typeface="Arial" panose="020B0604020202020204" pitchFamily="34" charset="0"/>
              </a:defRPr>
            </a:lvl1pPr>
            <a:lvl2pPr marL="730250" indent="-2730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eaLnBrk="1" hangingPunct="1">
              <a:spcBef>
                <a:spcPts val="600"/>
              </a:spcBef>
              <a:buClr>
                <a:schemeClr val="accent1"/>
              </a:buClr>
              <a:buSzPct val="70000"/>
              <a:buFont typeface="Wingdings" panose="05000000000000000000" pitchFamily="2" charset="2"/>
              <a:buChar char="q"/>
            </a:pPr>
            <a:r>
              <a:rPr lang="fr-FR" altLang="en-US" sz="2000" b="1" dirty="0">
                <a:latin typeface="Century Schoolbook" panose="02040604050505020304" pitchFamily="18" charset="0"/>
              </a:rPr>
              <a:t>Un dispositif de formation continue inopérant</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67 entreprises et environ 11.000 salariés déclarés à la CNSS sont touchés par le dispositif (insignifiant) ;</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Les entreprises n’ont pas encore repris confiance dans le système malgré la simplification des procédures du système des CSF </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Le dispositif ne joue pas pleinement son rôle vis-à-vis des entreprises en difficultés (reconversion des salariés) ;</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Non ouvert aux initiatives individuelles des salariés ;</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Ne couvre pas les entreprises non assujetties, ni les TPE, ni le secteur informel ;</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Le financement ne profite pas à l’alphabétisation fonctionnelle</a:t>
            </a:r>
          </a:p>
          <a:p>
            <a:pPr lvl="1" eaLnBrk="1" hangingPunct="1">
              <a:spcBef>
                <a:spcPts val="600"/>
              </a:spcBef>
              <a:buClr>
                <a:schemeClr val="accent1"/>
              </a:buClr>
              <a:buSzPct val="70000"/>
              <a:buFont typeface="Wingdings" panose="05000000000000000000" pitchFamily="2" charset="2"/>
              <a:buChar char="§"/>
            </a:pPr>
            <a:r>
              <a:rPr lang="fr-FR" altLang="en-US" dirty="0">
                <a:latin typeface="Century Schoolbook" panose="02040604050505020304" pitchFamily="18" charset="0"/>
              </a:rPr>
              <a:t>Absence de système de VAE</a:t>
            </a:r>
          </a:p>
          <a:p>
            <a:pPr eaLnBrk="1" hangingPunct="1">
              <a:spcBef>
                <a:spcPts val="600"/>
              </a:spcBef>
              <a:buClr>
                <a:schemeClr val="accent1"/>
              </a:buClr>
              <a:buSzPct val="70000"/>
              <a:buFont typeface="Wingdings" panose="05000000000000000000" pitchFamily="2" charset="2"/>
              <a:buChar char=""/>
            </a:pPr>
            <a:endParaRPr lang="fr-FR" altLang="en-US" sz="2000" dirty="0">
              <a:latin typeface="Century Schoolbook" panose="02040604050505020304" pitchFamily="18" charset="0"/>
            </a:endParaRPr>
          </a:p>
        </p:txBody>
      </p:sp>
      <p:cxnSp>
        <p:nvCxnSpPr>
          <p:cNvPr id="9" name="Straight Connector 8">
            <a:extLst>
              <a:ext uri="{FF2B5EF4-FFF2-40B4-BE49-F238E27FC236}">
                <a16:creationId xmlns:a16="http://schemas.microsoft.com/office/drawing/2014/main" id="{5A073363-DFE6-4415-8B29-58AA8D63135E}"/>
              </a:ext>
            </a:extLst>
          </p:cNvPr>
          <p:cNvCxnSpPr/>
          <p:nvPr/>
        </p:nvCxnSpPr>
        <p:spPr>
          <a:xfrm>
            <a:off x="1580370"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Title 1">
            <a:extLst>
              <a:ext uri="{FF2B5EF4-FFF2-40B4-BE49-F238E27FC236}">
                <a16:creationId xmlns:a16="http://schemas.microsoft.com/office/drawing/2014/main" id="{063890F7-4D5A-4745-9714-9F2291EB5C3A}"/>
              </a:ext>
            </a:extLst>
          </p:cNvPr>
          <p:cNvSpPr txBox="1">
            <a:spLocks/>
          </p:cNvSpPr>
          <p:nvPr/>
        </p:nvSpPr>
        <p:spPr>
          <a:xfrm>
            <a:off x="1723440" y="328468"/>
            <a:ext cx="8333000"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F. Continue</a:t>
            </a:r>
            <a:endParaRPr lang="fr-FR" sz="2400" b="1" i="1" dirty="0"/>
          </a:p>
        </p:txBody>
      </p:sp>
      <p:sp>
        <p:nvSpPr>
          <p:cNvPr id="2" name="Slide Number Placeholder 1">
            <a:extLst>
              <a:ext uri="{FF2B5EF4-FFF2-40B4-BE49-F238E27FC236}">
                <a16:creationId xmlns:a16="http://schemas.microsoft.com/office/drawing/2014/main" id="{FBA58254-2351-449D-950A-1A4B5CCD4203}"/>
              </a:ext>
            </a:extLst>
          </p:cNvPr>
          <p:cNvSpPr>
            <a:spLocks noGrp="1"/>
          </p:cNvSpPr>
          <p:nvPr>
            <p:ph type="sldNum" sz="quarter" idx="15"/>
          </p:nvPr>
        </p:nvSpPr>
        <p:spPr/>
        <p:txBody>
          <a:bodyPr/>
          <a:lstStyle/>
          <a:p>
            <a:fld id="{317E378F-21B4-4D91-BAE9-88E1576D8973}" type="slidenum">
              <a:rPr lang="fr-FR" smtClean="0"/>
              <a:t>19</a:t>
            </a:fld>
            <a:endParaRPr lang="fr-FR"/>
          </a:p>
        </p:txBody>
      </p:sp>
    </p:spTree>
    <p:extLst>
      <p:ext uri="{BB962C8B-B14F-4D97-AF65-F5344CB8AC3E}">
        <p14:creationId xmlns:p14="http://schemas.microsoft.com/office/powerpoint/2010/main" val="2728153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3392" y="-18256"/>
            <a:ext cx="7467600" cy="1143000"/>
          </a:xfrm>
        </p:spPr>
        <p:txBody>
          <a:bodyPr>
            <a:normAutofit/>
          </a:bodyPr>
          <a:lstStyle/>
          <a:p>
            <a:r>
              <a:rPr lang="fr-FR" sz="3600" dirty="0"/>
              <a:t>Sommaire</a:t>
            </a:r>
          </a:p>
        </p:txBody>
      </p:sp>
      <p:sp>
        <p:nvSpPr>
          <p:cNvPr id="3" name="Espace réservé du contenu 2"/>
          <p:cNvSpPr>
            <a:spLocks noGrp="1"/>
          </p:cNvSpPr>
          <p:nvPr>
            <p:ph sz="quarter" idx="1"/>
          </p:nvPr>
        </p:nvSpPr>
        <p:spPr>
          <a:xfrm>
            <a:off x="1055441" y="1340768"/>
            <a:ext cx="10081120" cy="5184576"/>
          </a:xfrm>
        </p:spPr>
        <p:txBody>
          <a:bodyPr>
            <a:normAutofit/>
          </a:bodyPr>
          <a:lstStyle/>
          <a:p>
            <a:pPr>
              <a:buFont typeface="Wingdings" panose="05000000000000000000" pitchFamily="2" charset="2"/>
              <a:buChar char="q"/>
            </a:pPr>
            <a:r>
              <a:rPr lang="fr-FR" b="1" cap="small" dirty="0"/>
              <a:t>Objectif du Projet</a:t>
            </a:r>
          </a:p>
          <a:p>
            <a:pPr>
              <a:buFont typeface="Wingdings" panose="05000000000000000000" pitchFamily="2" charset="2"/>
              <a:buChar char="q"/>
            </a:pPr>
            <a:r>
              <a:rPr lang="fr-FR" b="1" cap="small" dirty="0"/>
              <a:t>Rappel du contexte</a:t>
            </a:r>
          </a:p>
          <a:p>
            <a:pPr>
              <a:buFont typeface="Wingdings" panose="05000000000000000000" pitchFamily="2" charset="2"/>
              <a:buChar char="q"/>
            </a:pPr>
            <a:r>
              <a:rPr lang="fr-FR" b="1" cap="small" dirty="0"/>
              <a:t>Rappel de l’objectif et des axes de la </a:t>
            </a:r>
            <a:r>
              <a:rPr lang="fr-FR" b="1" cap="small" dirty="0" err="1"/>
              <a:t>sne</a:t>
            </a:r>
            <a:endParaRPr lang="fr-FR" b="1" cap="small" dirty="0"/>
          </a:p>
          <a:p>
            <a:pPr>
              <a:buFont typeface="Wingdings" panose="05000000000000000000" pitchFamily="2" charset="2"/>
              <a:buChar char="q"/>
            </a:pPr>
            <a:r>
              <a:rPr lang="fr-FR" b="1" cap="small" dirty="0"/>
              <a:t>Démarche d’élaboration du </a:t>
            </a:r>
            <a:r>
              <a:rPr lang="fr-FR" b="1" cap="small" dirty="0" err="1"/>
              <a:t>pre</a:t>
            </a:r>
            <a:endParaRPr lang="fr-FR" b="1" cap="small" dirty="0"/>
          </a:p>
          <a:p>
            <a:pPr>
              <a:buFont typeface="Wingdings" panose="05000000000000000000" pitchFamily="2" charset="2"/>
              <a:buChar char="q"/>
            </a:pPr>
            <a:r>
              <a:rPr lang="fr-FR" b="1" cap="small" dirty="0"/>
              <a:t>Diagnostic du marché de travail, quelques résultats préliminaires</a:t>
            </a:r>
          </a:p>
          <a:p>
            <a:pPr lvl="1">
              <a:buFont typeface="Courier New" panose="02070309020205020404" pitchFamily="49" charset="0"/>
              <a:buChar char="o"/>
            </a:pPr>
            <a:r>
              <a:rPr lang="fr-FR" sz="1800" b="1" cap="small" dirty="0"/>
              <a:t>Activité/Emploi/Chômage</a:t>
            </a:r>
          </a:p>
          <a:p>
            <a:pPr lvl="1">
              <a:buFont typeface="Courier New" panose="02070309020205020404" pitchFamily="49" charset="0"/>
              <a:buChar char="o"/>
            </a:pPr>
            <a:r>
              <a:rPr lang="fr-FR" sz="1800" b="1" cap="small" dirty="0"/>
              <a:t>Economie</a:t>
            </a:r>
          </a:p>
          <a:p>
            <a:pPr lvl="1">
              <a:buFont typeface="Courier New" panose="02070309020205020404" pitchFamily="49" charset="0"/>
              <a:buChar char="o"/>
            </a:pPr>
            <a:r>
              <a:rPr lang="fr-FR" sz="1800" b="1" cap="small" dirty="0"/>
              <a:t>Education/Formation</a:t>
            </a:r>
          </a:p>
          <a:p>
            <a:pPr lvl="1">
              <a:buFont typeface="Courier New" panose="02070309020205020404" pitchFamily="49" charset="0"/>
              <a:buChar char="o"/>
            </a:pPr>
            <a:r>
              <a:rPr lang="fr-FR" sz="1800" b="1" cap="small" dirty="0" err="1"/>
              <a:t>PAEs</a:t>
            </a:r>
            <a:endParaRPr lang="fr-FR" sz="1800" b="1" cap="small" dirty="0"/>
          </a:p>
          <a:p>
            <a:pPr>
              <a:buFont typeface="Wingdings" panose="05000000000000000000" pitchFamily="2" charset="2"/>
              <a:buChar char="q"/>
            </a:pPr>
            <a:r>
              <a:rPr lang="fr-FR" b="1" cap="small" dirty="0"/>
              <a:t>Programme ‘’Job </a:t>
            </a:r>
            <a:r>
              <a:rPr lang="fr-FR" b="1" cap="small" dirty="0" err="1"/>
              <a:t>Guarantee</a:t>
            </a:r>
            <a:r>
              <a:rPr lang="fr-FR" b="1" cap="small" dirty="0"/>
              <a:t>’’, Piste de solution pour les jeunes?</a:t>
            </a:r>
          </a:p>
          <a:p>
            <a:pPr>
              <a:buFont typeface="Courier New" panose="02070309020205020404" pitchFamily="49" charset="0"/>
              <a:buChar char="o"/>
            </a:pPr>
            <a:endParaRPr lang="fr-FR" b="1" cap="small" dirty="0"/>
          </a:p>
          <a:p>
            <a:pPr>
              <a:buFont typeface="Wingdings" panose="05000000000000000000" pitchFamily="2" charset="2"/>
              <a:buChar char="q"/>
            </a:pPr>
            <a:endParaRPr lang="fr-FR" dirty="0"/>
          </a:p>
        </p:txBody>
      </p:sp>
      <p:cxnSp>
        <p:nvCxnSpPr>
          <p:cNvPr id="4" name="Straight Connector 3">
            <a:extLst>
              <a:ext uri="{FF2B5EF4-FFF2-40B4-BE49-F238E27FC236}">
                <a16:creationId xmlns:a16="http://schemas.microsoft.com/office/drawing/2014/main" id="{3997472F-F850-4B26-A00E-0EAB0880104A}"/>
              </a:ext>
            </a:extLst>
          </p:cNvPr>
          <p:cNvCxnSpPr>
            <a:cxnSpLocks/>
          </p:cNvCxnSpPr>
          <p:nvPr/>
        </p:nvCxnSpPr>
        <p:spPr>
          <a:xfrm>
            <a:off x="623392" y="1124744"/>
            <a:ext cx="9649072"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Slide Number Placeholder 4">
            <a:extLst>
              <a:ext uri="{FF2B5EF4-FFF2-40B4-BE49-F238E27FC236}">
                <a16:creationId xmlns:a16="http://schemas.microsoft.com/office/drawing/2014/main" id="{E5F7D536-AF9C-4286-A93B-1C574749DA07}"/>
              </a:ext>
            </a:extLst>
          </p:cNvPr>
          <p:cNvSpPr>
            <a:spLocks noGrp="1"/>
          </p:cNvSpPr>
          <p:nvPr>
            <p:ph type="sldNum" sz="quarter" idx="15"/>
          </p:nvPr>
        </p:nvSpPr>
        <p:spPr/>
        <p:txBody>
          <a:bodyPr/>
          <a:lstStyle/>
          <a:p>
            <a:fld id="{317E378F-21B4-4D91-BAE9-88E1576D8973}" type="slidenum">
              <a:rPr lang="fr-FR" smtClean="0"/>
              <a:t>2</a:t>
            </a:fld>
            <a:endParaRPr lang="fr-FR"/>
          </a:p>
        </p:txBody>
      </p:sp>
    </p:spTree>
    <p:extLst>
      <p:ext uri="{BB962C8B-B14F-4D97-AF65-F5344CB8AC3E}">
        <p14:creationId xmlns:p14="http://schemas.microsoft.com/office/powerpoint/2010/main" val="3448488876"/>
      </p:ext>
    </p:extLst>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5A073363-DFE6-4415-8B29-58AA8D63135E}"/>
              </a:ext>
            </a:extLst>
          </p:cNvPr>
          <p:cNvCxnSpPr/>
          <p:nvPr/>
        </p:nvCxnSpPr>
        <p:spPr>
          <a:xfrm>
            <a:off x="1580372"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Title 1">
            <a:extLst>
              <a:ext uri="{FF2B5EF4-FFF2-40B4-BE49-F238E27FC236}">
                <a16:creationId xmlns:a16="http://schemas.microsoft.com/office/drawing/2014/main" id="{063890F7-4D5A-4745-9714-9F2291EB5C3A}"/>
              </a:ext>
            </a:extLst>
          </p:cNvPr>
          <p:cNvSpPr txBox="1">
            <a:spLocks/>
          </p:cNvSpPr>
          <p:nvPr/>
        </p:nvSpPr>
        <p:spPr>
          <a:xfrm>
            <a:off x="1723440" y="328468"/>
            <a:ext cx="8333000"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err="1"/>
              <a:t>Ens.Sup</a:t>
            </a:r>
            <a:endParaRPr lang="fr-FR" sz="2400" b="1" i="1" dirty="0"/>
          </a:p>
        </p:txBody>
      </p:sp>
      <p:sp>
        <p:nvSpPr>
          <p:cNvPr id="6" name="TextBox 5">
            <a:extLst>
              <a:ext uri="{FF2B5EF4-FFF2-40B4-BE49-F238E27FC236}">
                <a16:creationId xmlns:a16="http://schemas.microsoft.com/office/drawing/2014/main" id="{88990065-E2CD-4B04-B10A-80FDE5B92B43}"/>
              </a:ext>
            </a:extLst>
          </p:cNvPr>
          <p:cNvSpPr txBox="1"/>
          <p:nvPr/>
        </p:nvSpPr>
        <p:spPr>
          <a:xfrm>
            <a:off x="2065474" y="1260461"/>
            <a:ext cx="3238438" cy="2031325"/>
          </a:xfrm>
          <a:prstGeom prst="rect">
            <a:avLst/>
          </a:prstGeom>
          <a:noFill/>
        </p:spPr>
        <p:txBody>
          <a:bodyPr wrap="square" rtlCol="0">
            <a:spAutoFit/>
          </a:bodyPr>
          <a:lstStyle/>
          <a:p>
            <a:pPr marL="285750" indent="-285750">
              <a:buClr>
                <a:schemeClr val="accent1">
                  <a:lumMod val="50000"/>
                </a:schemeClr>
              </a:buClr>
              <a:buFont typeface="Wingdings" panose="05000000000000000000" pitchFamily="2" charset="2"/>
              <a:buChar char="q"/>
            </a:pPr>
            <a:r>
              <a:rPr lang="fr-FR" dirty="0"/>
              <a:t>Le nombre de bacheliers et de diplômés augmente de manière exponentielle </a:t>
            </a:r>
            <a:r>
              <a:rPr lang="fr-FR" b="1" dirty="0"/>
              <a:t>11.709</a:t>
            </a:r>
            <a:r>
              <a:rPr lang="fr-FR" dirty="0"/>
              <a:t> diplômés en 2015-2016  </a:t>
            </a:r>
            <a:r>
              <a:rPr lang="fr-FR" dirty="0">
                <a:sym typeface="Wingdings" panose="05000000000000000000" pitchFamily="2" charset="2"/>
              </a:rPr>
              <a:t> </a:t>
            </a:r>
            <a:r>
              <a:rPr lang="fr-FR" dirty="0"/>
              <a:t>Grand défi pour le MT, mais aussi une opportunité à saisir</a:t>
            </a:r>
          </a:p>
        </p:txBody>
      </p:sp>
      <p:sp>
        <p:nvSpPr>
          <p:cNvPr id="7" name="AutoShape 78">
            <a:extLst>
              <a:ext uri="{FF2B5EF4-FFF2-40B4-BE49-F238E27FC236}">
                <a16:creationId xmlns:a16="http://schemas.microsoft.com/office/drawing/2014/main" id="{7C54E4CA-1E71-4A79-8859-B5DB68B2989B}"/>
              </a:ext>
            </a:extLst>
          </p:cNvPr>
          <p:cNvSpPr>
            <a:spLocks noChangeArrowheads="1"/>
          </p:cNvSpPr>
          <p:nvPr>
            <p:custDataLst>
              <p:tags r:id="rId1"/>
            </p:custDataLst>
          </p:nvPr>
        </p:nvSpPr>
        <p:spPr bwMode="auto">
          <a:xfrm rot="16200000" flipV="1">
            <a:off x="5228967" y="2097474"/>
            <a:ext cx="1125543" cy="21822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8" name="Rectangle 7">
            <a:extLst>
              <a:ext uri="{FF2B5EF4-FFF2-40B4-BE49-F238E27FC236}">
                <a16:creationId xmlns:a16="http://schemas.microsoft.com/office/drawing/2014/main" id="{1C2F6E98-6319-451F-AEC0-E69D5DFA1B97}"/>
              </a:ext>
            </a:extLst>
          </p:cNvPr>
          <p:cNvSpPr/>
          <p:nvPr/>
        </p:nvSpPr>
        <p:spPr>
          <a:xfrm>
            <a:off x="2057938" y="3291786"/>
            <a:ext cx="8502558" cy="2862322"/>
          </a:xfrm>
          <a:prstGeom prst="rect">
            <a:avLst/>
          </a:prstGeom>
        </p:spPr>
        <p:txBody>
          <a:bodyPr wrap="square">
            <a:spAutoFit/>
          </a:bodyPr>
          <a:lstStyle/>
          <a:p>
            <a:pPr marL="285750" indent="-285750">
              <a:buClr>
                <a:schemeClr val="accent1">
                  <a:lumMod val="50000"/>
                </a:schemeClr>
              </a:buClr>
              <a:buFont typeface="Wingdings" panose="05000000000000000000" pitchFamily="2" charset="2"/>
              <a:buChar char="q"/>
            </a:pPr>
            <a:r>
              <a:rPr lang="fr-FR" dirty="0">
                <a:ea typeface="Times New Roman" panose="02020603050405020304" pitchFamily="18" charset="0"/>
              </a:rPr>
              <a:t>L’Offre de l’</a:t>
            </a:r>
            <a:r>
              <a:rPr lang="fr-FR" dirty="0" err="1">
                <a:ea typeface="Times New Roman" panose="02020603050405020304" pitchFamily="18" charset="0"/>
              </a:rPr>
              <a:t>Ens.Sup</a:t>
            </a:r>
            <a:r>
              <a:rPr lang="fr-FR" dirty="0">
                <a:ea typeface="Times New Roman" panose="02020603050405020304" pitchFamily="18" charset="0"/>
              </a:rPr>
              <a:t> est </a:t>
            </a:r>
            <a:r>
              <a:rPr lang="fr-FR" b="1" dirty="0">
                <a:ea typeface="Times New Roman" panose="02020603050405020304" pitchFamily="18" charset="0"/>
              </a:rPr>
              <a:t>concentrée</a:t>
            </a:r>
            <a:r>
              <a:rPr lang="fr-FR" dirty="0">
                <a:ea typeface="Times New Roman" panose="02020603050405020304" pitchFamily="18" charset="0"/>
              </a:rPr>
              <a:t> dans les villes de Tanger, Tétouan et Larache ; </a:t>
            </a:r>
          </a:p>
          <a:p>
            <a:pPr marL="285750" indent="-285750">
              <a:buClr>
                <a:schemeClr val="accent1">
                  <a:lumMod val="50000"/>
                </a:schemeClr>
              </a:buClr>
              <a:buFont typeface="Wingdings" panose="05000000000000000000" pitchFamily="2" charset="2"/>
              <a:buChar char="q"/>
            </a:pPr>
            <a:r>
              <a:rPr lang="fr-FR" dirty="0"/>
              <a:t>88,8% des étudiants sont inscrits dans les filières à accès ouvert. L’extension </a:t>
            </a:r>
            <a:r>
              <a:rPr lang="fr-FR" b="1" dirty="0"/>
              <a:t>des formations professionnalisantes </a:t>
            </a:r>
            <a:r>
              <a:rPr lang="fr-FR" dirty="0"/>
              <a:t>requiert plus de moyens techniques et d’encadrement ;</a:t>
            </a:r>
          </a:p>
          <a:p>
            <a:pPr marL="285750" indent="-285750">
              <a:buClr>
                <a:schemeClr val="accent1">
                  <a:lumMod val="50000"/>
                </a:schemeClr>
              </a:buClr>
              <a:buSzPct val="90000"/>
              <a:buFont typeface="Wingdings" panose="05000000000000000000" pitchFamily="2" charset="2"/>
              <a:buChar char="q"/>
            </a:pPr>
            <a:r>
              <a:rPr lang="fr-FR" dirty="0"/>
              <a:t>Manque </a:t>
            </a:r>
            <a:r>
              <a:rPr lang="fr-FR" b="1" dirty="0"/>
              <a:t>d’informations sur la transition Université-marché du travail </a:t>
            </a:r>
            <a:r>
              <a:rPr lang="fr-FR" dirty="0"/>
              <a:t>pour évaluer le degré d’adéquation des filières offertes; </a:t>
            </a:r>
          </a:p>
          <a:p>
            <a:pPr marL="285750" indent="-285750">
              <a:buClr>
                <a:schemeClr val="accent1">
                  <a:lumMod val="50000"/>
                </a:schemeClr>
              </a:buClr>
              <a:buSzPct val="90000"/>
              <a:buFont typeface="Wingdings" panose="05000000000000000000" pitchFamily="2" charset="2"/>
              <a:buChar char="q"/>
            </a:pPr>
            <a:r>
              <a:rPr lang="fr-FR" dirty="0"/>
              <a:t>Des difficultés de placement des étudiants en </a:t>
            </a:r>
            <a:r>
              <a:rPr lang="fr-FR" b="1" dirty="0"/>
              <a:t>stage</a:t>
            </a:r>
            <a:r>
              <a:rPr lang="fr-FR" dirty="0"/>
              <a:t> </a:t>
            </a:r>
          </a:p>
          <a:p>
            <a:pPr marL="285750" indent="-285750">
              <a:buClr>
                <a:schemeClr val="accent1">
                  <a:lumMod val="50000"/>
                </a:schemeClr>
              </a:buClr>
              <a:buSzPct val="90000"/>
              <a:buFont typeface="Wingdings" panose="05000000000000000000" pitchFamily="2" charset="2"/>
              <a:buChar char="q"/>
            </a:pPr>
            <a:r>
              <a:rPr lang="fr-FR" dirty="0"/>
              <a:t>Des insuffisances en matière de </a:t>
            </a:r>
            <a:r>
              <a:rPr lang="fr-FR" b="1" dirty="0"/>
              <a:t>compétences linguistiques </a:t>
            </a:r>
            <a:r>
              <a:rPr lang="fr-FR" dirty="0"/>
              <a:t>et en </a:t>
            </a:r>
            <a:r>
              <a:rPr lang="fr-FR" b="1" dirty="0"/>
              <a:t>soft </a:t>
            </a:r>
            <a:r>
              <a:rPr lang="fr-FR" b="1" dirty="0" err="1"/>
              <a:t>skills</a:t>
            </a:r>
            <a:endParaRPr lang="en-US" b="1" dirty="0"/>
          </a:p>
        </p:txBody>
      </p:sp>
      <p:sp>
        <p:nvSpPr>
          <p:cNvPr id="2" name="Slide Number Placeholder 1">
            <a:extLst>
              <a:ext uri="{FF2B5EF4-FFF2-40B4-BE49-F238E27FC236}">
                <a16:creationId xmlns:a16="http://schemas.microsoft.com/office/drawing/2014/main" id="{0752C13D-6459-4F94-B7CD-2C64A2ED9813}"/>
              </a:ext>
            </a:extLst>
          </p:cNvPr>
          <p:cNvSpPr>
            <a:spLocks noGrp="1"/>
          </p:cNvSpPr>
          <p:nvPr>
            <p:ph type="sldNum" sz="quarter" idx="15"/>
          </p:nvPr>
        </p:nvSpPr>
        <p:spPr/>
        <p:txBody>
          <a:bodyPr/>
          <a:lstStyle/>
          <a:p>
            <a:fld id="{317E378F-21B4-4D91-BAE9-88E1576D8973}" type="slidenum">
              <a:rPr lang="fr-FR" smtClean="0"/>
              <a:t>20</a:t>
            </a:fld>
            <a:endParaRPr lang="fr-FR"/>
          </a:p>
        </p:txBody>
      </p:sp>
      <p:graphicFrame>
        <p:nvGraphicFramePr>
          <p:cNvPr id="11" name="Chart 10">
            <a:extLst>
              <a:ext uri="{FF2B5EF4-FFF2-40B4-BE49-F238E27FC236}">
                <a16:creationId xmlns:a16="http://schemas.microsoft.com/office/drawing/2014/main" id="{6FC75674-ADB8-411E-B4B0-567E86E90B2F}"/>
              </a:ext>
            </a:extLst>
          </p:cNvPr>
          <p:cNvGraphicFramePr>
            <a:graphicFrameLocks/>
          </p:cNvGraphicFramePr>
          <p:nvPr>
            <p:extLst>
              <p:ext uri="{D42A27DB-BD31-4B8C-83A1-F6EECF244321}">
                <p14:modId xmlns:p14="http://schemas.microsoft.com/office/powerpoint/2010/main" val="1585229286"/>
              </p:ext>
            </p:extLst>
          </p:nvPr>
        </p:nvGraphicFramePr>
        <p:xfrm>
          <a:off x="6753583" y="1214219"/>
          <a:ext cx="2790056" cy="201967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64447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05D77E-F66B-461D-B597-D205FCD08D92}"/>
              </a:ext>
            </a:extLst>
          </p:cNvPr>
          <p:cNvSpPr>
            <a:spLocks noGrp="1"/>
          </p:cNvSpPr>
          <p:nvPr>
            <p:ph type="sldNum" sz="quarter" idx="12"/>
          </p:nvPr>
        </p:nvSpPr>
        <p:spPr/>
        <p:txBody>
          <a:bodyPr/>
          <a:lstStyle/>
          <a:p>
            <a:fld id="{317E378F-21B4-4D91-BAE9-88E1576D8973}" type="slidenum">
              <a:rPr lang="fr-FR" smtClean="0"/>
              <a:t>21</a:t>
            </a:fld>
            <a:endParaRPr lang="fr-FR"/>
          </a:p>
        </p:txBody>
      </p:sp>
      <p:sp>
        <p:nvSpPr>
          <p:cNvPr id="3" name="Sous-titre 2">
            <a:extLst>
              <a:ext uri="{FF2B5EF4-FFF2-40B4-BE49-F238E27FC236}">
                <a16:creationId xmlns:a16="http://schemas.microsoft.com/office/drawing/2014/main" id="{56333DCF-1229-40E6-B41C-07183CA9BCB4}"/>
              </a:ext>
            </a:extLst>
          </p:cNvPr>
          <p:cNvSpPr txBox="1">
            <a:spLocks/>
          </p:cNvSpPr>
          <p:nvPr/>
        </p:nvSpPr>
        <p:spPr>
          <a:xfrm>
            <a:off x="425993" y="1418115"/>
            <a:ext cx="10863066" cy="634799"/>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Font typeface="Wingdings" panose="05000000000000000000" pitchFamily="2" charset="2"/>
              <a:buChar char="q"/>
            </a:pPr>
            <a:r>
              <a:rPr lang="fr-FR" dirty="0"/>
              <a:t> Amélioration de l’employabilité des chercheurs d’emploi</a:t>
            </a:r>
            <a:endParaRPr lang="fr-FR" sz="2000" b="1" dirty="0"/>
          </a:p>
        </p:txBody>
      </p:sp>
      <p:sp>
        <p:nvSpPr>
          <p:cNvPr id="4" name="Titre 1">
            <a:extLst>
              <a:ext uri="{FF2B5EF4-FFF2-40B4-BE49-F238E27FC236}">
                <a16:creationId xmlns:a16="http://schemas.microsoft.com/office/drawing/2014/main" id="{D48BBEB1-84BC-4D7A-8D34-266AB49FCE1F}"/>
              </a:ext>
            </a:extLst>
          </p:cNvPr>
          <p:cNvSpPr txBox="1">
            <a:spLocks/>
          </p:cNvSpPr>
          <p:nvPr/>
        </p:nvSpPr>
        <p:spPr>
          <a:xfrm>
            <a:off x="623392" y="116632"/>
            <a:ext cx="8796808" cy="62419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Programmes actifs de l’emploi et intermédiation</a:t>
            </a:r>
          </a:p>
        </p:txBody>
      </p:sp>
      <p:cxnSp>
        <p:nvCxnSpPr>
          <p:cNvPr id="5" name="Straight Connector 4">
            <a:extLst>
              <a:ext uri="{FF2B5EF4-FFF2-40B4-BE49-F238E27FC236}">
                <a16:creationId xmlns:a16="http://schemas.microsoft.com/office/drawing/2014/main" id="{C26B4B5A-41FC-4EAA-91A6-1D376594AB58}"/>
              </a:ext>
            </a:extLst>
          </p:cNvPr>
          <p:cNvCxnSpPr/>
          <p:nvPr/>
        </p:nvCxnSpPr>
        <p:spPr>
          <a:xfrm>
            <a:off x="107504"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7" name="Sous-titre 2">
            <a:extLst>
              <a:ext uri="{FF2B5EF4-FFF2-40B4-BE49-F238E27FC236}">
                <a16:creationId xmlns:a16="http://schemas.microsoft.com/office/drawing/2014/main" id="{D0AE2CE8-C112-47BB-BD45-053002F63A23}"/>
              </a:ext>
            </a:extLst>
          </p:cNvPr>
          <p:cNvSpPr txBox="1">
            <a:spLocks/>
          </p:cNvSpPr>
          <p:nvPr/>
        </p:nvSpPr>
        <p:spPr>
          <a:xfrm>
            <a:off x="623393" y="1785457"/>
            <a:ext cx="10215295" cy="4348516"/>
          </a:xfrm>
          <a:prstGeom prst="rect">
            <a:avLst/>
          </a:prstGeom>
        </p:spPr>
        <p:txBody>
          <a:bodyPr vert="horz">
            <a:normAutofit fontScale="47500" lnSpcReduction="2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685800" lvl="1" indent="-342900">
              <a:spcBef>
                <a:spcPts val="0"/>
              </a:spcBef>
              <a:spcAft>
                <a:spcPts val="600"/>
              </a:spcAft>
              <a:buFont typeface="Wingdings" charset="2"/>
              <a:buChar char="ü"/>
            </a:pPr>
            <a:endParaRPr lang="fr-FR" sz="2000" b="1" dirty="0"/>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Améliorer l’identification et partage des données sur les besoins en compétences (enquêtes veille prospective ANAPEC, études sectorielles FP , REM &amp; REC, …);</a:t>
            </a:r>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Développer des formations en soft </a:t>
            </a:r>
            <a:r>
              <a:rPr lang="fr-FR" sz="4400" dirty="0" err="1">
                <a:latin typeface="+mj-lt"/>
              </a:rPr>
              <a:t>skills</a:t>
            </a:r>
            <a:r>
              <a:rPr lang="fr-FR" sz="4400" dirty="0">
                <a:latin typeface="+mj-lt"/>
              </a:rPr>
              <a:t> (langues, bureautique, communication,</a:t>
            </a:r>
            <a:r>
              <a:rPr lang="mr-IN" sz="4400" dirty="0">
                <a:latin typeface="+mj-lt"/>
              </a:rPr>
              <a:t>…</a:t>
            </a:r>
            <a:r>
              <a:rPr lang="fr-FR" sz="4400" dirty="0">
                <a:latin typeface="+mj-lt"/>
              </a:rPr>
              <a:t>);</a:t>
            </a:r>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Développer l’apprentissage pour qualifier les chercheurs d’emploi non diplômés;</a:t>
            </a:r>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Mettre en œuvre  des actions partenariales en matière de formation qualifiante (hors </a:t>
            </a:r>
            <a:r>
              <a:rPr lang="fr-FR" sz="4400" dirty="0" err="1">
                <a:latin typeface="+mj-lt"/>
              </a:rPr>
              <a:t>Taehil</a:t>
            </a:r>
            <a:r>
              <a:rPr lang="fr-FR" sz="4400" dirty="0">
                <a:latin typeface="+mj-lt"/>
              </a:rPr>
              <a:t>,  avec le Conseil régional et/ou les Conseils provinciaux, OFPPT,</a:t>
            </a:r>
            <a:r>
              <a:rPr lang="mr-IN" sz="4400" dirty="0">
                <a:latin typeface="+mj-lt"/>
              </a:rPr>
              <a:t>…</a:t>
            </a:r>
            <a:r>
              <a:rPr lang="fr-FR" sz="4400" dirty="0">
                <a:latin typeface="+mj-lt"/>
              </a:rPr>
              <a:t>) ; </a:t>
            </a:r>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Développer les  formations préparatoires à l’emploi à la carte ;</a:t>
            </a:r>
          </a:p>
          <a:p>
            <a:pPr marL="1028700" lvl="2" indent="-342900">
              <a:spcBef>
                <a:spcPts val="0"/>
              </a:spcBef>
              <a:spcAft>
                <a:spcPts val="600"/>
              </a:spcAft>
              <a:buClr>
                <a:schemeClr val="accent1">
                  <a:lumMod val="75000"/>
                </a:schemeClr>
              </a:buClr>
              <a:buSzPct val="120000"/>
              <a:buFont typeface="Courier New" panose="02070309020205020404" pitchFamily="49" charset="0"/>
              <a:buChar char="o"/>
            </a:pPr>
            <a:r>
              <a:rPr lang="fr-FR" sz="4400" dirty="0">
                <a:latin typeface="+mj-lt"/>
              </a:rPr>
              <a:t>Evaluer la possibilité de mise en place d’un dispositif de formations individuelle (chèque formation) ;</a:t>
            </a:r>
          </a:p>
          <a:p>
            <a:pPr marL="685800" lvl="2" indent="0">
              <a:spcBef>
                <a:spcPts val="0"/>
              </a:spcBef>
              <a:spcAft>
                <a:spcPts val="600"/>
              </a:spcAft>
              <a:buClr>
                <a:schemeClr val="accent1">
                  <a:lumMod val="75000"/>
                </a:schemeClr>
              </a:buClr>
              <a:buSzPct val="120000"/>
              <a:buNone/>
            </a:pPr>
            <a:endParaRPr lang="fr-FR" sz="2000" dirty="0">
              <a:latin typeface="+mj-lt"/>
            </a:endParaRPr>
          </a:p>
          <a:p>
            <a:pPr marL="685800" lvl="1" indent="-342900">
              <a:spcBef>
                <a:spcPts val="0"/>
              </a:spcBef>
              <a:spcAft>
                <a:spcPts val="600"/>
              </a:spcAft>
              <a:buClr>
                <a:schemeClr val="accent1">
                  <a:lumMod val="75000"/>
                </a:schemeClr>
              </a:buClr>
              <a:buSzPct val="120000"/>
              <a:buFont typeface="Courier New" panose="02070309020205020404" pitchFamily="49" charset="0"/>
              <a:buChar char="o"/>
            </a:pPr>
            <a:endParaRPr lang="fr-FR" sz="2000" dirty="0">
              <a:latin typeface="+mj-lt"/>
            </a:endParaRPr>
          </a:p>
          <a:p>
            <a:pPr marL="685800" lvl="1" indent="-342900">
              <a:spcBef>
                <a:spcPts val="0"/>
              </a:spcBef>
              <a:spcAft>
                <a:spcPts val="600"/>
              </a:spcAft>
              <a:buFont typeface="Arial" charset="0"/>
              <a:buChar char="•"/>
            </a:pPr>
            <a:endParaRPr lang="fr-FR" sz="2000" b="1" dirty="0"/>
          </a:p>
          <a:p>
            <a:pPr marL="342900" indent="-342900">
              <a:spcBef>
                <a:spcPts val="0"/>
              </a:spcBef>
              <a:spcAft>
                <a:spcPts val="600"/>
              </a:spcAft>
              <a:buFont typeface="Arial" charset="0"/>
              <a:buChar char="•"/>
            </a:pPr>
            <a:endParaRPr lang="fr-FR" sz="2000" dirty="0"/>
          </a:p>
          <a:p>
            <a:pPr>
              <a:spcBef>
                <a:spcPts val="0"/>
              </a:spcBef>
              <a:spcAft>
                <a:spcPts val="600"/>
              </a:spcAft>
            </a:pPr>
            <a:endParaRPr lang="fr-FR" sz="2000" dirty="0"/>
          </a:p>
        </p:txBody>
      </p:sp>
    </p:spTree>
    <p:extLst>
      <p:ext uri="{BB962C8B-B14F-4D97-AF65-F5344CB8AC3E}">
        <p14:creationId xmlns:p14="http://schemas.microsoft.com/office/powerpoint/2010/main" val="156961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05D77E-F66B-461D-B597-D205FCD08D92}"/>
              </a:ext>
            </a:extLst>
          </p:cNvPr>
          <p:cNvSpPr>
            <a:spLocks noGrp="1"/>
          </p:cNvSpPr>
          <p:nvPr>
            <p:ph type="sldNum" sz="quarter" idx="12"/>
          </p:nvPr>
        </p:nvSpPr>
        <p:spPr/>
        <p:txBody>
          <a:bodyPr/>
          <a:lstStyle/>
          <a:p>
            <a:fld id="{317E378F-21B4-4D91-BAE9-88E1576D8973}" type="slidenum">
              <a:rPr lang="fr-FR" smtClean="0"/>
              <a:t>22</a:t>
            </a:fld>
            <a:endParaRPr lang="fr-FR"/>
          </a:p>
        </p:txBody>
      </p:sp>
      <p:sp>
        <p:nvSpPr>
          <p:cNvPr id="3" name="Sous-titre 2">
            <a:extLst>
              <a:ext uri="{FF2B5EF4-FFF2-40B4-BE49-F238E27FC236}">
                <a16:creationId xmlns:a16="http://schemas.microsoft.com/office/drawing/2014/main" id="{56333DCF-1229-40E6-B41C-07183CA9BCB4}"/>
              </a:ext>
            </a:extLst>
          </p:cNvPr>
          <p:cNvSpPr txBox="1">
            <a:spLocks/>
          </p:cNvSpPr>
          <p:nvPr/>
        </p:nvSpPr>
        <p:spPr>
          <a:xfrm>
            <a:off x="395409" y="944556"/>
            <a:ext cx="10863066" cy="634799"/>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Font typeface="Wingdings" panose="05000000000000000000" pitchFamily="2" charset="2"/>
              <a:buChar char="q"/>
            </a:pPr>
            <a:r>
              <a:rPr lang="fr-FR" dirty="0"/>
              <a:t> Auto-emploi-AGR et TPE</a:t>
            </a:r>
            <a:endParaRPr lang="fr-FR" sz="2000" b="1" dirty="0"/>
          </a:p>
        </p:txBody>
      </p:sp>
      <p:sp>
        <p:nvSpPr>
          <p:cNvPr id="4" name="Titre 1">
            <a:extLst>
              <a:ext uri="{FF2B5EF4-FFF2-40B4-BE49-F238E27FC236}">
                <a16:creationId xmlns:a16="http://schemas.microsoft.com/office/drawing/2014/main" id="{D48BBEB1-84BC-4D7A-8D34-266AB49FCE1F}"/>
              </a:ext>
            </a:extLst>
          </p:cNvPr>
          <p:cNvSpPr txBox="1">
            <a:spLocks/>
          </p:cNvSpPr>
          <p:nvPr/>
        </p:nvSpPr>
        <p:spPr>
          <a:xfrm>
            <a:off x="623392" y="116632"/>
            <a:ext cx="8796808" cy="62419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Programmes actifs de l’emploi et intermédiation</a:t>
            </a:r>
          </a:p>
        </p:txBody>
      </p:sp>
      <p:cxnSp>
        <p:nvCxnSpPr>
          <p:cNvPr id="5" name="Straight Connector 4">
            <a:extLst>
              <a:ext uri="{FF2B5EF4-FFF2-40B4-BE49-F238E27FC236}">
                <a16:creationId xmlns:a16="http://schemas.microsoft.com/office/drawing/2014/main" id="{C26B4B5A-41FC-4EAA-91A6-1D376594AB58}"/>
              </a:ext>
            </a:extLst>
          </p:cNvPr>
          <p:cNvCxnSpPr/>
          <p:nvPr/>
        </p:nvCxnSpPr>
        <p:spPr>
          <a:xfrm>
            <a:off x="107504" y="836712"/>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Flèche droite rayée 10">
            <a:extLst>
              <a:ext uri="{FF2B5EF4-FFF2-40B4-BE49-F238E27FC236}">
                <a16:creationId xmlns:a16="http://schemas.microsoft.com/office/drawing/2014/main" id="{731D5FE4-7886-4CE8-BF9C-0A72B4C957A9}"/>
              </a:ext>
            </a:extLst>
          </p:cNvPr>
          <p:cNvSpPr/>
          <p:nvPr/>
        </p:nvSpPr>
        <p:spPr>
          <a:xfrm>
            <a:off x="713934" y="1644860"/>
            <a:ext cx="10124754" cy="4819674"/>
          </a:xfrm>
          <a:prstGeom prst="stripedRightArrow">
            <a:avLst>
              <a:gd name="adj1" fmla="val 50000"/>
              <a:gd name="adj2" fmla="val 21106"/>
            </a:avLst>
          </a:prstGeom>
          <a:gradFill>
            <a:gsLst>
              <a:gs pos="2000">
                <a:schemeClr val="lt1">
                  <a:tint val="40000"/>
                  <a:satMod val="350000"/>
                </a:schemeClr>
              </a:gs>
              <a:gs pos="40000">
                <a:schemeClr val="lt1">
                  <a:tint val="45000"/>
                  <a:shade val="99000"/>
                  <a:satMod val="350000"/>
                </a:schemeClr>
              </a:gs>
              <a:gs pos="79000">
                <a:schemeClr val="lt1">
                  <a:shade val="20000"/>
                  <a:satMod val="255000"/>
                </a:schemeClr>
              </a:gs>
            </a:gsLst>
          </a:gradFill>
          <a:ln>
            <a:noFill/>
          </a:ln>
        </p:spPr>
        <p:style>
          <a:lnRef idx="1">
            <a:schemeClr val="dk1"/>
          </a:lnRef>
          <a:fillRef idx="1002">
            <a:schemeClr val="lt1"/>
          </a:fillRef>
          <a:effectRef idx="1">
            <a:schemeClr val="dk1"/>
          </a:effectRef>
          <a:fontRef idx="minor">
            <a:schemeClr val="dk1"/>
          </a:fontRef>
        </p:style>
        <p:txBody>
          <a:bodyPr rtlCol="0" anchor="ctr"/>
          <a:lstStyle/>
          <a:p>
            <a:pPr algn="ctr"/>
            <a:endParaRPr lang="fr-FR" sz="1350"/>
          </a:p>
        </p:txBody>
      </p:sp>
      <p:sp>
        <p:nvSpPr>
          <p:cNvPr id="9" name="Rectangle à coins arrondis 17">
            <a:extLst>
              <a:ext uri="{FF2B5EF4-FFF2-40B4-BE49-F238E27FC236}">
                <a16:creationId xmlns:a16="http://schemas.microsoft.com/office/drawing/2014/main" id="{1D94A488-59ED-4657-A768-F37E9208E111}"/>
              </a:ext>
            </a:extLst>
          </p:cNvPr>
          <p:cNvSpPr/>
          <p:nvPr/>
        </p:nvSpPr>
        <p:spPr>
          <a:xfrm>
            <a:off x="623392" y="1558045"/>
            <a:ext cx="9198490" cy="91279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solidFill>
                  <a:schemeClr val="tx1"/>
                </a:solidFill>
              </a:rPr>
              <a:t>Développer la</a:t>
            </a:r>
            <a:r>
              <a:rPr lang="fr-FR" u="sng" dirty="0">
                <a:solidFill>
                  <a:schemeClr val="tx1"/>
                </a:solidFill>
              </a:rPr>
              <a:t> chaîne de valeur de l’entrepreneuriat</a:t>
            </a:r>
            <a:r>
              <a:rPr lang="fr-FR" dirty="0">
                <a:solidFill>
                  <a:schemeClr val="tx1"/>
                </a:solidFill>
              </a:rPr>
              <a:t>: Identifier avec les intervenants les  prestations  à développer qui concourent directement ou indirectement à </a:t>
            </a:r>
            <a:r>
              <a:rPr lang="fr-FR" u="sng" dirty="0">
                <a:solidFill>
                  <a:schemeClr val="tx1"/>
                </a:solidFill>
              </a:rPr>
              <a:t>l’augmentation et à  la pérennisation </a:t>
            </a:r>
            <a:r>
              <a:rPr lang="fr-FR" dirty="0">
                <a:solidFill>
                  <a:schemeClr val="tx1"/>
                </a:solidFill>
              </a:rPr>
              <a:t>des projets de création d’entreprises</a:t>
            </a:r>
            <a:endParaRPr lang="fr-FR" sz="1400" dirty="0">
              <a:solidFill>
                <a:schemeClr val="tx1"/>
              </a:solidFill>
            </a:endParaRPr>
          </a:p>
        </p:txBody>
      </p:sp>
      <p:sp>
        <p:nvSpPr>
          <p:cNvPr id="10" name="Rectangle à coins arrondis 3">
            <a:extLst>
              <a:ext uri="{FF2B5EF4-FFF2-40B4-BE49-F238E27FC236}">
                <a16:creationId xmlns:a16="http://schemas.microsoft.com/office/drawing/2014/main" id="{CCE4B737-62DC-412F-8A98-1FEAA5DE3434}"/>
              </a:ext>
            </a:extLst>
          </p:cNvPr>
          <p:cNvSpPr/>
          <p:nvPr/>
        </p:nvSpPr>
        <p:spPr>
          <a:xfrm>
            <a:off x="2830968" y="4175482"/>
            <a:ext cx="1415967" cy="685800"/>
          </a:xfrm>
          <a:prstGeom prst="round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t>Accueil et orientation</a:t>
            </a:r>
          </a:p>
        </p:txBody>
      </p:sp>
      <p:sp>
        <p:nvSpPr>
          <p:cNvPr id="11" name="Rectangle à coins arrondis 4">
            <a:extLst>
              <a:ext uri="{FF2B5EF4-FFF2-40B4-BE49-F238E27FC236}">
                <a16:creationId xmlns:a16="http://schemas.microsoft.com/office/drawing/2014/main" id="{02568402-D65F-4884-A32D-77717DDED580}"/>
              </a:ext>
            </a:extLst>
          </p:cNvPr>
          <p:cNvSpPr/>
          <p:nvPr/>
        </p:nvSpPr>
        <p:spPr>
          <a:xfrm>
            <a:off x="6214662" y="3123587"/>
            <a:ext cx="1609530" cy="716792"/>
          </a:xfrm>
          <a:prstGeom prst="round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t>Coaching </a:t>
            </a:r>
          </a:p>
          <a:p>
            <a:pPr lvl="0" algn="ctr"/>
            <a:r>
              <a:rPr lang="fr-FR" sz="1400" b="1" dirty="0"/>
              <a:t>pendant démarrage</a:t>
            </a:r>
          </a:p>
        </p:txBody>
      </p:sp>
      <p:sp>
        <p:nvSpPr>
          <p:cNvPr id="12" name="Rectangle à coins arrondis 6">
            <a:extLst>
              <a:ext uri="{FF2B5EF4-FFF2-40B4-BE49-F238E27FC236}">
                <a16:creationId xmlns:a16="http://schemas.microsoft.com/office/drawing/2014/main" id="{49C71A9E-FBE5-41A8-B394-350964906DDF}"/>
              </a:ext>
            </a:extLst>
          </p:cNvPr>
          <p:cNvSpPr/>
          <p:nvPr/>
        </p:nvSpPr>
        <p:spPr>
          <a:xfrm>
            <a:off x="8210450" y="3626735"/>
            <a:ext cx="1357189" cy="680680"/>
          </a:xfrm>
          <a:prstGeom prst="roundRect">
            <a:avLst/>
          </a:prstGeom>
          <a:solidFill>
            <a:srgbClr val="FF0000"/>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solidFill>
                  <a:schemeClr val="bg1"/>
                </a:solidFill>
              </a:rPr>
              <a:t>Accompagnement post création</a:t>
            </a:r>
          </a:p>
        </p:txBody>
      </p:sp>
      <p:sp>
        <p:nvSpPr>
          <p:cNvPr id="13" name="Rectangle à coins arrondis 7">
            <a:extLst>
              <a:ext uri="{FF2B5EF4-FFF2-40B4-BE49-F238E27FC236}">
                <a16:creationId xmlns:a16="http://schemas.microsoft.com/office/drawing/2014/main" id="{6E6C334B-5AE1-4CC8-88CC-1ECD3EA986B8}"/>
              </a:ext>
            </a:extLst>
          </p:cNvPr>
          <p:cNvSpPr/>
          <p:nvPr/>
        </p:nvSpPr>
        <p:spPr>
          <a:xfrm>
            <a:off x="2307195" y="3013776"/>
            <a:ext cx="1646283" cy="846163"/>
          </a:xfrm>
          <a:prstGeom prst="round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t>Information et </a:t>
            </a:r>
          </a:p>
          <a:p>
            <a:pPr lvl="0" algn="ctr"/>
            <a:r>
              <a:rPr lang="fr-FR" sz="1400" b="1" dirty="0"/>
              <a:t>sensibilisation</a:t>
            </a:r>
          </a:p>
        </p:txBody>
      </p:sp>
      <p:sp>
        <p:nvSpPr>
          <p:cNvPr id="14" name="Rectangle à coins arrondis 13">
            <a:extLst>
              <a:ext uri="{FF2B5EF4-FFF2-40B4-BE49-F238E27FC236}">
                <a16:creationId xmlns:a16="http://schemas.microsoft.com/office/drawing/2014/main" id="{62995221-CBBE-4253-92B9-377CC288DC75}"/>
              </a:ext>
            </a:extLst>
          </p:cNvPr>
          <p:cNvSpPr/>
          <p:nvPr/>
        </p:nvSpPr>
        <p:spPr>
          <a:xfrm>
            <a:off x="6101283" y="4153290"/>
            <a:ext cx="1415967" cy="685800"/>
          </a:xfrm>
          <a:prstGeom prst="roundRect">
            <a:avLst/>
          </a:prstGeom>
          <a:solidFill>
            <a:srgbClr val="FF0000"/>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200" b="1" dirty="0">
                <a:solidFill>
                  <a:schemeClr val="bg1"/>
                </a:solidFill>
              </a:rPr>
              <a:t>Soutien au </a:t>
            </a:r>
            <a:r>
              <a:rPr lang="fr-FR" sz="1400" b="1" dirty="0">
                <a:solidFill>
                  <a:schemeClr val="bg1"/>
                </a:solidFill>
              </a:rPr>
              <a:t>financement</a:t>
            </a:r>
            <a:endParaRPr lang="fr-FR" sz="1200" b="1" dirty="0">
              <a:solidFill>
                <a:schemeClr val="bg1"/>
              </a:solidFill>
            </a:endParaRPr>
          </a:p>
        </p:txBody>
      </p:sp>
      <p:sp>
        <p:nvSpPr>
          <p:cNvPr id="15" name="Rectangle à coins arrondis 14">
            <a:extLst>
              <a:ext uri="{FF2B5EF4-FFF2-40B4-BE49-F238E27FC236}">
                <a16:creationId xmlns:a16="http://schemas.microsoft.com/office/drawing/2014/main" id="{4EF8C120-5BBB-4DF4-A3F1-8159C635BA99}"/>
              </a:ext>
            </a:extLst>
          </p:cNvPr>
          <p:cNvSpPr/>
          <p:nvPr/>
        </p:nvSpPr>
        <p:spPr>
          <a:xfrm>
            <a:off x="4593341" y="4218537"/>
            <a:ext cx="1094891" cy="685800"/>
          </a:xfrm>
          <a:prstGeom prst="round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200" b="1" dirty="0"/>
              <a:t>Appui </a:t>
            </a:r>
          </a:p>
          <a:p>
            <a:pPr lvl="0" algn="ctr"/>
            <a:r>
              <a:rPr lang="fr-FR" sz="1200" b="1" dirty="0"/>
              <a:t>pré création</a:t>
            </a:r>
          </a:p>
        </p:txBody>
      </p:sp>
      <p:sp>
        <p:nvSpPr>
          <p:cNvPr id="16" name="Rectangle à coins arrondis 15">
            <a:extLst>
              <a:ext uri="{FF2B5EF4-FFF2-40B4-BE49-F238E27FC236}">
                <a16:creationId xmlns:a16="http://schemas.microsoft.com/office/drawing/2014/main" id="{6932446E-8125-4833-96D9-3C2BA3BC2473}"/>
              </a:ext>
            </a:extLst>
          </p:cNvPr>
          <p:cNvSpPr/>
          <p:nvPr/>
        </p:nvSpPr>
        <p:spPr>
          <a:xfrm>
            <a:off x="4339736" y="3013776"/>
            <a:ext cx="1556400" cy="698712"/>
          </a:xfrm>
          <a:prstGeom prst="round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t>Formation à la création d’entreprise</a:t>
            </a:r>
          </a:p>
        </p:txBody>
      </p:sp>
      <p:sp>
        <p:nvSpPr>
          <p:cNvPr id="17" name="Rectangle à coins arrondis 16">
            <a:extLst>
              <a:ext uri="{FF2B5EF4-FFF2-40B4-BE49-F238E27FC236}">
                <a16:creationId xmlns:a16="http://schemas.microsoft.com/office/drawing/2014/main" id="{33869A6E-E3B7-425A-B799-B307603208B6}"/>
              </a:ext>
            </a:extLst>
          </p:cNvPr>
          <p:cNvSpPr/>
          <p:nvPr/>
        </p:nvSpPr>
        <p:spPr>
          <a:xfrm>
            <a:off x="610207" y="3626735"/>
            <a:ext cx="1558516" cy="876498"/>
          </a:xfrm>
          <a:prstGeom prst="roundRect">
            <a:avLst/>
          </a:prstGeom>
          <a:solidFill>
            <a:srgbClr val="FF0000"/>
          </a:solidFill>
          <a:ln>
            <a:noFill/>
          </a:ln>
        </p:spPr>
        <p:style>
          <a:lnRef idx="1">
            <a:schemeClr val="dk1"/>
          </a:lnRef>
          <a:fillRef idx="2">
            <a:schemeClr val="dk1"/>
          </a:fillRef>
          <a:effectRef idx="1">
            <a:schemeClr val="dk1"/>
          </a:effectRef>
          <a:fontRef idx="minor">
            <a:schemeClr val="dk1"/>
          </a:fontRef>
        </p:style>
        <p:txBody>
          <a:bodyPr rtlCol="0" anchor="ctr"/>
          <a:lstStyle/>
          <a:p>
            <a:pPr lvl="0" algn="ctr"/>
            <a:r>
              <a:rPr lang="fr-FR" sz="1400" b="1" dirty="0">
                <a:solidFill>
                  <a:schemeClr val="bg1"/>
                </a:solidFill>
              </a:rPr>
              <a:t>Identification </a:t>
            </a:r>
          </a:p>
          <a:p>
            <a:pPr lvl="0" algn="ctr"/>
            <a:r>
              <a:rPr lang="fr-FR" sz="1400" b="1" dirty="0">
                <a:solidFill>
                  <a:schemeClr val="bg1"/>
                </a:solidFill>
              </a:rPr>
              <a:t>des niches  </a:t>
            </a:r>
          </a:p>
          <a:p>
            <a:pPr lvl="0" algn="ctr"/>
            <a:r>
              <a:rPr lang="fr-FR" sz="1400" b="1" dirty="0">
                <a:solidFill>
                  <a:schemeClr val="bg1"/>
                </a:solidFill>
              </a:rPr>
              <a:t>de projets</a:t>
            </a:r>
          </a:p>
        </p:txBody>
      </p:sp>
      <p:sp>
        <p:nvSpPr>
          <p:cNvPr id="6" name="Rectangle 5">
            <a:extLst>
              <a:ext uri="{FF2B5EF4-FFF2-40B4-BE49-F238E27FC236}">
                <a16:creationId xmlns:a16="http://schemas.microsoft.com/office/drawing/2014/main" id="{D579D515-5D3E-443F-8B9F-A20F53DFAD73}"/>
              </a:ext>
            </a:extLst>
          </p:cNvPr>
          <p:cNvSpPr/>
          <p:nvPr/>
        </p:nvSpPr>
        <p:spPr>
          <a:xfrm>
            <a:off x="111583" y="5694363"/>
            <a:ext cx="9024791" cy="707886"/>
          </a:xfrm>
          <a:prstGeom prst="rect">
            <a:avLst/>
          </a:prstGeom>
        </p:spPr>
        <p:txBody>
          <a:bodyPr wrap="square">
            <a:spAutoFit/>
          </a:bodyPr>
          <a:lstStyle/>
          <a:p>
            <a:pPr marL="685800" lvl="1" indent="-342900">
              <a:buClr>
                <a:schemeClr val="accent1">
                  <a:lumMod val="75000"/>
                </a:schemeClr>
              </a:buClr>
              <a:buFont typeface="Wingdings" panose="05000000000000000000" pitchFamily="2" charset="2"/>
              <a:buChar char="q"/>
            </a:pPr>
            <a:r>
              <a:rPr lang="fr-FR" sz="2000" dirty="0"/>
              <a:t>Fédérer les partenaires autour d’un programme intégré de promotion de l’entrepreneuriat avec un Cadre institutionnel de mise en œuvre</a:t>
            </a:r>
          </a:p>
        </p:txBody>
      </p:sp>
    </p:spTree>
    <p:extLst>
      <p:ext uri="{BB962C8B-B14F-4D97-AF65-F5344CB8AC3E}">
        <p14:creationId xmlns:p14="http://schemas.microsoft.com/office/powerpoint/2010/main" val="2811464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ésultat de recherche d'images pour &quot;brainstorming&quot;">
            <a:extLst>
              <a:ext uri="{FF2B5EF4-FFF2-40B4-BE49-F238E27FC236}">
                <a16:creationId xmlns:a16="http://schemas.microsoft.com/office/drawing/2014/main" id="{3686BE07-E6F0-492B-B576-8F012401C8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07461" y="-25425"/>
            <a:ext cx="1631810" cy="166522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805D77E-F66B-461D-B597-D205FCD08D92}"/>
              </a:ext>
            </a:extLst>
          </p:cNvPr>
          <p:cNvSpPr>
            <a:spLocks noGrp="1"/>
          </p:cNvSpPr>
          <p:nvPr>
            <p:ph type="sldNum" sz="quarter" idx="12"/>
          </p:nvPr>
        </p:nvSpPr>
        <p:spPr/>
        <p:txBody>
          <a:bodyPr/>
          <a:lstStyle/>
          <a:p>
            <a:fld id="{317E378F-21B4-4D91-BAE9-88E1576D8973}" type="slidenum">
              <a:rPr lang="fr-FR" smtClean="0"/>
              <a:t>23</a:t>
            </a:fld>
            <a:endParaRPr lang="fr-FR"/>
          </a:p>
        </p:txBody>
      </p:sp>
      <p:sp>
        <p:nvSpPr>
          <p:cNvPr id="3" name="Sous-titre 2">
            <a:extLst>
              <a:ext uri="{FF2B5EF4-FFF2-40B4-BE49-F238E27FC236}">
                <a16:creationId xmlns:a16="http://schemas.microsoft.com/office/drawing/2014/main" id="{56333DCF-1229-40E6-B41C-07183CA9BCB4}"/>
              </a:ext>
            </a:extLst>
          </p:cNvPr>
          <p:cNvSpPr txBox="1">
            <a:spLocks/>
          </p:cNvSpPr>
          <p:nvPr/>
        </p:nvSpPr>
        <p:spPr>
          <a:xfrm>
            <a:off x="382022" y="1233550"/>
            <a:ext cx="9562561" cy="529087"/>
          </a:xfrm>
          <a:prstGeom prst="rect">
            <a:avLst/>
          </a:prstGeom>
        </p:spPr>
        <p:txBody>
          <a:bodyPr vert="horz">
            <a:normAutofit fontScale="925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Clr>
                <a:schemeClr val="accent1">
                  <a:lumMod val="50000"/>
                </a:schemeClr>
              </a:buClr>
              <a:buSzPct val="80000"/>
              <a:buFont typeface="Wingdings" panose="05000000000000000000" pitchFamily="2" charset="2"/>
              <a:buChar char="q"/>
            </a:pPr>
            <a:r>
              <a:rPr lang="fr-FR" dirty="0"/>
              <a:t> Pourquoi pas un modèle de ‘’Job </a:t>
            </a:r>
            <a:r>
              <a:rPr lang="fr-FR" dirty="0" err="1"/>
              <a:t>Guarantee</a:t>
            </a:r>
            <a:r>
              <a:rPr lang="fr-FR" dirty="0"/>
              <a:t>’’ pour les 15-25 ans ?</a:t>
            </a:r>
          </a:p>
        </p:txBody>
      </p:sp>
      <p:sp>
        <p:nvSpPr>
          <p:cNvPr id="4" name="Titre 1">
            <a:extLst>
              <a:ext uri="{FF2B5EF4-FFF2-40B4-BE49-F238E27FC236}">
                <a16:creationId xmlns:a16="http://schemas.microsoft.com/office/drawing/2014/main" id="{D48BBEB1-84BC-4D7A-8D34-266AB49FCE1F}"/>
              </a:ext>
            </a:extLst>
          </p:cNvPr>
          <p:cNvSpPr txBox="1">
            <a:spLocks/>
          </p:cNvSpPr>
          <p:nvPr/>
        </p:nvSpPr>
        <p:spPr>
          <a:xfrm>
            <a:off x="623392" y="116632"/>
            <a:ext cx="9505056" cy="62419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Vers un programme spécifique de l’emploi des jeunes</a:t>
            </a:r>
          </a:p>
        </p:txBody>
      </p:sp>
      <p:cxnSp>
        <p:nvCxnSpPr>
          <p:cNvPr id="5" name="Straight Connector 4">
            <a:extLst>
              <a:ext uri="{FF2B5EF4-FFF2-40B4-BE49-F238E27FC236}">
                <a16:creationId xmlns:a16="http://schemas.microsoft.com/office/drawing/2014/main" id="{C26B4B5A-41FC-4EAA-91A6-1D376594AB58}"/>
              </a:ext>
            </a:extLst>
          </p:cNvPr>
          <p:cNvCxnSpPr/>
          <p:nvPr/>
        </p:nvCxnSpPr>
        <p:spPr>
          <a:xfrm>
            <a:off x="107504"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5B2AC379-439B-44D5-8300-6B14DC6E4135}"/>
              </a:ext>
            </a:extLst>
          </p:cNvPr>
          <p:cNvSpPr txBox="1"/>
          <p:nvPr/>
        </p:nvSpPr>
        <p:spPr>
          <a:xfrm>
            <a:off x="911424" y="2708920"/>
            <a:ext cx="1512168" cy="461665"/>
          </a:xfrm>
          <a:prstGeom prst="rect">
            <a:avLst/>
          </a:prstGeom>
          <a:solidFill>
            <a:srgbClr val="FFFF00"/>
          </a:solidFill>
        </p:spPr>
        <p:txBody>
          <a:bodyPr wrap="square" rtlCol="0">
            <a:spAutoFit/>
          </a:bodyPr>
          <a:lstStyle/>
          <a:p>
            <a:r>
              <a:rPr lang="fr-FR" sz="2400" dirty="0">
                <a:solidFill>
                  <a:schemeClr val="accent1">
                    <a:lumMod val="50000"/>
                  </a:schemeClr>
                </a:solidFill>
              </a:rPr>
              <a:t>1</a:t>
            </a:r>
            <a:r>
              <a:rPr lang="fr-FR" sz="2400" dirty="0"/>
              <a:t>-Emploi </a:t>
            </a:r>
            <a:endParaRPr lang="en-US" sz="2400" dirty="0"/>
          </a:p>
        </p:txBody>
      </p:sp>
      <p:sp>
        <p:nvSpPr>
          <p:cNvPr id="8" name="TextBox 7">
            <a:extLst>
              <a:ext uri="{FF2B5EF4-FFF2-40B4-BE49-F238E27FC236}">
                <a16:creationId xmlns:a16="http://schemas.microsoft.com/office/drawing/2014/main" id="{9D0A10E4-BC66-44AF-BE0B-821FC9C4BF7F}"/>
              </a:ext>
            </a:extLst>
          </p:cNvPr>
          <p:cNvSpPr txBox="1"/>
          <p:nvPr/>
        </p:nvSpPr>
        <p:spPr>
          <a:xfrm>
            <a:off x="2614948" y="2708920"/>
            <a:ext cx="1512168" cy="461665"/>
          </a:xfrm>
          <a:prstGeom prst="rect">
            <a:avLst/>
          </a:prstGeom>
          <a:solidFill>
            <a:srgbClr val="FFFF00"/>
          </a:solidFill>
        </p:spPr>
        <p:txBody>
          <a:bodyPr wrap="square" rtlCol="0">
            <a:spAutoFit/>
          </a:bodyPr>
          <a:lstStyle/>
          <a:p>
            <a:r>
              <a:rPr lang="fr-FR" sz="2400" dirty="0">
                <a:solidFill>
                  <a:schemeClr val="accent1">
                    <a:lumMod val="50000"/>
                  </a:schemeClr>
                </a:solidFill>
              </a:rPr>
              <a:t>2</a:t>
            </a:r>
            <a:r>
              <a:rPr lang="fr-FR" sz="2400" dirty="0"/>
              <a:t>-Stage </a:t>
            </a:r>
            <a:endParaRPr lang="en-US" sz="2400" dirty="0"/>
          </a:p>
        </p:txBody>
      </p:sp>
      <p:sp>
        <p:nvSpPr>
          <p:cNvPr id="9" name="TextBox 8">
            <a:extLst>
              <a:ext uri="{FF2B5EF4-FFF2-40B4-BE49-F238E27FC236}">
                <a16:creationId xmlns:a16="http://schemas.microsoft.com/office/drawing/2014/main" id="{A3594CA3-4602-47C1-886A-88AAF291D4E9}"/>
              </a:ext>
            </a:extLst>
          </p:cNvPr>
          <p:cNvSpPr txBox="1"/>
          <p:nvPr/>
        </p:nvSpPr>
        <p:spPr>
          <a:xfrm>
            <a:off x="6384032" y="2722404"/>
            <a:ext cx="1512168" cy="461665"/>
          </a:xfrm>
          <a:prstGeom prst="rect">
            <a:avLst/>
          </a:prstGeom>
          <a:solidFill>
            <a:srgbClr val="FFFF00"/>
          </a:solidFill>
        </p:spPr>
        <p:txBody>
          <a:bodyPr wrap="square" rtlCol="0">
            <a:spAutoFit/>
          </a:bodyPr>
          <a:lstStyle/>
          <a:p>
            <a:r>
              <a:rPr lang="fr-FR" sz="2400" dirty="0">
                <a:solidFill>
                  <a:schemeClr val="accent1">
                    <a:lumMod val="50000"/>
                  </a:schemeClr>
                </a:solidFill>
              </a:rPr>
              <a:t>4-</a:t>
            </a:r>
            <a:r>
              <a:rPr lang="fr-FR" sz="2400" dirty="0"/>
              <a:t>Alpha </a:t>
            </a:r>
            <a:endParaRPr lang="en-US" sz="2400" dirty="0"/>
          </a:p>
        </p:txBody>
      </p:sp>
      <p:sp>
        <p:nvSpPr>
          <p:cNvPr id="10" name="TextBox 9">
            <a:extLst>
              <a:ext uri="{FF2B5EF4-FFF2-40B4-BE49-F238E27FC236}">
                <a16:creationId xmlns:a16="http://schemas.microsoft.com/office/drawing/2014/main" id="{383B4168-2F67-4AF8-B583-E522B7192826}"/>
              </a:ext>
            </a:extLst>
          </p:cNvPr>
          <p:cNvSpPr txBox="1"/>
          <p:nvPr/>
        </p:nvSpPr>
        <p:spPr>
          <a:xfrm>
            <a:off x="4321173" y="2708920"/>
            <a:ext cx="1951417" cy="461665"/>
          </a:xfrm>
          <a:prstGeom prst="rect">
            <a:avLst/>
          </a:prstGeom>
          <a:solidFill>
            <a:srgbClr val="FFFF00"/>
          </a:solidFill>
        </p:spPr>
        <p:txBody>
          <a:bodyPr wrap="square" rtlCol="0">
            <a:spAutoFit/>
          </a:bodyPr>
          <a:lstStyle/>
          <a:p>
            <a:r>
              <a:rPr lang="fr-FR" sz="2400" dirty="0">
                <a:solidFill>
                  <a:schemeClr val="accent1">
                    <a:lumMod val="50000"/>
                  </a:schemeClr>
                </a:solidFill>
              </a:rPr>
              <a:t>3</a:t>
            </a:r>
            <a:r>
              <a:rPr lang="fr-FR" sz="2400" dirty="0"/>
              <a:t>-Formation</a:t>
            </a:r>
            <a:endParaRPr lang="en-US" sz="2400" dirty="0"/>
          </a:p>
        </p:txBody>
      </p:sp>
      <p:sp>
        <p:nvSpPr>
          <p:cNvPr id="11" name="Rectangle 10">
            <a:extLst>
              <a:ext uri="{FF2B5EF4-FFF2-40B4-BE49-F238E27FC236}">
                <a16:creationId xmlns:a16="http://schemas.microsoft.com/office/drawing/2014/main" id="{171739A9-AD60-4E9A-88DA-FCCEC93BD51C}"/>
              </a:ext>
            </a:extLst>
          </p:cNvPr>
          <p:cNvSpPr/>
          <p:nvPr/>
        </p:nvSpPr>
        <p:spPr>
          <a:xfrm>
            <a:off x="8050056" y="2708921"/>
            <a:ext cx="2690595" cy="461665"/>
          </a:xfrm>
          <a:prstGeom prst="rect">
            <a:avLst/>
          </a:prstGeom>
          <a:solidFill>
            <a:srgbClr val="FFFF00"/>
          </a:solidFill>
        </p:spPr>
        <p:txBody>
          <a:bodyPr wrap="square">
            <a:spAutoFit/>
          </a:bodyPr>
          <a:lstStyle/>
          <a:p>
            <a:r>
              <a:rPr lang="fr-FR" sz="2400" dirty="0">
                <a:solidFill>
                  <a:schemeClr val="accent1">
                    <a:lumMod val="50000"/>
                  </a:schemeClr>
                </a:solidFill>
              </a:rPr>
              <a:t>5</a:t>
            </a:r>
            <a:r>
              <a:rPr lang="fr-FR" sz="2400" dirty="0"/>
              <a:t>-Retour à l’école</a:t>
            </a:r>
            <a:endParaRPr lang="en-US" sz="2400" dirty="0"/>
          </a:p>
        </p:txBody>
      </p:sp>
      <p:sp>
        <p:nvSpPr>
          <p:cNvPr id="12" name="Rectangle 11">
            <a:extLst>
              <a:ext uri="{FF2B5EF4-FFF2-40B4-BE49-F238E27FC236}">
                <a16:creationId xmlns:a16="http://schemas.microsoft.com/office/drawing/2014/main" id="{36D621F4-3979-4FD2-8A6B-2B7E61E34AC2}"/>
              </a:ext>
            </a:extLst>
          </p:cNvPr>
          <p:cNvSpPr/>
          <p:nvPr/>
        </p:nvSpPr>
        <p:spPr>
          <a:xfrm>
            <a:off x="382022" y="1749722"/>
            <a:ext cx="11402610" cy="830997"/>
          </a:xfrm>
          <a:prstGeom prst="rect">
            <a:avLst/>
          </a:prstGeom>
        </p:spPr>
        <p:txBody>
          <a:bodyPr wrap="square">
            <a:spAutoFit/>
          </a:bodyPr>
          <a:lstStyle/>
          <a:p>
            <a:pPr>
              <a:buClr>
                <a:schemeClr val="accent1">
                  <a:lumMod val="50000"/>
                </a:schemeClr>
              </a:buClr>
              <a:buSzPct val="100000"/>
              <a:buFont typeface="Wingdings" panose="05000000000000000000" pitchFamily="2" charset="2"/>
              <a:buChar char="q"/>
            </a:pPr>
            <a:r>
              <a:rPr lang="fr-FR" b="1" dirty="0"/>
              <a:t>  </a:t>
            </a:r>
            <a:r>
              <a:rPr lang="fr-FR" sz="2400" dirty="0"/>
              <a:t>Qui consiste à garantir aux jeunes qui le souhaitent dans un délai à définir (4à 6 mois) après l’entrée en chômage ou en inactivité et pdt 2 ans, soit : </a:t>
            </a:r>
            <a:endParaRPr lang="fr-FR" dirty="0"/>
          </a:p>
        </p:txBody>
      </p:sp>
      <p:sp>
        <p:nvSpPr>
          <p:cNvPr id="14" name="Sous-titre 2">
            <a:extLst>
              <a:ext uri="{FF2B5EF4-FFF2-40B4-BE49-F238E27FC236}">
                <a16:creationId xmlns:a16="http://schemas.microsoft.com/office/drawing/2014/main" id="{6007306B-381B-4EA1-99B7-0D3A2E48982B}"/>
              </a:ext>
            </a:extLst>
          </p:cNvPr>
          <p:cNvSpPr txBox="1">
            <a:spLocks/>
          </p:cNvSpPr>
          <p:nvPr/>
        </p:nvSpPr>
        <p:spPr>
          <a:xfrm>
            <a:off x="330994" y="5101150"/>
            <a:ext cx="10044895" cy="842545"/>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Clr>
                <a:schemeClr val="accent1">
                  <a:lumMod val="50000"/>
                </a:schemeClr>
              </a:buClr>
              <a:buSzPct val="80000"/>
              <a:buFont typeface="Wingdings" panose="05000000000000000000" pitchFamily="2" charset="2"/>
              <a:buChar char="q"/>
            </a:pPr>
            <a:r>
              <a:rPr lang="fr-FR" dirty="0"/>
              <a:t> ANAPEC joue le rôle d’interface entre les jeunes et les opérateurs de formation, d’alphabétisation et d’éducation non formelle</a:t>
            </a:r>
          </a:p>
        </p:txBody>
      </p:sp>
      <p:sp>
        <p:nvSpPr>
          <p:cNvPr id="15" name="TextBox 14">
            <a:extLst>
              <a:ext uri="{FF2B5EF4-FFF2-40B4-BE49-F238E27FC236}">
                <a16:creationId xmlns:a16="http://schemas.microsoft.com/office/drawing/2014/main" id="{47E4BB94-D654-4D2F-934F-7BBAA6FAC5B8}"/>
              </a:ext>
            </a:extLst>
          </p:cNvPr>
          <p:cNvSpPr txBox="1"/>
          <p:nvPr/>
        </p:nvSpPr>
        <p:spPr>
          <a:xfrm>
            <a:off x="839416" y="3429000"/>
            <a:ext cx="1921544" cy="1631216"/>
          </a:xfrm>
          <a:prstGeom prst="rect">
            <a:avLst/>
          </a:prstGeom>
          <a:noFill/>
        </p:spPr>
        <p:txBody>
          <a:bodyPr wrap="square" rtlCol="0">
            <a:spAutoFit/>
          </a:bodyPr>
          <a:lstStyle/>
          <a:p>
            <a:pPr marL="174625" indent="-174625">
              <a:buFont typeface="Century Schoolbook" panose="02040604050505020304" pitchFamily="18" charset="0"/>
              <a:buChar char="−"/>
            </a:pPr>
            <a:r>
              <a:rPr lang="fr-FR" sz="2000" dirty="0"/>
              <a:t>Emplois aidés ;</a:t>
            </a:r>
          </a:p>
          <a:p>
            <a:pPr marL="174625" indent="-174625">
              <a:buFont typeface="Century Schoolbook" panose="02040604050505020304" pitchFamily="18" charset="0"/>
              <a:buChar char="−"/>
            </a:pPr>
            <a:r>
              <a:rPr lang="fr-FR" sz="2000" dirty="0"/>
              <a:t>Emplois d’utilité sociale</a:t>
            </a:r>
            <a:endParaRPr lang="en-US" sz="2000" dirty="0"/>
          </a:p>
        </p:txBody>
      </p:sp>
      <p:cxnSp>
        <p:nvCxnSpPr>
          <p:cNvPr id="16" name="Straight Connector 15">
            <a:extLst>
              <a:ext uri="{FF2B5EF4-FFF2-40B4-BE49-F238E27FC236}">
                <a16:creationId xmlns:a16="http://schemas.microsoft.com/office/drawing/2014/main" id="{5CD2E848-E51F-4FAD-B8AD-BF286551663F}"/>
              </a:ext>
            </a:extLst>
          </p:cNvPr>
          <p:cNvCxnSpPr>
            <a:cxnSpLocks/>
          </p:cNvCxnSpPr>
          <p:nvPr/>
        </p:nvCxnSpPr>
        <p:spPr>
          <a:xfrm>
            <a:off x="911424" y="2708920"/>
            <a:ext cx="0" cy="1535688"/>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20A13E7F-BDF1-487C-9F6C-C86DD99BA618}"/>
              </a:ext>
            </a:extLst>
          </p:cNvPr>
          <p:cNvSpPr txBox="1"/>
          <p:nvPr/>
        </p:nvSpPr>
        <p:spPr>
          <a:xfrm>
            <a:off x="2567608" y="3140968"/>
            <a:ext cx="1775532" cy="1323439"/>
          </a:xfrm>
          <a:prstGeom prst="rect">
            <a:avLst/>
          </a:prstGeom>
          <a:noFill/>
        </p:spPr>
        <p:txBody>
          <a:bodyPr wrap="square" rtlCol="0">
            <a:spAutoFit/>
          </a:bodyPr>
          <a:lstStyle/>
          <a:p>
            <a:pPr marL="174625" indent="-174625">
              <a:buFont typeface="Century Schoolbook" panose="02040604050505020304" pitchFamily="18" charset="0"/>
              <a:buChar char="−"/>
            </a:pPr>
            <a:r>
              <a:rPr lang="fr-FR" sz="2000" dirty="0"/>
              <a:t>Incitations aux </a:t>
            </a:r>
            <a:r>
              <a:rPr lang="fr-FR" sz="2000" dirty="0" err="1"/>
              <a:t>etps</a:t>
            </a:r>
            <a:r>
              <a:rPr lang="fr-FR" sz="2000" dirty="0"/>
              <a:t> ;</a:t>
            </a:r>
          </a:p>
          <a:p>
            <a:pPr marL="174625" indent="-174625">
              <a:buFont typeface="Century Schoolbook" panose="02040604050505020304" pitchFamily="18" charset="0"/>
              <a:buChar char="−"/>
            </a:pPr>
            <a:r>
              <a:rPr lang="fr-FR" sz="2000" dirty="0"/>
              <a:t>Stages rémunérés</a:t>
            </a:r>
            <a:endParaRPr lang="en-US" sz="2000" dirty="0"/>
          </a:p>
        </p:txBody>
      </p:sp>
      <p:cxnSp>
        <p:nvCxnSpPr>
          <p:cNvPr id="19" name="Straight Connector 18">
            <a:extLst>
              <a:ext uri="{FF2B5EF4-FFF2-40B4-BE49-F238E27FC236}">
                <a16:creationId xmlns:a16="http://schemas.microsoft.com/office/drawing/2014/main" id="{539B1C41-834D-4781-BC36-EB2379C505AE}"/>
              </a:ext>
            </a:extLst>
          </p:cNvPr>
          <p:cNvCxnSpPr>
            <a:cxnSpLocks/>
          </p:cNvCxnSpPr>
          <p:nvPr/>
        </p:nvCxnSpPr>
        <p:spPr>
          <a:xfrm>
            <a:off x="2627478" y="2708920"/>
            <a:ext cx="0" cy="1227911"/>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13D4A72-4352-466D-90D2-45C5B20FEFE8}"/>
              </a:ext>
            </a:extLst>
          </p:cNvPr>
          <p:cNvSpPr txBox="1"/>
          <p:nvPr/>
        </p:nvSpPr>
        <p:spPr>
          <a:xfrm>
            <a:off x="4285169" y="3779421"/>
            <a:ext cx="1775532" cy="1015663"/>
          </a:xfrm>
          <a:prstGeom prst="rect">
            <a:avLst/>
          </a:prstGeom>
          <a:noFill/>
        </p:spPr>
        <p:txBody>
          <a:bodyPr wrap="square" rtlCol="0">
            <a:spAutoFit/>
          </a:bodyPr>
          <a:lstStyle/>
          <a:p>
            <a:pPr marL="174625" indent="-174625">
              <a:buFont typeface="Century Schoolbook" panose="02040604050505020304" pitchFamily="18" charset="0"/>
              <a:buChar char="−"/>
            </a:pPr>
            <a:r>
              <a:rPr lang="fr-FR" sz="2000" dirty="0"/>
              <a:t>FPI/Apprentissage ;</a:t>
            </a:r>
          </a:p>
          <a:p>
            <a:pPr marL="174625" indent="-174625">
              <a:buFont typeface="Century Schoolbook" panose="02040604050505020304" pitchFamily="18" charset="0"/>
              <a:buChar char="−"/>
            </a:pPr>
            <a:r>
              <a:rPr lang="fr-FR" sz="2000" dirty="0"/>
              <a:t> Qualifiante</a:t>
            </a:r>
            <a:endParaRPr lang="en-US" sz="2000" dirty="0"/>
          </a:p>
        </p:txBody>
      </p:sp>
      <p:cxnSp>
        <p:nvCxnSpPr>
          <p:cNvPr id="21" name="Straight Connector 20">
            <a:extLst>
              <a:ext uri="{FF2B5EF4-FFF2-40B4-BE49-F238E27FC236}">
                <a16:creationId xmlns:a16="http://schemas.microsoft.com/office/drawing/2014/main" id="{49C6B04F-6E92-46B1-8C63-B0117ACB81ED}"/>
              </a:ext>
            </a:extLst>
          </p:cNvPr>
          <p:cNvCxnSpPr>
            <a:cxnSpLocks/>
          </p:cNvCxnSpPr>
          <p:nvPr/>
        </p:nvCxnSpPr>
        <p:spPr>
          <a:xfrm flipH="1">
            <a:off x="4365298" y="2708920"/>
            <a:ext cx="7137" cy="1846641"/>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28B5180-EE69-47A0-A9E0-532C3F623438}"/>
              </a:ext>
            </a:extLst>
          </p:cNvPr>
          <p:cNvSpPr txBox="1"/>
          <p:nvPr/>
        </p:nvSpPr>
        <p:spPr>
          <a:xfrm>
            <a:off x="6324358" y="3226285"/>
            <a:ext cx="1775532" cy="1015663"/>
          </a:xfrm>
          <a:prstGeom prst="rect">
            <a:avLst/>
          </a:prstGeom>
          <a:noFill/>
        </p:spPr>
        <p:txBody>
          <a:bodyPr wrap="square" rtlCol="0">
            <a:spAutoFit/>
          </a:bodyPr>
          <a:lstStyle/>
          <a:p>
            <a:pPr marL="174625" indent="-174625">
              <a:buFont typeface="Century Schoolbook" panose="02040604050505020304" pitchFamily="18" charset="0"/>
              <a:buChar char="−"/>
            </a:pPr>
            <a:r>
              <a:rPr lang="fr-FR" sz="2000" dirty="0" err="1"/>
              <a:t>Tamkine</a:t>
            </a:r>
            <a:r>
              <a:rPr lang="fr-FR" sz="2000" dirty="0"/>
              <a:t> ;</a:t>
            </a:r>
          </a:p>
          <a:p>
            <a:pPr marL="174625" indent="-174625">
              <a:buFont typeface="Century Schoolbook" panose="02040604050505020304" pitchFamily="18" charset="0"/>
              <a:buChar char="−"/>
            </a:pPr>
            <a:r>
              <a:rPr lang="fr-FR" sz="2000" dirty="0"/>
              <a:t>Combiné avec FP</a:t>
            </a:r>
            <a:endParaRPr lang="en-US" sz="2000" dirty="0"/>
          </a:p>
        </p:txBody>
      </p:sp>
      <p:cxnSp>
        <p:nvCxnSpPr>
          <p:cNvPr id="23" name="Straight Connector 22">
            <a:extLst>
              <a:ext uri="{FF2B5EF4-FFF2-40B4-BE49-F238E27FC236}">
                <a16:creationId xmlns:a16="http://schemas.microsoft.com/office/drawing/2014/main" id="{BDB87614-CD6D-4A90-8A19-D7BB76444FEA}"/>
              </a:ext>
            </a:extLst>
          </p:cNvPr>
          <p:cNvCxnSpPr>
            <a:cxnSpLocks/>
          </p:cNvCxnSpPr>
          <p:nvPr/>
        </p:nvCxnSpPr>
        <p:spPr>
          <a:xfrm>
            <a:off x="6384032" y="2722404"/>
            <a:ext cx="0" cy="1011712"/>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23FDBBA-E59D-4263-A013-0CE36A9080EA}"/>
              </a:ext>
            </a:extLst>
          </p:cNvPr>
          <p:cNvSpPr txBox="1"/>
          <p:nvPr/>
        </p:nvSpPr>
        <p:spPr>
          <a:xfrm>
            <a:off x="7968208" y="3502402"/>
            <a:ext cx="1775532" cy="1323439"/>
          </a:xfrm>
          <a:prstGeom prst="rect">
            <a:avLst/>
          </a:prstGeom>
          <a:noFill/>
        </p:spPr>
        <p:txBody>
          <a:bodyPr wrap="square" rtlCol="0">
            <a:spAutoFit/>
          </a:bodyPr>
          <a:lstStyle/>
          <a:p>
            <a:pPr marL="174625" indent="-174625">
              <a:buFont typeface="Century Schoolbook" panose="02040604050505020304" pitchFamily="18" charset="0"/>
              <a:buChar char="−"/>
            </a:pPr>
            <a:r>
              <a:rPr lang="fr-FR" sz="2000" dirty="0"/>
              <a:t>Ecole 2</a:t>
            </a:r>
            <a:r>
              <a:rPr lang="fr-FR" sz="2000" baseline="30000" dirty="0"/>
              <a:t>ème</a:t>
            </a:r>
            <a:r>
              <a:rPr lang="fr-FR" sz="2000" dirty="0"/>
              <a:t> chance Nouvelle Génération</a:t>
            </a:r>
          </a:p>
        </p:txBody>
      </p:sp>
      <p:cxnSp>
        <p:nvCxnSpPr>
          <p:cNvPr id="25" name="Straight Connector 24">
            <a:extLst>
              <a:ext uri="{FF2B5EF4-FFF2-40B4-BE49-F238E27FC236}">
                <a16:creationId xmlns:a16="http://schemas.microsoft.com/office/drawing/2014/main" id="{143979E0-B497-42CA-B5C7-33EBD8694AFC}"/>
              </a:ext>
            </a:extLst>
          </p:cNvPr>
          <p:cNvCxnSpPr>
            <a:cxnSpLocks/>
          </p:cNvCxnSpPr>
          <p:nvPr/>
        </p:nvCxnSpPr>
        <p:spPr>
          <a:xfrm>
            <a:off x="8004212" y="2708920"/>
            <a:ext cx="36004" cy="1599556"/>
          </a:xfrm>
          <a:prstGeom prst="line">
            <a:avLst/>
          </a:prstGeom>
        </p:spPr>
        <p:style>
          <a:lnRef idx="1">
            <a:schemeClr val="accent1"/>
          </a:lnRef>
          <a:fillRef idx="0">
            <a:schemeClr val="accent1"/>
          </a:fillRef>
          <a:effectRef idx="0">
            <a:schemeClr val="accent1"/>
          </a:effectRef>
          <a:fontRef idx="minor">
            <a:schemeClr val="tx1"/>
          </a:fontRef>
        </p:style>
      </p:cxnSp>
      <p:sp>
        <p:nvSpPr>
          <p:cNvPr id="32" name="Sous-titre 2">
            <a:extLst>
              <a:ext uri="{FF2B5EF4-FFF2-40B4-BE49-F238E27FC236}">
                <a16:creationId xmlns:a16="http://schemas.microsoft.com/office/drawing/2014/main" id="{A827BD2F-740C-4BEE-B16C-D90E6CC8EF48}"/>
              </a:ext>
            </a:extLst>
          </p:cNvPr>
          <p:cNvSpPr txBox="1">
            <a:spLocks/>
          </p:cNvSpPr>
          <p:nvPr/>
        </p:nvSpPr>
        <p:spPr>
          <a:xfrm>
            <a:off x="330993" y="6067380"/>
            <a:ext cx="10044895" cy="455202"/>
          </a:xfrm>
          <a:prstGeom prst="rect">
            <a:avLst/>
          </a:prstGeom>
        </p:spPr>
        <p:txBody>
          <a:bodyPr vert="horz">
            <a:normAutofit lnSpcReduction="1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Clr>
                <a:schemeClr val="accent1">
                  <a:lumMod val="50000"/>
                </a:schemeClr>
              </a:buClr>
              <a:buSzPct val="80000"/>
              <a:buFont typeface="Wingdings" panose="05000000000000000000" pitchFamily="2" charset="2"/>
              <a:buChar char="q"/>
            </a:pPr>
            <a:r>
              <a:rPr lang="fr-FR" dirty="0"/>
              <a:t> Instaurer des mécanismes de S&amp;E </a:t>
            </a:r>
            <a:r>
              <a:rPr lang="fr-FR"/>
              <a:t>très rigoureux</a:t>
            </a:r>
            <a:endParaRPr lang="fr-FR" dirty="0"/>
          </a:p>
        </p:txBody>
      </p:sp>
    </p:spTree>
    <p:extLst>
      <p:ext uri="{BB962C8B-B14F-4D97-AF65-F5344CB8AC3E}">
        <p14:creationId xmlns:p14="http://schemas.microsoft.com/office/powerpoint/2010/main" val="1112491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ésultat de recherche d'images pour &quot;brainstorming&quot;">
            <a:extLst>
              <a:ext uri="{FF2B5EF4-FFF2-40B4-BE49-F238E27FC236}">
                <a16:creationId xmlns:a16="http://schemas.microsoft.com/office/drawing/2014/main" id="{3686BE07-E6F0-492B-B576-8F012401C8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07461" y="-25425"/>
            <a:ext cx="1631810" cy="166522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5805D77E-F66B-461D-B597-D205FCD08D92}"/>
              </a:ext>
            </a:extLst>
          </p:cNvPr>
          <p:cNvSpPr>
            <a:spLocks noGrp="1"/>
          </p:cNvSpPr>
          <p:nvPr>
            <p:ph type="sldNum" sz="quarter" idx="12"/>
          </p:nvPr>
        </p:nvSpPr>
        <p:spPr/>
        <p:txBody>
          <a:bodyPr/>
          <a:lstStyle/>
          <a:p>
            <a:fld id="{317E378F-21B4-4D91-BAE9-88E1576D8973}" type="slidenum">
              <a:rPr lang="fr-FR" smtClean="0"/>
              <a:t>24</a:t>
            </a:fld>
            <a:endParaRPr lang="fr-FR"/>
          </a:p>
        </p:txBody>
      </p:sp>
      <p:sp>
        <p:nvSpPr>
          <p:cNvPr id="3" name="Sous-titre 2">
            <a:extLst>
              <a:ext uri="{FF2B5EF4-FFF2-40B4-BE49-F238E27FC236}">
                <a16:creationId xmlns:a16="http://schemas.microsoft.com/office/drawing/2014/main" id="{56333DCF-1229-40E6-B41C-07183CA9BCB4}"/>
              </a:ext>
            </a:extLst>
          </p:cNvPr>
          <p:cNvSpPr txBox="1">
            <a:spLocks/>
          </p:cNvSpPr>
          <p:nvPr/>
        </p:nvSpPr>
        <p:spPr>
          <a:xfrm>
            <a:off x="382022" y="1233550"/>
            <a:ext cx="9562561" cy="827298"/>
          </a:xfrm>
          <a:prstGeom prst="rect">
            <a:avLst/>
          </a:prstGeom>
        </p:spPr>
        <p:txBody>
          <a:bodyPr vert="horz">
            <a:normAutofit fontScale="925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a:buClr>
                <a:schemeClr val="accent1">
                  <a:lumMod val="50000"/>
                </a:schemeClr>
              </a:buClr>
              <a:buSzPct val="80000"/>
              <a:buFont typeface="Wingdings" panose="05000000000000000000" pitchFamily="2" charset="2"/>
              <a:buChar char="q"/>
            </a:pPr>
            <a:r>
              <a:rPr lang="fr-FR" sz="2800" dirty="0"/>
              <a:t> Plusieurs modèles de programmes de ‘’Job </a:t>
            </a:r>
            <a:r>
              <a:rPr lang="fr-FR" sz="2800" dirty="0" err="1"/>
              <a:t>Guarantee</a:t>
            </a:r>
            <a:r>
              <a:rPr lang="fr-FR" sz="2800" dirty="0"/>
              <a:t>’’ : </a:t>
            </a:r>
          </a:p>
        </p:txBody>
      </p:sp>
      <p:sp>
        <p:nvSpPr>
          <p:cNvPr id="4" name="Titre 1">
            <a:extLst>
              <a:ext uri="{FF2B5EF4-FFF2-40B4-BE49-F238E27FC236}">
                <a16:creationId xmlns:a16="http://schemas.microsoft.com/office/drawing/2014/main" id="{D48BBEB1-84BC-4D7A-8D34-266AB49FCE1F}"/>
              </a:ext>
            </a:extLst>
          </p:cNvPr>
          <p:cNvSpPr txBox="1">
            <a:spLocks/>
          </p:cNvSpPr>
          <p:nvPr/>
        </p:nvSpPr>
        <p:spPr>
          <a:xfrm>
            <a:off x="623392" y="116632"/>
            <a:ext cx="9505056" cy="624190"/>
          </a:xfrm>
          <a:prstGeom prst="rect">
            <a:avLst/>
          </a:prstGeom>
        </p:spPr>
        <p:txBody>
          <a:bodyPr vert="horz" anchor="b">
            <a:noAutofit/>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Vers un programme spécifique de l’emploi des jeunes</a:t>
            </a:r>
          </a:p>
        </p:txBody>
      </p:sp>
      <p:cxnSp>
        <p:nvCxnSpPr>
          <p:cNvPr id="5" name="Straight Connector 4">
            <a:extLst>
              <a:ext uri="{FF2B5EF4-FFF2-40B4-BE49-F238E27FC236}">
                <a16:creationId xmlns:a16="http://schemas.microsoft.com/office/drawing/2014/main" id="{C26B4B5A-41FC-4EAA-91A6-1D376594AB58}"/>
              </a:ext>
            </a:extLst>
          </p:cNvPr>
          <p:cNvCxnSpPr/>
          <p:nvPr/>
        </p:nvCxnSpPr>
        <p:spPr>
          <a:xfrm>
            <a:off x="107504" y="980728"/>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439263F-86F1-46B0-88DE-1ED46D038C59}"/>
              </a:ext>
            </a:extLst>
          </p:cNvPr>
          <p:cNvSpPr txBox="1"/>
          <p:nvPr/>
        </p:nvSpPr>
        <p:spPr>
          <a:xfrm>
            <a:off x="1094692" y="1885566"/>
            <a:ext cx="9728674" cy="4524315"/>
          </a:xfrm>
          <a:prstGeom prst="rect">
            <a:avLst/>
          </a:prstGeom>
          <a:noFill/>
        </p:spPr>
        <p:txBody>
          <a:bodyPr wrap="square" rtlCol="0">
            <a:spAutoFit/>
          </a:bodyPr>
          <a:lstStyle/>
          <a:p>
            <a:pPr marL="285750" indent="-285750">
              <a:buFont typeface="Courier New" panose="02070309020205020404" pitchFamily="49" charset="0"/>
              <a:buChar char="o"/>
            </a:pPr>
            <a:r>
              <a:rPr lang="fr-FR" sz="2400" b="1" dirty="0"/>
              <a:t>New deal </a:t>
            </a:r>
            <a:r>
              <a:rPr lang="fr-FR" sz="2400" dirty="0"/>
              <a:t>des USA pour lutter contre les effets de la Grande Dépression de 1929 ;</a:t>
            </a:r>
          </a:p>
          <a:p>
            <a:pPr marL="285750" indent="-285750">
              <a:buFont typeface="Courier New" panose="02070309020205020404" pitchFamily="49" charset="0"/>
              <a:buChar char="o"/>
            </a:pPr>
            <a:r>
              <a:rPr lang="fr-FR" sz="2400" b="1" dirty="0"/>
              <a:t>’’Mahatma Gandhi National Rural </a:t>
            </a:r>
            <a:r>
              <a:rPr lang="fr-FR" sz="2400" b="1" dirty="0" err="1"/>
              <a:t>Employment</a:t>
            </a:r>
            <a:r>
              <a:rPr lang="fr-FR" sz="2400" b="1" dirty="0"/>
              <a:t> </a:t>
            </a:r>
            <a:r>
              <a:rPr lang="fr-FR" sz="2400" b="1" dirty="0" err="1"/>
              <a:t>Guarantee</a:t>
            </a:r>
            <a:r>
              <a:rPr lang="fr-FR" sz="2400" b="1" dirty="0"/>
              <a:t> </a:t>
            </a:r>
            <a:r>
              <a:rPr lang="fr-FR" sz="2400" b="1" dirty="0" err="1"/>
              <a:t>Act</a:t>
            </a:r>
            <a:r>
              <a:rPr lang="fr-FR" sz="2400" dirty="0"/>
              <a:t>’’ de l’Inde qui garantit un volume de 100 jours de travail par an aux ménages ruraux ;</a:t>
            </a:r>
          </a:p>
          <a:p>
            <a:pPr marL="285750" indent="-285750">
              <a:buFont typeface="Courier New" panose="02070309020205020404" pitchFamily="49" charset="0"/>
              <a:buChar char="o"/>
            </a:pPr>
            <a:r>
              <a:rPr lang="fr-FR" sz="2400" b="1" dirty="0"/>
              <a:t>Le programme JEFES </a:t>
            </a:r>
            <a:r>
              <a:rPr lang="fr-FR" sz="2400" dirty="0"/>
              <a:t>de l’Argentine qui consiste à garantir un volume d’emploi de 20 heures par semaine à tous les chefs de famille au chômage ;</a:t>
            </a:r>
          </a:p>
          <a:p>
            <a:pPr marL="285750" indent="-285750">
              <a:buFont typeface="Courier New" panose="02070309020205020404" pitchFamily="49" charset="0"/>
              <a:buChar char="o"/>
            </a:pPr>
            <a:r>
              <a:rPr lang="fr-FR" sz="2400" b="1" dirty="0"/>
              <a:t>Le programme ‘’</a:t>
            </a:r>
            <a:r>
              <a:rPr lang="fr-FR" sz="2400" b="1" dirty="0" err="1"/>
              <a:t>Youth</a:t>
            </a:r>
            <a:r>
              <a:rPr lang="fr-FR" sz="2400" b="1" dirty="0"/>
              <a:t> </a:t>
            </a:r>
            <a:r>
              <a:rPr lang="fr-FR" sz="2400" b="1" dirty="0" err="1"/>
              <a:t>Guarantee</a:t>
            </a:r>
            <a:r>
              <a:rPr lang="fr-FR" sz="2400" b="1" dirty="0"/>
              <a:t>’’ </a:t>
            </a:r>
            <a:r>
              <a:rPr lang="fr-FR" sz="2400" dirty="0"/>
              <a:t>de l’Europe qui garantit aux jeunes de &lt;25 ans une offre d’emploi, une formation, un apprentissage ou un stage dans les 4 mois qui suivent la perte de leur emploi ou leur sortie de l’enseignement formel</a:t>
            </a:r>
            <a:endParaRPr lang="en-US" sz="2400" dirty="0"/>
          </a:p>
        </p:txBody>
      </p:sp>
    </p:spTree>
    <p:extLst>
      <p:ext uri="{BB962C8B-B14F-4D97-AF65-F5344CB8AC3E}">
        <p14:creationId xmlns:p14="http://schemas.microsoft.com/office/powerpoint/2010/main" val="177307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81F59C-8890-4E7A-BF0C-19EDD4A2FA78}"/>
              </a:ext>
            </a:extLst>
          </p:cNvPr>
          <p:cNvSpPr txBox="1"/>
          <p:nvPr/>
        </p:nvSpPr>
        <p:spPr>
          <a:xfrm>
            <a:off x="3935760" y="2708923"/>
            <a:ext cx="3816424" cy="830997"/>
          </a:xfrm>
          <a:prstGeom prst="rect">
            <a:avLst/>
          </a:prstGeom>
          <a:noFill/>
        </p:spPr>
        <p:txBody>
          <a:bodyPr wrap="square" rtlCol="0">
            <a:spAutoFit/>
          </a:bodyPr>
          <a:lstStyle/>
          <a:p>
            <a:pPr algn="ctr"/>
            <a:r>
              <a:rPr lang="fr-FR" sz="4800" dirty="0"/>
              <a:t>MERCI</a:t>
            </a:r>
            <a:endParaRPr lang="en-US" sz="4800" dirty="0"/>
          </a:p>
        </p:txBody>
      </p:sp>
      <p:sp>
        <p:nvSpPr>
          <p:cNvPr id="3" name="Slide Number Placeholder 2">
            <a:extLst>
              <a:ext uri="{FF2B5EF4-FFF2-40B4-BE49-F238E27FC236}">
                <a16:creationId xmlns:a16="http://schemas.microsoft.com/office/drawing/2014/main" id="{10AE0FDE-6B73-492B-A219-00C034C3D5ED}"/>
              </a:ext>
            </a:extLst>
          </p:cNvPr>
          <p:cNvSpPr>
            <a:spLocks noGrp="1"/>
          </p:cNvSpPr>
          <p:nvPr>
            <p:ph type="sldNum" sz="quarter" idx="12"/>
          </p:nvPr>
        </p:nvSpPr>
        <p:spPr/>
        <p:txBody>
          <a:bodyPr/>
          <a:lstStyle/>
          <a:p>
            <a:fld id="{317E378F-21B4-4D91-BAE9-88E1576D8973}" type="slidenum">
              <a:rPr lang="fr-FR" smtClean="0"/>
              <a:t>25</a:t>
            </a:fld>
            <a:endParaRPr lang="fr-FR"/>
          </a:p>
        </p:txBody>
      </p:sp>
    </p:spTree>
    <p:extLst>
      <p:ext uri="{BB962C8B-B14F-4D97-AF65-F5344CB8AC3E}">
        <p14:creationId xmlns:p14="http://schemas.microsoft.com/office/powerpoint/2010/main" val="2302655909"/>
      </p:ext>
    </p:extLst>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5"/>
          <p:cNvSpPr>
            <a:spLocks noChangeArrowheads="1"/>
          </p:cNvSpPr>
          <p:nvPr>
            <p:custDataLst>
              <p:tags r:id="rId1"/>
            </p:custDataLst>
          </p:nvPr>
        </p:nvSpPr>
        <p:spPr bwMode="auto">
          <a:xfrm>
            <a:off x="2036514" y="2189433"/>
            <a:ext cx="1224136" cy="1183207"/>
          </a:xfrm>
          <a:prstGeom prst="rect">
            <a:avLst/>
          </a:prstGeom>
          <a:solidFill>
            <a:schemeClr val="accent1">
              <a:lumMod val="50000"/>
            </a:schemeClr>
          </a:solidFill>
          <a:ln w="9525">
            <a:solidFill>
              <a:schemeClr val="accent1">
                <a:lumMod val="75000"/>
              </a:schemeClr>
            </a:solidFill>
            <a:prstDash val="solid"/>
            <a:miter lim="800000"/>
            <a:headEnd/>
            <a:tailEnd/>
          </a:ln>
        </p:spPr>
        <p:txBody>
          <a:bodyPr lIns="72000" tIns="72000" rIns="72000" bIns="72000" anchor="t" anchorCtr="0"/>
          <a:lstStyle/>
          <a:p>
            <a:pPr algn="ctr">
              <a:lnSpc>
                <a:spcPct val="95000"/>
              </a:lnSpc>
            </a:pPr>
            <a:endParaRPr lang="fr-FR" noProof="1">
              <a:solidFill>
                <a:schemeClr val="bg1"/>
              </a:solidFill>
              <a:latin typeface="Calibri" pitchFamily="34" charset="0"/>
              <a:cs typeface="Calibri" pitchFamily="34" charset="0"/>
              <a:sym typeface="Wingdings" pitchFamily="2" charset="2"/>
            </a:endParaRPr>
          </a:p>
          <a:p>
            <a:pPr algn="ctr">
              <a:lnSpc>
                <a:spcPct val="95000"/>
              </a:lnSpc>
            </a:pPr>
            <a:r>
              <a:rPr lang="fr-FR" sz="2000" b="1" cap="small" noProof="1">
                <a:solidFill>
                  <a:schemeClr val="bg1"/>
                </a:solidFill>
                <a:latin typeface="Calibri" pitchFamily="34" charset="0"/>
                <a:cs typeface="Calibri" pitchFamily="34" charset="0"/>
                <a:sym typeface="Wingdings" pitchFamily="2" charset="2"/>
              </a:rPr>
              <a:t>Groupe 1</a:t>
            </a:r>
          </a:p>
        </p:txBody>
      </p:sp>
      <p:sp>
        <p:nvSpPr>
          <p:cNvPr id="3" name="Line 58"/>
          <p:cNvSpPr>
            <a:spLocks noChangeShapeType="1"/>
          </p:cNvSpPr>
          <p:nvPr>
            <p:custDataLst>
              <p:tags r:id="rId2"/>
            </p:custDataLst>
          </p:nvPr>
        </p:nvSpPr>
        <p:spPr bwMode="auto">
          <a:xfrm flipH="1">
            <a:off x="3462970" y="2171695"/>
            <a:ext cx="19620" cy="1103977"/>
          </a:xfrm>
          <a:prstGeom prst="line">
            <a:avLst/>
          </a:prstGeom>
          <a:noFill/>
          <a:ln w="22225">
            <a:solidFill>
              <a:schemeClr val="accent1">
                <a:lumMod val="75000"/>
              </a:schemeClr>
            </a:solidFill>
            <a:round/>
            <a:headEnd/>
            <a:tailEnd/>
          </a:ln>
        </p:spPr>
        <p:txBody>
          <a:bodyPr lIns="0" tIns="0" rIns="0" bIns="0" anchor="ctr"/>
          <a:lstStyle/>
          <a:p>
            <a:endParaRPr lang="fr-FR" dirty="0">
              <a:latin typeface="Calibri" pitchFamily="34" charset="0"/>
              <a:cs typeface="Calibri" pitchFamily="34" charset="0"/>
            </a:endParaRPr>
          </a:p>
        </p:txBody>
      </p:sp>
      <p:sp>
        <p:nvSpPr>
          <p:cNvPr id="4" name="AutoShape 78"/>
          <p:cNvSpPr>
            <a:spLocks noChangeArrowheads="1"/>
          </p:cNvSpPr>
          <p:nvPr>
            <p:custDataLst>
              <p:tags r:id="rId3"/>
            </p:custDataLst>
          </p:nvPr>
        </p:nvSpPr>
        <p:spPr bwMode="auto">
          <a:xfrm rot="16200000" flipV="1">
            <a:off x="3302974" y="2540491"/>
            <a:ext cx="607142" cy="287150"/>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dirty="0">
              <a:latin typeface="Calibri" pitchFamily="34" charset="0"/>
              <a:cs typeface="Calibri" pitchFamily="34" charset="0"/>
            </a:endParaRPr>
          </a:p>
        </p:txBody>
      </p:sp>
      <p:sp>
        <p:nvSpPr>
          <p:cNvPr id="5" name="Rectangle 15"/>
          <p:cNvSpPr>
            <a:spLocks noChangeArrowheads="1"/>
          </p:cNvSpPr>
          <p:nvPr>
            <p:custDataLst>
              <p:tags r:id="rId4"/>
            </p:custDataLst>
          </p:nvPr>
        </p:nvSpPr>
        <p:spPr bwMode="auto">
          <a:xfrm>
            <a:off x="3791744" y="3604630"/>
            <a:ext cx="5703824" cy="1322944"/>
          </a:xfrm>
          <a:prstGeom prst="rect">
            <a:avLst/>
          </a:prstGeom>
          <a:noFill/>
          <a:ln w="9525">
            <a:solidFill>
              <a:schemeClr val="accent1">
                <a:lumMod val="75000"/>
              </a:schemeClr>
            </a:solidFill>
            <a:prstDash val="solid"/>
            <a:miter lim="800000"/>
            <a:headEnd/>
            <a:tailEnd/>
          </a:ln>
        </p:spPr>
        <p:txBody>
          <a:bodyPr lIns="72000" tIns="72000" rIns="72000" bIns="72000" anchor="t" anchorCtr="0"/>
          <a:lstStyle/>
          <a:p>
            <a:pPr marL="188913">
              <a:lnSpc>
                <a:spcPct val="95000"/>
              </a:lnSpc>
            </a:pPr>
            <a:r>
              <a:rPr lang="fr-FR" sz="1600" b="1" dirty="0">
                <a:solidFill>
                  <a:schemeClr val="tx2">
                    <a:lumMod val="75000"/>
                  </a:schemeClr>
                </a:solidFill>
                <a:latin typeface="Calibri" panose="020F0502020204030204" pitchFamily="34" charset="0"/>
                <a:cs typeface="Calibri" panose="020F0502020204030204" pitchFamily="34" charset="0"/>
                <a:sym typeface="Wingdings"/>
              </a:rPr>
              <a:t>Employabilité et insertion professionnelle </a:t>
            </a:r>
            <a:r>
              <a:rPr lang="fr-FR" sz="1600" b="1" dirty="0">
                <a:latin typeface="Calibri" panose="020F0502020204030204" pitchFamily="34" charset="0"/>
                <a:cs typeface="Calibri" panose="020F0502020204030204" pitchFamily="34" charset="0"/>
              </a:rPr>
              <a:t>:</a:t>
            </a:r>
          </a:p>
          <a:p>
            <a:pPr marL="474663" indent="-285750">
              <a:lnSpc>
                <a:spcPct val="95000"/>
              </a:lnSpc>
              <a:buFontTx/>
              <a:buChar char="-"/>
            </a:pPr>
            <a:r>
              <a:rPr lang="fr-FR" sz="1600" noProof="1">
                <a:solidFill>
                  <a:schemeClr val="tx2">
                    <a:lumMod val="75000"/>
                  </a:schemeClr>
                </a:solidFill>
                <a:latin typeface="Calibri" pitchFamily="34" charset="0"/>
                <a:cs typeface="Calibri" pitchFamily="34" charset="0"/>
                <a:sym typeface="Wingdings"/>
              </a:rPr>
              <a:t>Assurer le rapprochement de l’offre de formation de la demande du marché du travail;</a:t>
            </a:r>
          </a:p>
          <a:p>
            <a:pPr marL="474663" indent="-285750">
              <a:lnSpc>
                <a:spcPct val="95000"/>
              </a:lnSpc>
              <a:buFontTx/>
              <a:buChar char="-"/>
            </a:pPr>
            <a:r>
              <a:rPr lang="fr-FR" sz="1600" noProof="1">
                <a:solidFill>
                  <a:schemeClr val="tx2">
                    <a:lumMod val="75000"/>
                  </a:schemeClr>
                </a:solidFill>
                <a:latin typeface="Calibri" pitchFamily="34" charset="0"/>
                <a:cs typeface="Calibri" pitchFamily="34" charset="0"/>
                <a:sym typeface="Wingdings"/>
              </a:rPr>
              <a:t>Améliorer l’efficacité des PAEs  </a:t>
            </a:r>
            <a:endParaRPr lang="fr-FR" sz="1600" noProof="1">
              <a:latin typeface="Calibri" panose="020F0502020204030204" pitchFamily="34" charset="0"/>
              <a:cs typeface="Calibri" pitchFamily="34" charset="0"/>
              <a:sym typeface="Wingdings" pitchFamily="2" charset="2"/>
            </a:endParaRPr>
          </a:p>
        </p:txBody>
      </p:sp>
      <p:sp>
        <p:nvSpPr>
          <p:cNvPr id="6" name="Line 58"/>
          <p:cNvSpPr>
            <a:spLocks noChangeShapeType="1"/>
          </p:cNvSpPr>
          <p:nvPr>
            <p:custDataLst>
              <p:tags r:id="rId5"/>
            </p:custDataLst>
          </p:nvPr>
        </p:nvSpPr>
        <p:spPr bwMode="auto">
          <a:xfrm flipH="1">
            <a:off x="3447778" y="3724792"/>
            <a:ext cx="19620" cy="1103977"/>
          </a:xfrm>
          <a:prstGeom prst="line">
            <a:avLst/>
          </a:prstGeom>
          <a:noFill/>
          <a:ln w="22225">
            <a:solidFill>
              <a:schemeClr val="accent1">
                <a:lumMod val="75000"/>
              </a:schemeClr>
            </a:solidFill>
            <a:round/>
            <a:headEnd/>
            <a:tailEnd/>
          </a:ln>
        </p:spPr>
        <p:txBody>
          <a:bodyPr lIns="0" tIns="0" rIns="0" bIns="0" anchor="ctr"/>
          <a:lstStyle/>
          <a:p>
            <a:endParaRPr lang="fr-FR" dirty="0">
              <a:latin typeface="Calibri" pitchFamily="34" charset="0"/>
              <a:cs typeface="Calibri" pitchFamily="34" charset="0"/>
            </a:endParaRPr>
          </a:p>
        </p:txBody>
      </p:sp>
      <p:sp>
        <p:nvSpPr>
          <p:cNvPr id="7" name="AutoShape 78"/>
          <p:cNvSpPr>
            <a:spLocks noChangeArrowheads="1"/>
          </p:cNvSpPr>
          <p:nvPr>
            <p:custDataLst>
              <p:tags r:id="rId6"/>
            </p:custDataLst>
          </p:nvPr>
        </p:nvSpPr>
        <p:spPr bwMode="auto">
          <a:xfrm rot="16200000" flipV="1">
            <a:off x="3287782" y="4093588"/>
            <a:ext cx="607142" cy="287150"/>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dirty="0">
              <a:latin typeface="Calibri" pitchFamily="34" charset="0"/>
              <a:cs typeface="Calibri" pitchFamily="34" charset="0"/>
            </a:endParaRPr>
          </a:p>
        </p:txBody>
      </p:sp>
      <p:sp>
        <p:nvSpPr>
          <p:cNvPr id="8" name="Rectangle 15"/>
          <p:cNvSpPr>
            <a:spLocks noChangeArrowheads="1"/>
          </p:cNvSpPr>
          <p:nvPr>
            <p:custDataLst>
              <p:tags r:id="rId7"/>
            </p:custDataLst>
          </p:nvPr>
        </p:nvSpPr>
        <p:spPr bwMode="auto">
          <a:xfrm>
            <a:off x="3791744" y="5044791"/>
            <a:ext cx="5703824" cy="936104"/>
          </a:xfrm>
          <a:prstGeom prst="rect">
            <a:avLst/>
          </a:prstGeom>
          <a:noFill/>
          <a:ln w="9525">
            <a:solidFill>
              <a:schemeClr val="accent1">
                <a:lumMod val="75000"/>
              </a:schemeClr>
            </a:solidFill>
            <a:prstDash val="solid"/>
            <a:miter lim="800000"/>
            <a:headEnd/>
            <a:tailEnd/>
          </a:ln>
        </p:spPr>
        <p:txBody>
          <a:bodyPr lIns="72000" tIns="72000" rIns="72000" bIns="72000" anchor="t" anchorCtr="0"/>
          <a:lstStyle/>
          <a:p>
            <a:pPr marL="188913">
              <a:lnSpc>
                <a:spcPct val="95000"/>
              </a:lnSpc>
            </a:pPr>
            <a:r>
              <a:rPr lang="fr-FR" sz="1600" b="1" dirty="0">
                <a:solidFill>
                  <a:schemeClr val="tx2">
                    <a:lumMod val="75000"/>
                  </a:schemeClr>
                </a:solidFill>
                <a:latin typeface="Calibri" panose="020F0502020204030204" pitchFamily="34" charset="0"/>
                <a:cs typeface="Calibri" panose="020F0502020204030204" pitchFamily="34" charset="0"/>
                <a:sym typeface="Wingdings"/>
              </a:rPr>
              <a:t>Gouvernance territoriale et financement de l’emploi :</a:t>
            </a:r>
          </a:p>
          <a:p>
            <a:pPr marL="474663" indent="-285750">
              <a:lnSpc>
                <a:spcPct val="95000"/>
              </a:lnSpc>
              <a:buFontTx/>
              <a:buChar char="-"/>
            </a:pPr>
            <a:r>
              <a:rPr lang="fr-FR" sz="1600" noProof="1">
                <a:solidFill>
                  <a:schemeClr val="tx2">
                    <a:lumMod val="75000"/>
                  </a:schemeClr>
                </a:solidFill>
                <a:latin typeface="Calibri" panose="020F0502020204030204" pitchFamily="34" charset="0"/>
                <a:cs typeface="Calibri" pitchFamily="34" charset="0"/>
                <a:sym typeface="Wingdings"/>
              </a:rPr>
              <a:t>Concevoir les mécanismes de gouvernance et de financement pour une mise en œuvre efficace du PRE</a:t>
            </a:r>
          </a:p>
          <a:p>
            <a:pPr marL="188913">
              <a:lnSpc>
                <a:spcPct val="95000"/>
              </a:lnSpc>
            </a:pPr>
            <a:endParaRPr lang="fr-FR" sz="1600" noProof="1">
              <a:latin typeface="Calibri" panose="020F0502020204030204" pitchFamily="34" charset="0"/>
              <a:cs typeface="Calibri" pitchFamily="34" charset="0"/>
              <a:sym typeface="Wingdings" pitchFamily="2" charset="2"/>
            </a:endParaRPr>
          </a:p>
        </p:txBody>
      </p:sp>
      <p:sp>
        <p:nvSpPr>
          <p:cNvPr id="9" name="Line 58"/>
          <p:cNvSpPr>
            <a:spLocks noChangeShapeType="1"/>
          </p:cNvSpPr>
          <p:nvPr>
            <p:custDataLst>
              <p:tags r:id="rId8"/>
            </p:custDataLst>
          </p:nvPr>
        </p:nvSpPr>
        <p:spPr bwMode="auto">
          <a:xfrm flipH="1">
            <a:off x="3462970" y="5047737"/>
            <a:ext cx="4428" cy="933161"/>
          </a:xfrm>
          <a:prstGeom prst="line">
            <a:avLst/>
          </a:prstGeom>
          <a:noFill/>
          <a:ln w="22225">
            <a:solidFill>
              <a:schemeClr val="accent1">
                <a:lumMod val="75000"/>
              </a:schemeClr>
            </a:solidFill>
            <a:round/>
            <a:headEnd/>
            <a:tailEnd/>
          </a:ln>
        </p:spPr>
        <p:txBody>
          <a:bodyPr lIns="0" tIns="0" rIns="0" bIns="0" anchor="ctr"/>
          <a:lstStyle/>
          <a:p>
            <a:endParaRPr lang="fr-FR" dirty="0">
              <a:latin typeface="Calibri" pitchFamily="34" charset="0"/>
              <a:cs typeface="Calibri" pitchFamily="34" charset="0"/>
            </a:endParaRPr>
          </a:p>
        </p:txBody>
      </p:sp>
      <p:sp>
        <p:nvSpPr>
          <p:cNvPr id="10" name="AutoShape 78"/>
          <p:cNvSpPr>
            <a:spLocks noChangeArrowheads="1"/>
          </p:cNvSpPr>
          <p:nvPr>
            <p:custDataLst>
              <p:tags r:id="rId9"/>
            </p:custDataLst>
          </p:nvPr>
        </p:nvSpPr>
        <p:spPr bwMode="auto">
          <a:xfrm rot="16200000" flipV="1">
            <a:off x="3287782" y="5348802"/>
            <a:ext cx="607142" cy="287150"/>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dirty="0">
              <a:latin typeface="Calibri" pitchFamily="34" charset="0"/>
              <a:cs typeface="Calibri" pitchFamily="34" charset="0"/>
            </a:endParaRPr>
          </a:p>
        </p:txBody>
      </p:sp>
      <p:sp>
        <p:nvSpPr>
          <p:cNvPr id="11" name="Rectangle 15"/>
          <p:cNvSpPr>
            <a:spLocks noChangeArrowheads="1"/>
          </p:cNvSpPr>
          <p:nvPr>
            <p:custDataLst>
              <p:tags r:id="rId10"/>
            </p:custDataLst>
          </p:nvPr>
        </p:nvSpPr>
        <p:spPr bwMode="auto">
          <a:xfrm>
            <a:off x="3791744" y="2099684"/>
            <a:ext cx="5703824" cy="1360930"/>
          </a:xfrm>
          <a:prstGeom prst="rect">
            <a:avLst/>
          </a:prstGeom>
          <a:noFill/>
          <a:ln w="9525">
            <a:solidFill>
              <a:schemeClr val="accent1">
                <a:lumMod val="75000"/>
              </a:schemeClr>
            </a:solidFill>
            <a:prstDash val="solid"/>
            <a:miter lim="800000"/>
            <a:headEnd/>
            <a:tailEnd/>
          </a:ln>
        </p:spPr>
        <p:txBody>
          <a:bodyPr lIns="72000" tIns="72000" rIns="72000" bIns="72000" anchor="t" anchorCtr="0"/>
          <a:lstStyle/>
          <a:p>
            <a:pPr marL="188913">
              <a:lnSpc>
                <a:spcPct val="95000"/>
              </a:lnSpc>
            </a:pPr>
            <a:r>
              <a:rPr lang="fr-FR" sz="1600" b="1" dirty="0">
                <a:latin typeface="Calibri" panose="020F0502020204030204" pitchFamily="34" charset="0"/>
                <a:cs typeface="Calibri" panose="020F0502020204030204" pitchFamily="34" charset="0"/>
              </a:rPr>
              <a:t>Filières économiques et métiers porteurs :</a:t>
            </a:r>
          </a:p>
          <a:p>
            <a:pPr marL="474663" indent="-285750">
              <a:lnSpc>
                <a:spcPct val="95000"/>
              </a:lnSpc>
              <a:buFontTx/>
              <a:buChar char="-"/>
            </a:pPr>
            <a:r>
              <a:rPr lang="fr-FR" sz="1600" dirty="0">
                <a:latin typeface="Calibri" panose="020F0502020204030204" pitchFamily="34" charset="0"/>
                <a:cs typeface="Calibri" panose="020F0502020204030204" pitchFamily="34" charset="0"/>
              </a:rPr>
              <a:t>soutenir la création d’emploi ; </a:t>
            </a:r>
          </a:p>
          <a:p>
            <a:pPr marL="474663" indent="-285750">
              <a:lnSpc>
                <a:spcPct val="95000"/>
              </a:lnSpc>
              <a:buFontTx/>
              <a:buChar char="-"/>
            </a:pPr>
            <a:r>
              <a:rPr lang="fr-FR" sz="1600" dirty="0">
                <a:latin typeface="Calibri" panose="020F0502020204030204" pitchFamily="34" charset="0"/>
                <a:cs typeface="Calibri" panose="020F0502020204030204" pitchFamily="34" charset="0"/>
              </a:rPr>
              <a:t>améliorer la productivité et la qualité du travail ;</a:t>
            </a:r>
          </a:p>
          <a:p>
            <a:pPr marL="474663" indent="-285750">
              <a:lnSpc>
                <a:spcPct val="95000"/>
              </a:lnSpc>
              <a:buFontTx/>
              <a:buChar char="-"/>
            </a:pPr>
            <a:r>
              <a:rPr lang="fr-FR" sz="1600" dirty="0">
                <a:latin typeface="Calibri" panose="020F0502020204030204" pitchFamily="34" charset="0"/>
                <a:cs typeface="Calibri" panose="020F0502020204030204" pitchFamily="34" charset="0"/>
              </a:rPr>
              <a:t>promouvoir l’entrepreneuriat.</a:t>
            </a:r>
          </a:p>
          <a:p>
            <a:pPr marL="188913">
              <a:lnSpc>
                <a:spcPct val="95000"/>
              </a:lnSpc>
            </a:pPr>
            <a:endParaRPr lang="fr-FR" sz="1600" dirty="0">
              <a:latin typeface="Calibri" panose="020F0502020204030204" pitchFamily="34" charset="0"/>
              <a:cs typeface="Calibri" panose="020F0502020204030204" pitchFamily="34" charset="0"/>
            </a:endParaRPr>
          </a:p>
          <a:p>
            <a:pPr marL="188913">
              <a:lnSpc>
                <a:spcPct val="95000"/>
              </a:lnSpc>
            </a:pPr>
            <a:endParaRPr lang="fr-FR" sz="1600" noProof="1">
              <a:latin typeface="Calibri" panose="020F0502020204030204" pitchFamily="34" charset="0"/>
              <a:cs typeface="Calibri" pitchFamily="34" charset="0"/>
              <a:sym typeface="Wingdings" pitchFamily="2" charset="2"/>
            </a:endParaRPr>
          </a:p>
        </p:txBody>
      </p:sp>
      <p:sp>
        <p:nvSpPr>
          <p:cNvPr id="12" name="Rectangle 15"/>
          <p:cNvSpPr>
            <a:spLocks noChangeArrowheads="1"/>
          </p:cNvSpPr>
          <p:nvPr>
            <p:custDataLst>
              <p:tags r:id="rId11"/>
            </p:custDataLst>
          </p:nvPr>
        </p:nvSpPr>
        <p:spPr bwMode="auto">
          <a:xfrm>
            <a:off x="2036514" y="3572239"/>
            <a:ext cx="1224136" cy="1183207"/>
          </a:xfrm>
          <a:prstGeom prst="rect">
            <a:avLst/>
          </a:prstGeom>
          <a:solidFill>
            <a:schemeClr val="accent1">
              <a:lumMod val="50000"/>
            </a:schemeClr>
          </a:solidFill>
          <a:ln w="9525">
            <a:solidFill>
              <a:schemeClr val="accent1">
                <a:lumMod val="75000"/>
              </a:schemeClr>
            </a:solidFill>
            <a:prstDash val="solid"/>
            <a:miter lim="800000"/>
            <a:headEnd/>
            <a:tailEnd/>
          </a:ln>
        </p:spPr>
        <p:txBody>
          <a:bodyPr lIns="72000" tIns="72000" rIns="72000" bIns="72000" anchor="t" anchorCtr="0"/>
          <a:lstStyle/>
          <a:p>
            <a:pPr algn="ctr">
              <a:lnSpc>
                <a:spcPct val="95000"/>
              </a:lnSpc>
            </a:pPr>
            <a:endParaRPr lang="fr-FR" noProof="1">
              <a:solidFill>
                <a:schemeClr val="bg1"/>
              </a:solidFill>
              <a:latin typeface="Calibri" pitchFamily="34" charset="0"/>
              <a:cs typeface="Calibri" pitchFamily="34" charset="0"/>
              <a:sym typeface="Wingdings" pitchFamily="2" charset="2"/>
            </a:endParaRPr>
          </a:p>
          <a:p>
            <a:pPr algn="ctr">
              <a:lnSpc>
                <a:spcPct val="95000"/>
              </a:lnSpc>
            </a:pPr>
            <a:r>
              <a:rPr lang="fr-FR" sz="2000" b="1" cap="small" noProof="1">
                <a:solidFill>
                  <a:schemeClr val="bg1"/>
                </a:solidFill>
                <a:latin typeface="Calibri" pitchFamily="34" charset="0"/>
                <a:cs typeface="Calibri" pitchFamily="34" charset="0"/>
                <a:sym typeface="Wingdings" pitchFamily="2" charset="2"/>
              </a:rPr>
              <a:t>Groupe 2</a:t>
            </a:r>
          </a:p>
        </p:txBody>
      </p:sp>
      <p:sp>
        <p:nvSpPr>
          <p:cNvPr id="13" name="Rectangle 15"/>
          <p:cNvSpPr>
            <a:spLocks noChangeArrowheads="1"/>
          </p:cNvSpPr>
          <p:nvPr>
            <p:custDataLst>
              <p:tags r:id="rId12"/>
            </p:custDataLst>
          </p:nvPr>
        </p:nvSpPr>
        <p:spPr bwMode="auto">
          <a:xfrm>
            <a:off x="2036514" y="4968504"/>
            <a:ext cx="1224136" cy="1012392"/>
          </a:xfrm>
          <a:prstGeom prst="rect">
            <a:avLst/>
          </a:prstGeom>
          <a:solidFill>
            <a:schemeClr val="accent1">
              <a:lumMod val="50000"/>
            </a:schemeClr>
          </a:solidFill>
          <a:ln w="9525">
            <a:solidFill>
              <a:schemeClr val="accent1">
                <a:lumMod val="75000"/>
              </a:schemeClr>
            </a:solidFill>
            <a:prstDash val="solid"/>
            <a:miter lim="800000"/>
            <a:headEnd/>
            <a:tailEnd/>
          </a:ln>
        </p:spPr>
        <p:txBody>
          <a:bodyPr lIns="72000" tIns="72000" rIns="72000" bIns="72000" anchor="t" anchorCtr="0"/>
          <a:lstStyle/>
          <a:p>
            <a:pPr algn="ctr">
              <a:lnSpc>
                <a:spcPct val="95000"/>
              </a:lnSpc>
            </a:pPr>
            <a:endParaRPr lang="fr-FR" noProof="1">
              <a:solidFill>
                <a:schemeClr val="bg1"/>
              </a:solidFill>
              <a:latin typeface="Calibri" pitchFamily="34" charset="0"/>
              <a:cs typeface="Calibri" pitchFamily="34" charset="0"/>
              <a:sym typeface="Wingdings" pitchFamily="2" charset="2"/>
            </a:endParaRPr>
          </a:p>
          <a:p>
            <a:pPr algn="ctr">
              <a:lnSpc>
                <a:spcPct val="95000"/>
              </a:lnSpc>
            </a:pPr>
            <a:r>
              <a:rPr lang="fr-FR" sz="2000" b="1" cap="small" noProof="1">
                <a:solidFill>
                  <a:schemeClr val="bg1"/>
                </a:solidFill>
                <a:latin typeface="Calibri" pitchFamily="34" charset="0"/>
                <a:cs typeface="Calibri" pitchFamily="34" charset="0"/>
                <a:sym typeface="Wingdings" pitchFamily="2" charset="2"/>
              </a:rPr>
              <a:t>Groupe 3</a:t>
            </a:r>
          </a:p>
        </p:txBody>
      </p:sp>
      <p:sp>
        <p:nvSpPr>
          <p:cNvPr id="14" name="Title 1"/>
          <p:cNvSpPr txBox="1">
            <a:spLocks/>
          </p:cNvSpPr>
          <p:nvPr/>
        </p:nvSpPr>
        <p:spPr>
          <a:xfrm>
            <a:off x="2017049" y="404129"/>
            <a:ext cx="7467600" cy="862421"/>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dirty="0"/>
              <a:t>Elaboration du </a:t>
            </a:r>
            <a:r>
              <a:rPr lang="fr-FR" sz="2400" dirty="0" err="1"/>
              <a:t>pre</a:t>
            </a:r>
            <a:r>
              <a:rPr lang="fr-FR" sz="2400" dirty="0"/>
              <a:t>, </a:t>
            </a:r>
            <a:r>
              <a:rPr lang="fr-FR" sz="2400" i="1" dirty="0"/>
              <a:t>un processus participatif</a:t>
            </a:r>
          </a:p>
        </p:txBody>
      </p:sp>
      <p:sp>
        <p:nvSpPr>
          <p:cNvPr id="16" name="Isosceles Triangle 15"/>
          <p:cNvSpPr/>
          <p:nvPr/>
        </p:nvSpPr>
        <p:spPr>
          <a:xfrm>
            <a:off x="2036514" y="1298166"/>
            <a:ext cx="7171022" cy="65028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cap="small" dirty="0"/>
              <a:t>Comité de Suivi</a:t>
            </a:r>
          </a:p>
        </p:txBody>
      </p:sp>
      <p:cxnSp>
        <p:nvCxnSpPr>
          <p:cNvPr id="17" name="Straight Connector 16">
            <a:extLst>
              <a:ext uri="{FF2B5EF4-FFF2-40B4-BE49-F238E27FC236}">
                <a16:creationId xmlns:a16="http://schemas.microsoft.com/office/drawing/2014/main" id="{1C4C1C6F-0B04-4736-864A-E8824448A406}"/>
              </a:ext>
            </a:extLst>
          </p:cNvPr>
          <p:cNvCxnSpPr/>
          <p:nvPr/>
        </p:nvCxnSpPr>
        <p:spPr>
          <a:xfrm>
            <a:off x="1631504" y="908720"/>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Slide Number Placeholder 14">
            <a:extLst>
              <a:ext uri="{FF2B5EF4-FFF2-40B4-BE49-F238E27FC236}">
                <a16:creationId xmlns:a16="http://schemas.microsoft.com/office/drawing/2014/main" id="{0188DB24-CCDA-4133-B21A-7CE493563021}"/>
              </a:ext>
            </a:extLst>
          </p:cNvPr>
          <p:cNvSpPr>
            <a:spLocks noGrp="1"/>
          </p:cNvSpPr>
          <p:nvPr>
            <p:ph type="sldNum" sz="quarter" idx="12"/>
          </p:nvPr>
        </p:nvSpPr>
        <p:spPr/>
        <p:txBody>
          <a:bodyPr/>
          <a:lstStyle/>
          <a:p>
            <a:fld id="{317E378F-21B4-4D91-BAE9-88E1576D8973}" type="slidenum">
              <a:rPr lang="fr-FR" smtClean="0"/>
              <a:t>26</a:t>
            </a:fld>
            <a:endParaRPr lang="fr-FR"/>
          </a:p>
        </p:txBody>
      </p:sp>
    </p:spTree>
    <p:extLst>
      <p:ext uri="{BB962C8B-B14F-4D97-AF65-F5344CB8AC3E}">
        <p14:creationId xmlns:p14="http://schemas.microsoft.com/office/powerpoint/2010/main" val="2952087090"/>
      </p:ext>
    </p:extLst>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14614" y="550244"/>
            <a:ext cx="7467600" cy="644706"/>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dirty="0"/>
              <a:t>Liste des Focus groupes retenus</a:t>
            </a:r>
          </a:p>
        </p:txBody>
      </p:sp>
      <p:sp>
        <p:nvSpPr>
          <p:cNvPr id="3" name="Rectangle 2"/>
          <p:cNvSpPr/>
          <p:nvPr/>
        </p:nvSpPr>
        <p:spPr>
          <a:xfrm>
            <a:off x="6064424" y="2633720"/>
            <a:ext cx="3384376" cy="723275"/>
          </a:xfrm>
          <a:prstGeom prst="rect">
            <a:avLst/>
          </a:prstGeom>
          <a:ln>
            <a:solidFill>
              <a:srgbClr val="000099"/>
            </a:solidFill>
          </a:ln>
        </p:spPr>
        <p:txBody>
          <a:bodyPr wrap="square">
            <a:spAutoFit/>
          </a:bodyPr>
          <a:lstStyle/>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Auto-emploi, AGR &amp; TPE</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Renforcement Intermédiation</a:t>
            </a:r>
            <a:endParaRPr lang="fr-FR" dirty="0">
              <a:latin typeface="Calibri" panose="020F0502020204030204" pitchFamily="34" charset="0"/>
              <a:ea typeface="Calibri" panose="020F050202020403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FA6C4BF-A3C0-4AED-8607-9DD7B37F1353}"/>
              </a:ext>
            </a:extLst>
          </p:cNvPr>
          <p:cNvSpPr/>
          <p:nvPr/>
        </p:nvSpPr>
        <p:spPr>
          <a:xfrm>
            <a:off x="6064424" y="3901988"/>
            <a:ext cx="3384376" cy="1831271"/>
          </a:xfrm>
          <a:prstGeom prst="rect">
            <a:avLst/>
          </a:prstGeom>
          <a:ln>
            <a:solidFill>
              <a:srgbClr val="000099"/>
            </a:solidFill>
          </a:ln>
        </p:spPr>
        <p:txBody>
          <a:bodyPr wrap="square">
            <a:spAutoFit/>
          </a:bodyPr>
          <a:lstStyle/>
          <a:p>
            <a:pPr marL="342900" indent="-342900">
              <a:spcBef>
                <a:spcPts val="600"/>
              </a:spcBef>
              <a:buFont typeface="+mj-lt"/>
              <a:buAutoNum type="arabicPeriod" startAt="3"/>
            </a:pPr>
            <a:r>
              <a:rPr lang="fr-FR" dirty="0">
                <a:latin typeface="Calibri" panose="020F0502020204030204" pitchFamily="34" charset="0"/>
                <a:ea typeface="Calibri" panose="020F0502020204030204" pitchFamily="34" charset="0"/>
                <a:cs typeface="Calibri" panose="020F0502020204030204" pitchFamily="34" charset="0"/>
              </a:rPr>
              <a:t>Formation, qualification des nouveaux entrants sur le marché du travail</a:t>
            </a:r>
          </a:p>
          <a:p>
            <a:pPr marL="342900" indent="-342900">
              <a:spcBef>
                <a:spcPts val="600"/>
              </a:spcBef>
              <a:buFont typeface="+mj-lt"/>
              <a:buAutoNum type="arabicPeriod" startAt="3"/>
            </a:pPr>
            <a:r>
              <a:rPr lang="fr-FR" dirty="0">
                <a:latin typeface="Calibri" panose="020F0502020204030204" pitchFamily="34" charset="0"/>
                <a:ea typeface="Calibri" panose="020F0502020204030204" pitchFamily="34" charset="0"/>
                <a:cs typeface="Calibri" panose="020F0502020204030204" pitchFamily="34" charset="0"/>
              </a:rPr>
              <a:t>Formation continue, qualification des adultes, reconversion</a:t>
            </a:r>
            <a:endParaRPr lang="fr-FR" dirty="0">
              <a:latin typeface="Calibri" panose="020F0502020204030204" pitchFamily="34" charset="0"/>
              <a:ea typeface="Calibri" panose="020F050202020403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535F517-7B36-4487-8B45-E876D57A6614}"/>
              </a:ext>
            </a:extLst>
          </p:cNvPr>
          <p:cNvSpPr/>
          <p:nvPr/>
        </p:nvSpPr>
        <p:spPr>
          <a:xfrm>
            <a:off x="2279576" y="2008075"/>
            <a:ext cx="3384376" cy="4016484"/>
          </a:xfrm>
          <a:prstGeom prst="rect">
            <a:avLst/>
          </a:prstGeom>
          <a:ln>
            <a:solidFill>
              <a:srgbClr val="000099"/>
            </a:solidFill>
          </a:ln>
        </p:spPr>
        <p:txBody>
          <a:bodyPr wrap="square">
            <a:spAutoFit/>
          </a:bodyPr>
          <a:lstStyle/>
          <a:p>
            <a:pPr>
              <a:spcBef>
                <a:spcPts val="600"/>
              </a:spcBef>
            </a:pPr>
            <a:endParaRPr lang="fr-FR" sz="700" dirty="0">
              <a:latin typeface="Calibri" panose="020F0502020204030204" pitchFamily="34" charset="0"/>
              <a:ea typeface="Calibri" panose="020F0502020204030204" pitchFamily="34" charset="0"/>
              <a:cs typeface="Calibri" panose="020F0502020204030204" pitchFamily="34" charset="0"/>
            </a:endParaRPr>
          </a:p>
          <a:p>
            <a:pPr marL="342900" indent="-342900">
              <a:spcBef>
                <a:spcPts val="600"/>
              </a:spcBef>
              <a:buFont typeface="+mj-lt"/>
              <a:buAutoNum type="arabicPeriod"/>
            </a:pPr>
            <a:r>
              <a:rPr lang="fr-FR" dirty="0">
                <a:highlight>
                  <a:srgbClr val="FFFF00"/>
                </a:highlight>
                <a:latin typeface="Calibri" panose="020F0502020204030204" pitchFamily="34" charset="0"/>
                <a:ea typeface="Calibri" panose="020F0502020204030204" pitchFamily="34" charset="0"/>
                <a:cs typeface="Calibri" panose="020F0502020204030204" pitchFamily="34" charset="0"/>
              </a:rPr>
              <a:t>Industrie</a:t>
            </a:r>
            <a:r>
              <a:rPr lang="fr-FR" dirty="0">
                <a:latin typeface="Calibri" panose="020F0502020204030204" pitchFamily="34" charset="0"/>
                <a:ea typeface="Calibri" panose="020F0502020204030204" pitchFamily="34" charset="0"/>
                <a:cs typeface="Calibri" panose="020F0502020204030204" pitchFamily="34" charset="0"/>
              </a:rPr>
              <a:t> </a:t>
            </a:r>
          </a:p>
          <a:p>
            <a:pPr marL="342900" indent="-342900">
              <a:spcBef>
                <a:spcPts val="600"/>
              </a:spcBef>
              <a:buFont typeface="+mj-lt"/>
              <a:buAutoNum type="arabicPeriod"/>
            </a:pPr>
            <a:r>
              <a:rPr lang="fr-FR" dirty="0">
                <a:highlight>
                  <a:srgbClr val="FFFF00"/>
                </a:highlight>
                <a:latin typeface="Calibri" panose="020F0502020204030204" pitchFamily="34" charset="0"/>
                <a:ea typeface="Calibri" panose="020F0502020204030204" pitchFamily="34" charset="0"/>
                <a:cs typeface="Calibri" panose="020F0502020204030204" pitchFamily="34" charset="0"/>
              </a:rPr>
              <a:t>Commerce</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BTP</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Transport/Logistique</a:t>
            </a:r>
          </a:p>
          <a:p>
            <a:pPr marL="342900" indent="-342900">
              <a:spcBef>
                <a:spcPts val="600"/>
              </a:spcBef>
              <a:buFont typeface="+mj-lt"/>
              <a:buAutoNum type="arabicPeriod"/>
            </a:pPr>
            <a:r>
              <a:rPr lang="fr-FR" dirty="0">
                <a:highlight>
                  <a:srgbClr val="FFFF00"/>
                </a:highlight>
                <a:latin typeface="Calibri" panose="020F0502020204030204" pitchFamily="34" charset="0"/>
                <a:ea typeface="Calibri" panose="020F0502020204030204" pitchFamily="34" charset="0"/>
                <a:cs typeface="Calibri" panose="020F0502020204030204" pitchFamily="34" charset="0"/>
              </a:rPr>
              <a:t>Aquaculture</a:t>
            </a:r>
            <a:r>
              <a:rPr lang="fr-FR" dirty="0">
                <a:latin typeface="Calibri" panose="020F0502020204030204" pitchFamily="34" charset="0"/>
                <a:ea typeface="Calibri" panose="020F0502020204030204" pitchFamily="34" charset="0"/>
                <a:cs typeface="Calibri" panose="020F0502020204030204" pitchFamily="34" charset="0"/>
              </a:rPr>
              <a:t>/Valorisation produits de la mer</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Economie sociale &amp; solidaire</a:t>
            </a:r>
          </a:p>
          <a:p>
            <a:pPr marL="342900" indent="-342900">
              <a:spcBef>
                <a:spcPts val="600"/>
              </a:spcBef>
              <a:buFont typeface="+mj-lt"/>
              <a:buAutoNum type="arabicPeriod"/>
            </a:pPr>
            <a:r>
              <a:rPr lang="fr-FR" dirty="0">
                <a:highlight>
                  <a:srgbClr val="FFFF00"/>
                </a:highlight>
                <a:latin typeface="Calibri" panose="020F0502020204030204" pitchFamily="34" charset="0"/>
                <a:ea typeface="Calibri" panose="020F0502020204030204" pitchFamily="34" charset="0"/>
                <a:cs typeface="Calibri" panose="020F0502020204030204" pitchFamily="34" charset="0"/>
              </a:rPr>
              <a:t>Economie de proximité </a:t>
            </a:r>
          </a:p>
          <a:p>
            <a:pPr marL="342900" indent="-342900">
              <a:spcBef>
                <a:spcPts val="600"/>
              </a:spcBef>
              <a:buFont typeface="+mj-lt"/>
              <a:buAutoNum type="arabicPeriod"/>
            </a:pPr>
            <a:r>
              <a:rPr lang="fr-FR" dirty="0">
                <a:highlight>
                  <a:srgbClr val="FFFF00"/>
                </a:highlight>
                <a:latin typeface="Calibri" panose="020F0502020204030204" pitchFamily="34" charset="0"/>
                <a:ea typeface="Calibri" panose="020F0502020204030204" pitchFamily="34" charset="0"/>
                <a:cs typeface="Calibri" panose="020F0502020204030204" pitchFamily="34" charset="0"/>
              </a:rPr>
              <a:t>Tourisme</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Agriculture/Environnement</a:t>
            </a:r>
          </a:p>
          <a:p>
            <a:pPr marL="342900" indent="-342900">
              <a:spcBef>
                <a:spcPts val="600"/>
              </a:spcBef>
              <a:buFont typeface="+mj-lt"/>
              <a:buAutoNum type="arabicPeriod"/>
            </a:pPr>
            <a:r>
              <a:rPr lang="fr-FR" dirty="0">
                <a:latin typeface="Calibri" panose="020F0502020204030204" pitchFamily="34" charset="0"/>
                <a:ea typeface="Calibri" panose="020F0502020204030204" pitchFamily="34" charset="0"/>
                <a:cs typeface="Calibri" panose="020F0502020204030204" pitchFamily="34" charset="0"/>
              </a:rPr>
              <a:t>Culture, métiers de l’art</a:t>
            </a:r>
          </a:p>
        </p:txBody>
      </p:sp>
      <p:sp>
        <p:nvSpPr>
          <p:cNvPr id="6" name="Rectangle: Top Corners One Rounded and One Snipped 5">
            <a:extLst>
              <a:ext uri="{FF2B5EF4-FFF2-40B4-BE49-F238E27FC236}">
                <a16:creationId xmlns:a16="http://schemas.microsoft.com/office/drawing/2014/main" id="{F4BE0B40-962E-43A8-AA60-4B7AC7B60C51}"/>
              </a:ext>
            </a:extLst>
          </p:cNvPr>
          <p:cNvSpPr/>
          <p:nvPr/>
        </p:nvSpPr>
        <p:spPr>
          <a:xfrm>
            <a:off x="2279576" y="1412969"/>
            <a:ext cx="3384376" cy="616421"/>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t>GT1: Filières économiques &amp; Besoins en compétences</a:t>
            </a:r>
          </a:p>
        </p:txBody>
      </p:sp>
      <p:sp>
        <p:nvSpPr>
          <p:cNvPr id="7" name="Rectangle: Top Corners One Rounded and One Snipped 6">
            <a:extLst>
              <a:ext uri="{FF2B5EF4-FFF2-40B4-BE49-F238E27FC236}">
                <a16:creationId xmlns:a16="http://schemas.microsoft.com/office/drawing/2014/main" id="{F50EFB1A-17C7-4631-A1D7-7FBFD85DE331}"/>
              </a:ext>
            </a:extLst>
          </p:cNvPr>
          <p:cNvSpPr/>
          <p:nvPr/>
        </p:nvSpPr>
        <p:spPr>
          <a:xfrm>
            <a:off x="6064424" y="1484786"/>
            <a:ext cx="3384376" cy="616421"/>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t>GT2: Employabilité &amp; Insertion professionnelle</a:t>
            </a:r>
          </a:p>
        </p:txBody>
      </p:sp>
      <p:sp>
        <p:nvSpPr>
          <p:cNvPr id="10" name="Rectangle 9">
            <a:extLst>
              <a:ext uri="{FF2B5EF4-FFF2-40B4-BE49-F238E27FC236}">
                <a16:creationId xmlns:a16="http://schemas.microsoft.com/office/drawing/2014/main" id="{42E2D723-7122-4683-9500-8A8A712396CB}"/>
              </a:ext>
            </a:extLst>
          </p:cNvPr>
          <p:cNvSpPr/>
          <p:nvPr/>
        </p:nvSpPr>
        <p:spPr>
          <a:xfrm>
            <a:off x="6064424" y="2201669"/>
            <a:ext cx="3384376"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err="1">
                <a:solidFill>
                  <a:schemeClr val="accent1">
                    <a:lumMod val="50000"/>
                  </a:schemeClr>
                </a:solidFill>
              </a:rPr>
              <a:t>PAEs</a:t>
            </a:r>
            <a:endParaRPr lang="fr-FR" dirty="0">
              <a:solidFill>
                <a:schemeClr val="accent1">
                  <a:lumMod val="50000"/>
                </a:schemeClr>
              </a:solidFill>
            </a:endParaRPr>
          </a:p>
        </p:txBody>
      </p:sp>
      <p:sp>
        <p:nvSpPr>
          <p:cNvPr id="11" name="Rectangle 10">
            <a:extLst>
              <a:ext uri="{FF2B5EF4-FFF2-40B4-BE49-F238E27FC236}">
                <a16:creationId xmlns:a16="http://schemas.microsoft.com/office/drawing/2014/main" id="{DF0F51ED-A79E-4007-B506-26F96534CE59}"/>
              </a:ext>
            </a:extLst>
          </p:cNvPr>
          <p:cNvSpPr/>
          <p:nvPr/>
        </p:nvSpPr>
        <p:spPr>
          <a:xfrm>
            <a:off x="6064424" y="3469937"/>
            <a:ext cx="3417790" cy="4320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solidFill>
                  <a:schemeClr val="accent1">
                    <a:lumMod val="50000"/>
                  </a:schemeClr>
                </a:solidFill>
              </a:rPr>
              <a:t>Formation des compétences</a:t>
            </a:r>
          </a:p>
        </p:txBody>
      </p:sp>
      <p:cxnSp>
        <p:nvCxnSpPr>
          <p:cNvPr id="12" name="Straight Connector 11">
            <a:extLst>
              <a:ext uri="{FF2B5EF4-FFF2-40B4-BE49-F238E27FC236}">
                <a16:creationId xmlns:a16="http://schemas.microsoft.com/office/drawing/2014/main" id="{49673499-ABFF-4DF9-B091-0BC33DAF9AE2}"/>
              </a:ext>
            </a:extLst>
          </p:cNvPr>
          <p:cNvCxnSpPr/>
          <p:nvPr/>
        </p:nvCxnSpPr>
        <p:spPr>
          <a:xfrm>
            <a:off x="1631504" y="1196752"/>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8" name="Slide Number Placeholder 7">
            <a:extLst>
              <a:ext uri="{FF2B5EF4-FFF2-40B4-BE49-F238E27FC236}">
                <a16:creationId xmlns:a16="http://schemas.microsoft.com/office/drawing/2014/main" id="{50C2C6EE-2138-4DE0-9147-AF21D2FD5B76}"/>
              </a:ext>
            </a:extLst>
          </p:cNvPr>
          <p:cNvSpPr>
            <a:spLocks noGrp="1"/>
          </p:cNvSpPr>
          <p:nvPr>
            <p:ph type="sldNum" sz="quarter" idx="12"/>
          </p:nvPr>
        </p:nvSpPr>
        <p:spPr/>
        <p:txBody>
          <a:bodyPr/>
          <a:lstStyle/>
          <a:p>
            <a:fld id="{317E378F-21B4-4D91-BAE9-88E1576D8973}" type="slidenum">
              <a:rPr lang="fr-FR" smtClean="0"/>
              <a:t>27</a:t>
            </a:fld>
            <a:endParaRPr lang="fr-FR"/>
          </a:p>
        </p:txBody>
      </p:sp>
    </p:spTree>
    <p:extLst>
      <p:ext uri="{BB962C8B-B14F-4D97-AF65-F5344CB8AC3E}">
        <p14:creationId xmlns:p14="http://schemas.microsoft.com/office/powerpoint/2010/main" val="65049342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3316AC9-1E2F-4D46-986B-14B16F46A51D}"/>
              </a:ext>
            </a:extLst>
          </p:cNvPr>
          <p:cNvGraphicFramePr>
            <a:graphicFrameLocks noGrp="1"/>
          </p:cNvGraphicFramePr>
          <p:nvPr>
            <p:extLst>
              <p:ext uri="{D42A27DB-BD31-4B8C-83A1-F6EECF244321}">
                <p14:modId xmlns:p14="http://schemas.microsoft.com/office/powerpoint/2010/main" val="1046322638"/>
              </p:ext>
            </p:extLst>
          </p:nvPr>
        </p:nvGraphicFramePr>
        <p:xfrm>
          <a:off x="2135560" y="332659"/>
          <a:ext cx="7200800" cy="6192893"/>
        </p:xfrm>
        <a:graphic>
          <a:graphicData uri="http://schemas.openxmlformats.org/drawingml/2006/table">
            <a:tbl>
              <a:tblPr firstRow="1" firstCol="1" bandRow="1">
                <a:tableStyleId>{5C22544A-7EE6-4342-B048-85BDC9FD1C3A}</a:tableStyleId>
              </a:tblPr>
              <a:tblGrid>
                <a:gridCol w="3744416">
                  <a:extLst>
                    <a:ext uri="{9D8B030D-6E8A-4147-A177-3AD203B41FA5}">
                      <a16:colId xmlns:a16="http://schemas.microsoft.com/office/drawing/2014/main" val="4026535025"/>
                    </a:ext>
                  </a:extLst>
                </a:gridCol>
                <a:gridCol w="864096">
                  <a:extLst>
                    <a:ext uri="{9D8B030D-6E8A-4147-A177-3AD203B41FA5}">
                      <a16:colId xmlns:a16="http://schemas.microsoft.com/office/drawing/2014/main" val="1459628232"/>
                    </a:ext>
                  </a:extLst>
                </a:gridCol>
                <a:gridCol w="864096">
                  <a:extLst>
                    <a:ext uri="{9D8B030D-6E8A-4147-A177-3AD203B41FA5}">
                      <a16:colId xmlns:a16="http://schemas.microsoft.com/office/drawing/2014/main" val="4007868511"/>
                    </a:ext>
                  </a:extLst>
                </a:gridCol>
                <a:gridCol w="901536">
                  <a:extLst>
                    <a:ext uri="{9D8B030D-6E8A-4147-A177-3AD203B41FA5}">
                      <a16:colId xmlns:a16="http://schemas.microsoft.com/office/drawing/2014/main" val="3621778525"/>
                    </a:ext>
                  </a:extLst>
                </a:gridCol>
                <a:gridCol w="826656">
                  <a:extLst>
                    <a:ext uri="{9D8B030D-6E8A-4147-A177-3AD203B41FA5}">
                      <a16:colId xmlns:a16="http://schemas.microsoft.com/office/drawing/2014/main" val="464221013"/>
                    </a:ext>
                  </a:extLst>
                </a:gridCol>
              </a:tblGrid>
              <a:tr h="425815">
                <a:tc>
                  <a:txBody>
                    <a:bodyPr/>
                    <a:lstStyle/>
                    <a:p>
                      <a:pPr marL="0" marR="0">
                        <a:lnSpc>
                          <a:spcPct val="107000"/>
                        </a:lnSpc>
                        <a:spcBef>
                          <a:spcPts val="0"/>
                        </a:spcBef>
                        <a:spcAft>
                          <a:spcPts val="0"/>
                        </a:spcAft>
                        <a:tabLst>
                          <a:tab pos="1530350" algn="l"/>
                        </a:tabLst>
                      </a:pPr>
                      <a:r>
                        <a:rPr lang="fr-FR" sz="1800">
                          <a:effectLst/>
                        </a:rPr>
                        <a:t>Organisme</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kumimoji="0" lang="fr-FR" sz="1800" b="1" kern="1200" dirty="0">
                          <a:solidFill>
                            <a:schemeClr val="lt1"/>
                          </a:solidFill>
                          <a:effectLst/>
                          <a:latin typeface="+mn-lt"/>
                          <a:ea typeface="+mn-ea"/>
                          <a:cs typeface="+mn-cs"/>
                        </a:rPr>
                        <a:t>CS</a:t>
                      </a:r>
                      <a:endParaRPr kumimoji="0" lang="en-US" sz="1800" b="1" kern="1200" dirty="0">
                        <a:solidFill>
                          <a:schemeClr val="lt1"/>
                        </a:solidFill>
                        <a:effectLst/>
                        <a:latin typeface="+mn-lt"/>
                        <a:ea typeface="+mn-ea"/>
                        <a:cs typeface="+mn-cs"/>
                      </a:endParaRPr>
                    </a:p>
                  </a:txBody>
                  <a:tcPr marL="68580" marR="68580" marT="0" marB="0"/>
                </a:tc>
                <a:tc>
                  <a:txBody>
                    <a:bodyPr/>
                    <a:lstStyle/>
                    <a:p>
                      <a:pPr marL="0" marR="0" algn="ctr">
                        <a:lnSpc>
                          <a:spcPct val="107000"/>
                        </a:lnSpc>
                        <a:spcBef>
                          <a:spcPts val="0"/>
                        </a:spcBef>
                        <a:spcAft>
                          <a:spcPts val="0"/>
                        </a:spcAft>
                      </a:pPr>
                      <a:r>
                        <a:rPr lang="fr-FR" sz="1800" dirty="0">
                          <a:effectLst/>
                        </a:rPr>
                        <a:t>G 1</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G 2</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800"/>
                        </a:spcAft>
                      </a:pPr>
                      <a:r>
                        <a:rPr lang="fr-FR" sz="1800" dirty="0">
                          <a:effectLst/>
                        </a:rPr>
                        <a:t>G 3</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65769674"/>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Conseil de la région RTTA</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7000"/>
                        </a:lnSpc>
                        <a:spcBef>
                          <a:spcPts val="200"/>
                        </a:spcBef>
                        <a:spcAft>
                          <a:spcPts val="20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89254124"/>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Wilaya</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7000"/>
                        </a:lnSpc>
                        <a:spcBef>
                          <a:spcPts val="200"/>
                        </a:spcBef>
                        <a:spcAft>
                          <a:spcPts val="20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80255813"/>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Direction régionale du MTIP</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83905107"/>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ANAPEC</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11655056"/>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ea typeface="Calibri" panose="020F0502020204030204" pitchFamily="34" charset="0"/>
                          <a:cs typeface="Arial" panose="020B0604020202020204" pitchFamily="34" charset="0"/>
                        </a:rPr>
                        <a:t>APDN</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79524942"/>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AREF</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dirty="0">
                          <a:effectLst/>
                          <a:latin typeface="+mn-lt"/>
                        </a:rPr>
                        <a:t> </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97717679"/>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Université AS</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056220751"/>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DRFP/OFPPT</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864877961"/>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DR. Agriculture</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531163074"/>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 Tourisme Tanger</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43080140"/>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DR. MCINET</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282988071"/>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D. Pêche maritime/ONP</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 </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07822970"/>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CRI</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18136461"/>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CGEM/Chambres professionnelles</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tabLst>
                          <a:tab pos="1530350" algn="l"/>
                        </a:tabLs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81633517"/>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Syndicats </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tabLst>
                          <a:tab pos="1530350" algn="l"/>
                        </a:tabLs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15868047"/>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ADS</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endParaRPr lang="en-US"/>
                    </a:p>
                  </a:txBody>
                  <a:tcPr marL="68580" marR="68580" marT="0" marB="0"/>
                </a:tc>
                <a:extLst>
                  <a:ext uri="{0D108BD9-81ED-4DB2-BD59-A6C34878D82A}">
                    <a16:rowId xmlns:a16="http://schemas.microsoft.com/office/drawing/2014/main" val="242513836"/>
                  </a:ext>
                </a:extLst>
              </a:tr>
              <a:tr h="207248">
                <a:tc>
                  <a:txBody>
                    <a:bodyPr/>
                    <a:lstStyle/>
                    <a:p>
                      <a:pPr marL="0" marR="0">
                        <a:lnSpc>
                          <a:spcPct val="107000"/>
                        </a:lnSpc>
                        <a:spcBef>
                          <a:spcPts val="200"/>
                        </a:spcBef>
                        <a:spcAft>
                          <a:spcPts val="200"/>
                        </a:spcAft>
                        <a:tabLst>
                          <a:tab pos="1530350" algn="l"/>
                        </a:tabLst>
                      </a:pPr>
                      <a:r>
                        <a:rPr lang="fr-FR" sz="1600" dirty="0">
                          <a:effectLst/>
                          <a:latin typeface="+mn-lt"/>
                        </a:rPr>
                        <a:t>ODCO</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a:effectLst/>
                          <a:latin typeface="+mn-lt"/>
                        </a:rPr>
                        <a:t>X</a:t>
                      </a: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endParaRPr lang="en-US" dirty="0"/>
                    </a:p>
                  </a:txBody>
                  <a:tcPr marL="68580" marR="68580" marT="0" marB="0"/>
                </a:tc>
                <a:extLst>
                  <a:ext uri="{0D108BD9-81ED-4DB2-BD59-A6C34878D82A}">
                    <a16:rowId xmlns:a16="http://schemas.microsoft.com/office/drawing/2014/main" val="3150042753"/>
                  </a:ext>
                </a:extLst>
              </a:tr>
              <a:tr h="207248">
                <a:tc>
                  <a:txBody>
                    <a:bodyPr/>
                    <a:lstStyle/>
                    <a:p>
                      <a:pPr marL="0" marR="0">
                        <a:lnSpc>
                          <a:spcPct val="107000"/>
                        </a:lnSpc>
                        <a:spcBef>
                          <a:spcPts val="200"/>
                        </a:spcBef>
                        <a:spcAft>
                          <a:spcPts val="200"/>
                        </a:spcAft>
                        <a:tabLst>
                          <a:tab pos="1530350" algn="l"/>
                        </a:tabLst>
                      </a:pPr>
                      <a:r>
                        <a:rPr kumimoji="0" lang="fr-FR" sz="1600" b="1" kern="1200" dirty="0">
                          <a:solidFill>
                            <a:schemeClr val="lt1"/>
                          </a:solidFill>
                          <a:effectLst/>
                          <a:latin typeface="+mn-lt"/>
                          <a:ea typeface="Calibri" panose="020F0502020204030204" pitchFamily="34" charset="0"/>
                          <a:cs typeface="Arial" panose="020B0604020202020204" pitchFamily="34" charset="0"/>
                        </a:rPr>
                        <a:t>Associations (AFEM, CJD, AMAPPE, DRH Zone Franche, </a:t>
                      </a:r>
                      <a:endParaRPr kumimoji="0" lang="en-US" sz="1600" b="1" kern="1200" dirty="0">
                        <a:solidFill>
                          <a:schemeClr val="lt1"/>
                        </a:solidFill>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p>
                      <a:pPr marL="0" marR="0" algn="ctr">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p>
                      <a:pPr marL="0" marR="0" algn="ctr">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tabLst>
                          <a:tab pos="1530350" algn="l"/>
                        </a:tabLst>
                      </a:pPr>
                      <a:endParaRPr lang="en-US" sz="1600" dirty="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22654912"/>
                  </a:ext>
                </a:extLst>
              </a:tr>
              <a:tr h="207248">
                <a:tc>
                  <a:txBody>
                    <a:bodyPr/>
                    <a:lstStyle/>
                    <a:p>
                      <a:pPr marL="0" marR="0">
                        <a:lnSpc>
                          <a:spcPct val="107000"/>
                        </a:lnSpc>
                        <a:spcBef>
                          <a:spcPts val="200"/>
                        </a:spcBef>
                        <a:spcAft>
                          <a:spcPts val="200"/>
                        </a:spcAft>
                        <a:tabLst>
                          <a:tab pos="1530350" algn="l"/>
                        </a:tabLst>
                      </a:pPr>
                      <a:r>
                        <a:rPr kumimoji="0" lang="fr-FR" sz="1600" b="1" kern="1200" dirty="0">
                          <a:solidFill>
                            <a:schemeClr val="lt1"/>
                          </a:solidFill>
                          <a:effectLst/>
                          <a:latin typeface="+mn-lt"/>
                          <a:ea typeface="Calibri" panose="020F0502020204030204" pitchFamily="34" charset="0"/>
                          <a:cs typeface="Arial" panose="020B0604020202020204" pitchFamily="34" charset="0"/>
                        </a:rPr>
                        <a:t>Coopération internationale (</a:t>
                      </a:r>
                      <a:r>
                        <a:rPr kumimoji="0" lang="fr-FR" sz="1600" b="1" kern="1200" dirty="0" err="1">
                          <a:solidFill>
                            <a:schemeClr val="lt1"/>
                          </a:solidFill>
                          <a:effectLst/>
                          <a:latin typeface="+mn-lt"/>
                          <a:ea typeface="Calibri" panose="020F0502020204030204" pitchFamily="34" charset="0"/>
                          <a:cs typeface="Arial" panose="020B0604020202020204" pitchFamily="34" charset="0"/>
                        </a:rPr>
                        <a:t>Career</a:t>
                      </a:r>
                      <a:r>
                        <a:rPr kumimoji="0" lang="fr-FR" sz="1600" b="1" kern="1200" dirty="0">
                          <a:solidFill>
                            <a:schemeClr val="lt1"/>
                          </a:solidFill>
                          <a:effectLst/>
                          <a:latin typeface="+mn-lt"/>
                          <a:ea typeface="Calibri" panose="020F0502020204030204" pitchFamily="34" charset="0"/>
                          <a:cs typeface="Arial" panose="020B0604020202020204" pitchFamily="34" charset="0"/>
                        </a:rPr>
                        <a:t> Centers de l’USAID &amp; </a:t>
                      </a:r>
                      <a:r>
                        <a:rPr kumimoji="0" lang="fr-FR" sz="1600" b="1" kern="1200" dirty="0" err="1">
                          <a:solidFill>
                            <a:schemeClr val="lt1"/>
                          </a:solidFill>
                          <a:effectLst/>
                          <a:latin typeface="+mn-lt"/>
                          <a:ea typeface="Calibri" panose="020F0502020204030204" pitchFamily="34" charset="0"/>
                          <a:cs typeface="Arial" panose="020B0604020202020204" pitchFamily="34" charset="0"/>
                        </a:rPr>
                        <a:t>MinAjliki</a:t>
                      </a:r>
                      <a:r>
                        <a:rPr kumimoji="0" lang="fr-FR" sz="1600" b="1" kern="1200" dirty="0">
                          <a:solidFill>
                            <a:schemeClr val="lt1"/>
                          </a:solidFill>
                          <a:effectLst/>
                          <a:latin typeface="+mn-lt"/>
                          <a:ea typeface="Calibri" panose="020F0502020204030204" pitchFamily="34" charset="0"/>
                          <a:cs typeface="Arial" panose="020B0604020202020204" pitchFamily="34" charset="0"/>
                        </a:rPr>
                        <a:t>)</a:t>
                      </a:r>
                      <a:endParaRPr kumimoji="0" lang="en-US" sz="1600" b="1" kern="1200" dirty="0">
                        <a:solidFill>
                          <a:schemeClr val="lt1"/>
                        </a:solidFill>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600" dirty="0">
                          <a:effectLst/>
                          <a:latin typeface="+mn-lt"/>
                        </a:rPr>
                        <a:t>X</a:t>
                      </a:r>
                      <a:endParaRPr lang="en-US" sz="1600" dirty="0">
                        <a:effectLst/>
                        <a:latin typeface="+mn-lt"/>
                        <a:ea typeface="Calibri" panose="020F0502020204030204" pitchFamily="34" charset="0"/>
                        <a:cs typeface="Arial" panose="020B0604020202020204" pitchFamily="34" charset="0"/>
                      </a:endParaRPr>
                    </a:p>
                    <a:p>
                      <a:pPr marL="0" marR="0" algn="ctr">
                        <a:spcBef>
                          <a:spcPts val="0"/>
                        </a:spcBef>
                        <a:spcAft>
                          <a:spcPts val="0"/>
                        </a:spcAft>
                      </a:pPr>
                      <a:endParaRPr lang="en-US" sz="1600" dirty="0">
                        <a:effectLst/>
                        <a:latin typeface="+mn-lt"/>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200"/>
                        </a:spcBef>
                        <a:spcAft>
                          <a:spcPts val="200"/>
                        </a:spcAft>
                        <a:tabLst>
                          <a:tab pos="1530350" algn="l"/>
                        </a:tabLst>
                      </a:pPr>
                      <a:endParaRPr lang="en-US" sz="1600" dirty="0">
                        <a:effectLst/>
                        <a:latin typeface="+mn-lt"/>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79878337"/>
                  </a:ext>
                </a:extLst>
              </a:tr>
            </a:tbl>
          </a:graphicData>
        </a:graphic>
      </p:graphicFrame>
      <p:sp>
        <p:nvSpPr>
          <p:cNvPr id="3" name="Slide Number Placeholder 2">
            <a:extLst>
              <a:ext uri="{FF2B5EF4-FFF2-40B4-BE49-F238E27FC236}">
                <a16:creationId xmlns:a16="http://schemas.microsoft.com/office/drawing/2014/main" id="{E003C4DE-FC9B-43CA-AC03-2FD883130799}"/>
              </a:ext>
            </a:extLst>
          </p:cNvPr>
          <p:cNvSpPr>
            <a:spLocks noGrp="1"/>
          </p:cNvSpPr>
          <p:nvPr>
            <p:ph type="sldNum" sz="quarter" idx="12"/>
          </p:nvPr>
        </p:nvSpPr>
        <p:spPr/>
        <p:txBody>
          <a:bodyPr/>
          <a:lstStyle/>
          <a:p>
            <a:fld id="{317E378F-21B4-4D91-BAE9-88E1576D8973}" type="slidenum">
              <a:rPr lang="fr-FR" smtClean="0"/>
              <a:t>28</a:t>
            </a:fld>
            <a:endParaRPr lang="fr-FR"/>
          </a:p>
        </p:txBody>
      </p:sp>
    </p:spTree>
    <p:extLst>
      <p:ext uri="{BB962C8B-B14F-4D97-AF65-F5344CB8AC3E}">
        <p14:creationId xmlns:p14="http://schemas.microsoft.com/office/powerpoint/2010/main" val="184843003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920994-C745-4321-935B-904764F2155F}"/>
              </a:ext>
            </a:extLst>
          </p:cNvPr>
          <p:cNvPicPr>
            <a:picLocks noChangeAspect="1"/>
          </p:cNvPicPr>
          <p:nvPr/>
        </p:nvPicPr>
        <p:blipFill>
          <a:blip r:embed="rId2"/>
          <a:stretch>
            <a:fillRect/>
          </a:stretch>
        </p:blipFill>
        <p:spPr>
          <a:xfrm>
            <a:off x="2135564" y="1628800"/>
            <a:ext cx="7848871" cy="3823062"/>
          </a:xfrm>
          <a:prstGeom prst="rect">
            <a:avLst/>
          </a:prstGeom>
        </p:spPr>
      </p:pic>
      <p:sp>
        <p:nvSpPr>
          <p:cNvPr id="3" name="Title 1">
            <a:extLst>
              <a:ext uri="{FF2B5EF4-FFF2-40B4-BE49-F238E27FC236}">
                <a16:creationId xmlns:a16="http://schemas.microsoft.com/office/drawing/2014/main" id="{F5FD94E4-DAE2-4CD1-B92B-FC2525AFC2BE}"/>
              </a:ext>
            </a:extLst>
          </p:cNvPr>
          <p:cNvSpPr txBox="1">
            <a:spLocks/>
          </p:cNvSpPr>
          <p:nvPr/>
        </p:nvSpPr>
        <p:spPr>
          <a:xfrm>
            <a:off x="2135560" y="476675"/>
            <a:ext cx="7467600" cy="734641"/>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800" dirty="0"/>
              <a:t>Projets structurants du </a:t>
            </a:r>
            <a:r>
              <a:rPr lang="fr-FR" sz="2800" dirty="0" err="1"/>
              <a:t>pdr</a:t>
            </a:r>
            <a:r>
              <a:rPr lang="fr-FR" sz="2800" dirty="0"/>
              <a:t> de la </a:t>
            </a:r>
            <a:r>
              <a:rPr lang="fr-FR" sz="2800" dirty="0" err="1"/>
              <a:t>rtta</a:t>
            </a:r>
            <a:endParaRPr lang="fr-FR" sz="2800" dirty="0"/>
          </a:p>
        </p:txBody>
      </p:sp>
      <p:cxnSp>
        <p:nvCxnSpPr>
          <p:cNvPr id="4" name="Straight Connector 3">
            <a:extLst>
              <a:ext uri="{FF2B5EF4-FFF2-40B4-BE49-F238E27FC236}">
                <a16:creationId xmlns:a16="http://schemas.microsoft.com/office/drawing/2014/main" id="{56BBD5B5-F450-4376-8402-2BE4508C8DE8}"/>
              </a:ext>
            </a:extLst>
          </p:cNvPr>
          <p:cNvCxnSpPr/>
          <p:nvPr/>
        </p:nvCxnSpPr>
        <p:spPr>
          <a:xfrm>
            <a:off x="1631504" y="1052736"/>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Slide Number Placeholder 4">
            <a:extLst>
              <a:ext uri="{FF2B5EF4-FFF2-40B4-BE49-F238E27FC236}">
                <a16:creationId xmlns:a16="http://schemas.microsoft.com/office/drawing/2014/main" id="{75F29DF6-F7AF-446E-9C9B-2774F0E8FC39}"/>
              </a:ext>
            </a:extLst>
          </p:cNvPr>
          <p:cNvSpPr>
            <a:spLocks noGrp="1"/>
          </p:cNvSpPr>
          <p:nvPr>
            <p:ph type="sldNum" sz="quarter" idx="12"/>
          </p:nvPr>
        </p:nvSpPr>
        <p:spPr/>
        <p:txBody>
          <a:bodyPr/>
          <a:lstStyle/>
          <a:p>
            <a:fld id="{317E378F-21B4-4D91-BAE9-88E1576D8973}" type="slidenum">
              <a:rPr lang="fr-FR" smtClean="0"/>
              <a:t>29</a:t>
            </a:fld>
            <a:endParaRPr lang="fr-FR"/>
          </a:p>
        </p:txBody>
      </p:sp>
    </p:spTree>
    <p:extLst>
      <p:ext uri="{BB962C8B-B14F-4D97-AF65-F5344CB8AC3E}">
        <p14:creationId xmlns:p14="http://schemas.microsoft.com/office/powerpoint/2010/main" val="802539382"/>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19536" y="0"/>
            <a:ext cx="7467600" cy="1143000"/>
          </a:xfrm>
        </p:spPr>
        <p:txBody>
          <a:bodyPr/>
          <a:lstStyle/>
          <a:p>
            <a:r>
              <a:rPr lang="fr-FR" dirty="0"/>
              <a:t>Objectifs du projet </a:t>
            </a:r>
          </a:p>
        </p:txBody>
      </p:sp>
      <p:sp>
        <p:nvSpPr>
          <p:cNvPr id="3" name="Espace réservé du contenu 2"/>
          <p:cNvSpPr>
            <a:spLocks noGrp="1"/>
          </p:cNvSpPr>
          <p:nvPr>
            <p:ph sz="quarter" idx="1"/>
          </p:nvPr>
        </p:nvSpPr>
        <p:spPr>
          <a:xfrm>
            <a:off x="1415481" y="1340768"/>
            <a:ext cx="8291268" cy="4608512"/>
          </a:xfrm>
        </p:spPr>
        <p:txBody>
          <a:bodyPr>
            <a:normAutofit/>
          </a:bodyPr>
          <a:lstStyle/>
          <a:p>
            <a:pPr marL="0" indent="0">
              <a:buNone/>
            </a:pPr>
            <a:r>
              <a:rPr lang="fr-FR" sz="2000" b="1" dirty="0">
                <a:solidFill>
                  <a:srgbClr val="0070C0"/>
                </a:solidFill>
              </a:rPr>
              <a:t>Objectif général : </a:t>
            </a:r>
            <a:r>
              <a:rPr lang="fr-FR" sz="2000" dirty="0"/>
              <a:t>Appuyer les mandants, le CIE, et les acteurs régionaux dans l’opérationnalisation de la SNE</a:t>
            </a:r>
          </a:p>
          <a:p>
            <a:pPr marL="0" indent="0">
              <a:buNone/>
            </a:pPr>
            <a:endParaRPr lang="fr-FR" sz="1200" dirty="0"/>
          </a:p>
          <a:p>
            <a:pPr marL="0" indent="0">
              <a:buNone/>
            </a:pPr>
            <a:r>
              <a:rPr lang="fr-FR" sz="2000" b="1" dirty="0">
                <a:solidFill>
                  <a:srgbClr val="0070C0"/>
                </a:solidFill>
              </a:rPr>
              <a:t>Objectif spécifique 1</a:t>
            </a:r>
            <a:r>
              <a:rPr lang="fr-FR" sz="2000" dirty="0"/>
              <a:t>: Mettre en place les conditions de l’opérationnalisation de la SNE au </a:t>
            </a:r>
            <a:r>
              <a:rPr lang="fr-FR" sz="2000" b="1" dirty="0"/>
              <a:t>niveau national </a:t>
            </a:r>
            <a:r>
              <a:rPr lang="fr-FR" sz="2000" dirty="0"/>
              <a:t>.</a:t>
            </a:r>
          </a:p>
          <a:p>
            <a:pPr marL="0" indent="0">
              <a:buNone/>
            </a:pPr>
            <a:endParaRPr lang="fr-FR" sz="1200" dirty="0"/>
          </a:p>
          <a:p>
            <a:pPr marL="0" indent="0">
              <a:buNone/>
            </a:pPr>
            <a:r>
              <a:rPr lang="fr-FR" sz="2000" b="1" dirty="0">
                <a:solidFill>
                  <a:srgbClr val="0070C0"/>
                </a:solidFill>
              </a:rPr>
              <a:t>Objectif spécifique 2 : </a:t>
            </a:r>
            <a:r>
              <a:rPr lang="fr-FR" sz="2000" dirty="0"/>
              <a:t>Elaborer et déployer  des mécanismes et mesures de soutien à la mise en œuvre la SNE </a:t>
            </a:r>
            <a:r>
              <a:rPr lang="fr-FR" sz="2000" b="1" dirty="0"/>
              <a:t>au niveau régional.</a:t>
            </a:r>
          </a:p>
          <a:p>
            <a:pPr marL="0" indent="0">
              <a:buNone/>
            </a:pPr>
            <a:endParaRPr lang="fr-FR" sz="1200" b="1" dirty="0">
              <a:solidFill>
                <a:srgbClr val="7030A0"/>
              </a:solidFill>
            </a:endParaRPr>
          </a:p>
          <a:p>
            <a:pPr marL="0" indent="0">
              <a:buNone/>
            </a:pPr>
            <a:r>
              <a:rPr lang="fr-FR" sz="2000" b="1" dirty="0">
                <a:solidFill>
                  <a:srgbClr val="0070C0"/>
                </a:solidFill>
              </a:rPr>
              <a:t>Régions pilotes choisies : </a:t>
            </a:r>
          </a:p>
          <a:p>
            <a:pPr lvl="1"/>
            <a:r>
              <a:rPr lang="fr-FR" sz="2000" dirty="0"/>
              <a:t>Souss-Massa, </a:t>
            </a:r>
          </a:p>
          <a:p>
            <a:pPr lvl="1"/>
            <a:r>
              <a:rPr lang="fr-FR" sz="2000" dirty="0"/>
              <a:t>Rabat-Salé-</a:t>
            </a:r>
            <a:r>
              <a:rPr lang="fr-FR" sz="2000" dirty="0" err="1"/>
              <a:t>Kénitra</a:t>
            </a:r>
            <a:r>
              <a:rPr lang="fr-FR" sz="2000" dirty="0"/>
              <a:t>, </a:t>
            </a:r>
          </a:p>
          <a:p>
            <a:pPr lvl="1"/>
            <a:r>
              <a:rPr lang="fr-FR" sz="2000" dirty="0"/>
              <a:t>et  Tanger-Tétouan-Al Hoceima.</a:t>
            </a:r>
            <a:endParaRPr lang="fr-FR" sz="2000" b="1" dirty="0">
              <a:solidFill>
                <a:srgbClr val="5DA31D"/>
              </a:solidFill>
            </a:endParaRPr>
          </a:p>
        </p:txBody>
      </p:sp>
      <p:cxnSp>
        <p:nvCxnSpPr>
          <p:cNvPr id="4" name="Straight Connector 3">
            <a:extLst>
              <a:ext uri="{FF2B5EF4-FFF2-40B4-BE49-F238E27FC236}">
                <a16:creationId xmlns:a16="http://schemas.microsoft.com/office/drawing/2014/main" id="{3997472F-F850-4B26-A00E-0EAB0880104A}"/>
              </a:ext>
            </a:extLst>
          </p:cNvPr>
          <p:cNvCxnSpPr>
            <a:cxnSpLocks/>
          </p:cNvCxnSpPr>
          <p:nvPr/>
        </p:nvCxnSpPr>
        <p:spPr>
          <a:xfrm flipV="1">
            <a:off x="1415481" y="1124744"/>
            <a:ext cx="8856983" cy="18256"/>
          </a:xfrm>
          <a:prstGeom prst="line">
            <a:avLst/>
          </a:prstGeom>
        </p:spPr>
        <p:style>
          <a:lnRef idx="2">
            <a:schemeClr val="accent1"/>
          </a:lnRef>
          <a:fillRef idx="0">
            <a:schemeClr val="accent1"/>
          </a:fillRef>
          <a:effectRef idx="1">
            <a:schemeClr val="accent1"/>
          </a:effectRef>
          <a:fontRef idx="minor">
            <a:schemeClr val="tx1"/>
          </a:fontRef>
        </p:style>
      </p:cxnSp>
      <p:sp>
        <p:nvSpPr>
          <p:cNvPr id="5" name="Slide Number Placeholder 4">
            <a:extLst>
              <a:ext uri="{FF2B5EF4-FFF2-40B4-BE49-F238E27FC236}">
                <a16:creationId xmlns:a16="http://schemas.microsoft.com/office/drawing/2014/main" id="{9B34545C-F0A2-4E54-96BF-A3D1FFEE90D4}"/>
              </a:ext>
            </a:extLst>
          </p:cNvPr>
          <p:cNvSpPr>
            <a:spLocks noGrp="1"/>
          </p:cNvSpPr>
          <p:nvPr>
            <p:ph type="sldNum" sz="quarter" idx="15"/>
          </p:nvPr>
        </p:nvSpPr>
        <p:spPr/>
        <p:txBody>
          <a:bodyPr/>
          <a:lstStyle/>
          <a:p>
            <a:fld id="{317E378F-21B4-4D91-BAE9-88E1576D8973}" type="slidenum">
              <a:rPr lang="fr-FR" smtClean="0"/>
              <a:t>3</a:t>
            </a:fld>
            <a:endParaRPr lang="fr-FR"/>
          </a:p>
        </p:txBody>
      </p:sp>
    </p:spTree>
    <p:extLst>
      <p:ext uri="{BB962C8B-B14F-4D97-AF65-F5344CB8AC3E}">
        <p14:creationId xmlns:p14="http://schemas.microsoft.com/office/powerpoint/2010/main" val="2868747795"/>
      </p:ext>
    </p:extLst>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85F0790-76E0-4AA0-A470-5D0DE2890142}"/>
              </a:ext>
            </a:extLst>
          </p:cNvPr>
          <p:cNvPicPr>
            <a:picLocks noChangeAspect="1"/>
          </p:cNvPicPr>
          <p:nvPr/>
        </p:nvPicPr>
        <p:blipFill>
          <a:blip r:embed="rId2"/>
          <a:stretch>
            <a:fillRect/>
          </a:stretch>
        </p:blipFill>
        <p:spPr>
          <a:xfrm>
            <a:off x="2955017" y="284568"/>
            <a:ext cx="6021305" cy="6573432"/>
          </a:xfrm>
          <a:prstGeom prst="rect">
            <a:avLst/>
          </a:prstGeom>
        </p:spPr>
      </p:pic>
      <p:sp>
        <p:nvSpPr>
          <p:cNvPr id="3" name="Oval 2">
            <a:extLst>
              <a:ext uri="{FF2B5EF4-FFF2-40B4-BE49-F238E27FC236}">
                <a16:creationId xmlns:a16="http://schemas.microsoft.com/office/drawing/2014/main" id="{E75B4F84-5FDE-4FF0-9B56-A8DD95441760}"/>
              </a:ext>
            </a:extLst>
          </p:cNvPr>
          <p:cNvSpPr/>
          <p:nvPr/>
        </p:nvSpPr>
        <p:spPr>
          <a:xfrm>
            <a:off x="6096000" y="4941168"/>
            <a:ext cx="3024336" cy="792088"/>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A96E67BB-F2ED-4C1A-A36E-09521E731028}"/>
              </a:ext>
            </a:extLst>
          </p:cNvPr>
          <p:cNvSpPr>
            <a:spLocks noGrp="1"/>
          </p:cNvSpPr>
          <p:nvPr>
            <p:ph type="sldNum" sz="quarter" idx="12"/>
          </p:nvPr>
        </p:nvSpPr>
        <p:spPr/>
        <p:txBody>
          <a:bodyPr/>
          <a:lstStyle/>
          <a:p>
            <a:fld id="{317E378F-21B4-4D91-BAE9-88E1576D8973}" type="slidenum">
              <a:rPr lang="fr-FR" smtClean="0"/>
              <a:t>30</a:t>
            </a:fld>
            <a:endParaRPr lang="fr-FR"/>
          </a:p>
        </p:txBody>
      </p:sp>
    </p:spTree>
    <p:extLst>
      <p:ext uri="{BB962C8B-B14F-4D97-AF65-F5344CB8AC3E}">
        <p14:creationId xmlns:p14="http://schemas.microsoft.com/office/powerpoint/2010/main" val="5075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1B8E8C-BDE9-4428-9593-4533763B53F3}"/>
              </a:ext>
            </a:extLst>
          </p:cNvPr>
          <p:cNvPicPr>
            <a:picLocks noChangeAspect="1"/>
          </p:cNvPicPr>
          <p:nvPr/>
        </p:nvPicPr>
        <p:blipFill>
          <a:blip r:embed="rId2"/>
          <a:stretch>
            <a:fillRect/>
          </a:stretch>
        </p:blipFill>
        <p:spPr>
          <a:xfrm>
            <a:off x="4007771" y="299233"/>
            <a:ext cx="4176463" cy="6259539"/>
          </a:xfrm>
          <a:prstGeom prst="rect">
            <a:avLst/>
          </a:prstGeom>
        </p:spPr>
      </p:pic>
      <p:sp>
        <p:nvSpPr>
          <p:cNvPr id="3" name="Oval 2">
            <a:extLst>
              <a:ext uri="{FF2B5EF4-FFF2-40B4-BE49-F238E27FC236}">
                <a16:creationId xmlns:a16="http://schemas.microsoft.com/office/drawing/2014/main" id="{A6CE32ED-F1F5-4C65-95F9-E51CE953BD61}"/>
              </a:ext>
            </a:extLst>
          </p:cNvPr>
          <p:cNvSpPr/>
          <p:nvPr/>
        </p:nvSpPr>
        <p:spPr>
          <a:xfrm>
            <a:off x="4583832" y="2564904"/>
            <a:ext cx="1152128" cy="288032"/>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6F396D8-FBA9-46A4-8495-EE1A1A3079AD}"/>
              </a:ext>
            </a:extLst>
          </p:cNvPr>
          <p:cNvSpPr>
            <a:spLocks noGrp="1"/>
          </p:cNvSpPr>
          <p:nvPr>
            <p:ph type="sldNum" sz="quarter" idx="12"/>
          </p:nvPr>
        </p:nvSpPr>
        <p:spPr/>
        <p:txBody>
          <a:bodyPr/>
          <a:lstStyle/>
          <a:p>
            <a:fld id="{317E378F-21B4-4D91-BAE9-88E1576D8973}" type="slidenum">
              <a:rPr lang="fr-FR" smtClean="0"/>
              <a:t>31</a:t>
            </a:fld>
            <a:endParaRPr lang="fr-FR"/>
          </a:p>
        </p:txBody>
      </p:sp>
    </p:spTree>
    <p:extLst>
      <p:ext uri="{BB962C8B-B14F-4D97-AF65-F5344CB8AC3E}">
        <p14:creationId xmlns:p14="http://schemas.microsoft.com/office/powerpoint/2010/main" val="507233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B8B331-FD5A-4C88-9092-E0E42918D4EA}"/>
              </a:ext>
            </a:extLst>
          </p:cNvPr>
          <p:cNvGraphicFramePr/>
          <p:nvPr>
            <p:extLst>
              <p:ext uri="{D42A27DB-BD31-4B8C-83A1-F6EECF244321}">
                <p14:modId xmlns:p14="http://schemas.microsoft.com/office/powerpoint/2010/main" val="3291671913"/>
              </p:ext>
            </p:extLst>
          </p:nvPr>
        </p:nvGraphicFramePr>
        <p:xfrm>
          <a:off x="2279576" y="1556792"/>
          <a:ext cx="7128792" cy="3528392"/>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DC91E09C-AA7C-413C-B26A-AD7F5093D7AB}"/>
              </a:ext>
            </a:extLst>
          </p:cNvPr>
          <p:cNvSpPr txBox="1"/>
          <p:nvPr/>
        </p:nvSpPr>
        <p:spPr>
          <a:xfrm>
            <a:off x="2639616" y="692696"/>
            <a:ext cx="5976664" cy="369332"/>
          </a:xfrm>
          <a:prstGeom prst="rect">
            <a:avLst/>
          </a:prstGeom>
          <a:noFill/>
        </p:spPr>
        <p:txBody>
          <a:bodyPr wrap="square" rtlCol="0">
            <a:spAutoFit/>
          </a:bodyPr>
          <a:lstStyle/>
          <a:p>
            <a:r>
              <a:rPr lang="fr-FR" dirty="0"/>
              <a:t>Evolution du nombre de chômeurs par type de diplôme</a:t>
            </a:r>
            <a:endParaRPr lang="en-US" dirty="0"/>
          </a:p>
        </p:txBody>
      </p:sp>
      <p:sp>
        <p:nvSpPr>
          <p:cNvPr id="4" name="Slide Number Placeholder 3">
            <a:extLst>
              <a:ext uri="{FF2B5EF4-FFF2-40B4-BE49-F238E27FC236}">
                <a16:creationId xmlns:a16="http://schemas.microsoft.com/office/drawing/2014/main" id="{34DD2FB6-69AC-44A5-8F37-B25491E96C8E}"/>
              </a:ext>
            </a:extLst>
          </p:cNvPr>
          <p:cNvSpPr>
            <a:spLocks noGrp="1"/>
          </p:cNvSpPr>
          <p:nvPr>
            <p:ph type="sldNum" sz="quarter" idx="12"/>
          </p:nvPr>
        </p:nvSpPr>
        <p:spPr/>
        <p:txBody>
          <a:bodyPr/>
          <a:lstStyle/>
          <a:p>
            <a:fld id="{317E378F-21B4-4D91-BAE9-88E1576D8973}" type="slidenum">
              <a:rPr lang="fr-FR" smtClean="0"/>
              <a:t>32</a:t>
            </a:fld>
            <a:endParaRPr lang="fr-FR"/>
          </a:p>
        </p:txBody>
      </p:sp>
    </p:spTree>
    <p:extLst>
      <p:ext uri="{BB962C8B-B14F-4D97-AF65-F5344CB8AC3E}">
        <p14:creationId xmlns:p14="http://schemas.microsoft.com/office/powerpoint/2010/main" val="33159618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D0FD2374-F9D9-4B2E-8A57-A3FF9EA7E59C}"/>
              </a:ext>
            </a:extLst>
          </p:cNvPr>
          <p:cNvGraphicFramePr/>
          <p:nvPr>
            <p:extLst>
              <p:ext uri="{D42A27DB-BD31-4B8C-83A1-F6EECF244321}">
                <p14:modId xmlns:p14="http://schemas.microsoft.com/office/powerpoint/2010/main" val="1713238773"/>
              </p:ext>
            </p:extLst>
          </p:nvPr>
        </p:nvGraphicFramePr>
        <p:xfrm>
          <a:off x="3071664" y="1772816"/>
          <a:ext cx="5256584" cy="432048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BB1F3E8F-9320-4902-BA5F-A7F70DF9C872}"/>
              </a:ext>
            </a:extLst>
          </p:cNvPr>
          <p:cNvSpPr txBox="1"/>
          <p:nvPr/>
        </p:nvSpPr>
        <p:spPr>
          <a:xfrm>
            <a:off x="3071664" y="1052736"/>
            <a:ext cx="5976664" cy="369332"/>
          </a:xfrm>
          <a:prstGeom prst="rect">
            <a:avLst/>
          </a:prstGeom>
          <a:noFill/>
        </p:spPr>
        <p:txBody>
          <a:bodyPr wrap="square" rtlCol="0">
            <a:spAutoFit/>
          </a:bodyPr>
          <a:lstStyle/>
          <a:p>
            <a:r>
              <a:rPr lang="fr-FR" dirty="0"/>
              <a:t>Taux de chômage en milieu urbain</a:t>
            </a:r>
            <a:endParaRPr lang="en-US" dirty="0"/>
          </a:p>
        </p:txBody>
      </p:sp>
      <p:sp>
        <p:nvSpPr>
          <p:cNvPr id="4" name="Slide Number Placeholder 3">
            <a:extLst>
              <a:ext uri="{FF2B5EF4-FFF2-40B4-BE49-F238E27FC236}">
                <a16:creationId xmlns:a16="http://schemas.microsoft.com/office/drawing/2014/main" id="{056EDAA7-D43A-44CF-95AF-86FC0298402C}"/>
              </a:ext>
            </a:extLst>
          </p:cNvPr>
          <p:cNvSpPr>
            <a:spLocks noGrp="1"/>
          </p:cNvSpPr>
          <p:nvPr>
            <p:ph type="sldNum" sz="quarter" idx="12"/>
          </p:nvPr>
        </p:nvSpPr>
        <p:spPr/>
        <p:txBody>
          <a:bodyPr/>
          <a:lstStyle/>
          <a:p>
            <a:fld id="{317E378F-21B4-4D91-BAE9-88E1576D8973}" type="slidenum">
              <a:rPr lang="fr-FR" smtClean="0"/>
              <a:t>33</a:t>
            </a:fld>
            <a:endParaRPr lang="fr-FR"/>
          </a:p>
        </p:txBody>
      </p:sp>
    </p:spTree>
    <p:extLst>
      <p:ext uri="{BB962C8B-B14F-4D97-AF65-F5344CB8AC3E}">
        <p14:creationId xmlns:p14="http://schemas.microsoft.com/office/powerpoint/2010/main" val="11930911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423D993-53EC-4DF4-8E4E-A43B95308DDB}"/>
              </a:ext>
            </a:extLst>
          </p:cNvPr>
          <p:cNvPicPr>
            <a:picLocks noChangeAspect="1"/>
          </p:cNvPicPr>
          <p:nvPr/>
        </p:nvPicPr>
        <p:blipFill>
          <a:blip r:embed="rId3"/>
          <a:stretch>
            <a:fillRect/>
          </a:stretch>
        </p:blipFill>
        <p:spPr>
          <a:xfrm>
            <a:off x="1271464" y="836712"/>
            <a:ext cx="9577064" cy="5328592"/>
          </a:xfrm>
          <a:prstGeom prst="rect">
            <a:avLst/>
          </a:prstGeom>
        </p:spPr>
      </p:pic>
      <p:sp>
        <p:nvSpPr>
          <p:cNvPr id="3" name="Slide Number Placeholder 2">
            <a:extLst>
              <a:ext uri="{FF2B5EF4-FFF2-40B4-BE49-F238E27FC236}">
                <a16:creationId xmlns:a16="http://schemas.microsoft.com/office/drawing/2014/main" id="{84D2A365-40BA-4D35-BE26-DA382E22E9C2}"/>
              </a:ext>
            </a:extLst>
          </p:cNvPr>
          <p:cNvSpPr>
            <a:spLocks noGrp="1"/>
          </p:cNvSpPr>
          <p:nvPr>
            <p:ph type="sldNum" sz="quarter" idx="12"/>
          </p:nvPr>
        </p:nvSpPr>
        <p:spPr/>
        <p:txBody>
          <a:bodyPr/>
          <a:lstStyle/>
          <a:p>
            <a:fld id="{317E378F-21B4-4D91-BAE9-88E1576D8973}" type="slidenum">
              <a:rPr lang="fr-FR" smtClean="0"/>
              <a:t>34</a:t>
            </a:fld>
            <a:endParaRPr lang="fr-FR"/>
          </a:p>
        </p:txBody>
      </p:sp>
    </p:spTree>
    <p:extLst>
      <p:ext uri="{BB962C8B-B14F-4D97-AF65-F5344CB8AC3E}">
        <p14:creationId xmlns:p14="http://schemas.microsoft.com/office/powerpoint/2010/main" val="2969309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1AC1FBAA-1209-4629-A10F-DE2CAAEAF5DE}"/>
              </a:ext>
            </a:extLst>
          </p:cNvPr>
          <p:cNvGraphicFramePr>
            <a:graphicFrameLocks noChangeAspect="1"/>
          </p:cNvGraphicFramePr>
          <p:nvPr>
            <p:extLst>
              <p:ext uri="{D42A27DB-BD31-4B8C-83A1-F6EECF244321}">
                <p14:modId xmlns:p14="http://schemas.microsoft.com/office/powerpoint/2010/main" val="4000631763"/>
              </p:ext>
            </p:extLst>
          </p:nvPr>
        </p:nvGraphicFramePr>
        <p:xfrm>
          <a:off x="1271465" y="692696"/>
          <a:ext cx="9396536" cy="4896544"/>
        </p:xfrm>
        <a:graphic>
          <a:graphicData uri="http://schemas.openxmlformats.org/presentationml/2006/ole">
            <mc:AlternateContent xmlns:mc="http://schemas.openxmlformats.org/markup-compatibility/2006">
              <mc:Choice xmlns:v="urn:schemas-microsoft-com:vml" Requires="v">
                <p:oleObj spid="_x0000_s1097" name="Bitmap Image" r:id="rId4" imgW="10007640" imgH="4438800" progId="Paint.Picture">
                  <p:embed/>
                </p:oleObj>
              </mc:Choice>
              <mc:Fallback>
                <p:oleObj name="Bitmap Image" r:id="rId4" imgW="10007640" imgH="4438800" progId="Paint.Picture">
                  <p:embed/>
                  <p:pic>
                    <p:nvPicPr>
                      <p:cNvPr id="0" name=""/>
                      <p:cNvPicPr/>
                      <p:nvPr/>
                    </p:nvPicPr>
                    <p:blipFill>
                      <a:blip r:embed="rId5"/>
                      <a:stretch>
                        <a:fillRect/>
                      </a:stretch>
                    </p:blipFill>
                    <p:spPr>
                      <a:xfrm>
                        <a:off x="1271465" y="692696"/>
                        <a:ext cx="9396536" cy="4896544"/>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910E1AB0-9BCD-4B28-B35A-6539D3518ADB}"/>
              </a:ext>
            </a:extLst>
          </p:cNvPr>
          <p:cNvSpPr>
            <a:spLocks noGrp="1"/>
          </p:cNvSpPr>
          <p:nvPr>
            <p:ph type="sldNum" sz="quarter" idx="12"/>
          </p:nvPr>
        </p:nvSpPr>
        <p:spPr/>
        <p:txBody>
          <a:bodyPr/>
          <a:lstStyle/>
          <a:p>
            <a:fld id="{317E378F-21B4-4D91-BAE9-88E1576D8973}" type="slidenum">
              <a:rPr lang="fr-FR" smtClean="0"/>
              <a:t>35</a:t>
            </a:fld>
            <a:endParaRPr lang="fr-FR"/>
          </a:p>
        </p:txBody>
      </p:sp>
    </p:spTree>
    <p:extLst>
      <p:ext uri="{BB962C8B-B14F-4D97-AF65-F5344CB8AC3E}">
        <p14:creationId xmlns:p14="http://schemas.microsoft.com/office/powerpoint/2010/main" val="3671316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necteur droit 4"/>
          <p:cNvCxnSpPr/>
          <p:nvPr/>
        </p:nvCxnSpPr>
        <p:spPr>
          <a:xfrm>
            <a:off x="1524000" y="1027411"/>
            <a:ext cx="9144000" cy="1192"/>
          </a:xfrm>
          <a:prstGeom prst="line">
            <a:avLst/>
          </a:prstGeom>
          <a:ln/>
        </p:spPr>
        <p:style>
          <a:lnRef idx="1">
            <a:schemeClr val="dk1"/>
          </a:lnRef>
          <a:fillRef idx="0">
            <a:schemeClr val="dk1"/>
          </a:fillRef>
          <a:effectRef idx="0">
            <a:schemeClr val="dk1"/>
          </a:effectRef>
          <a:fontRef idx="minor">
            <a:schemeClr val="tx1"/>
          </a:fontRef>
        </p:style>
      </p:cxnSp>
      <p:sp>
        <p:nvSpPr>
          <p:cNvPr id="6" name="Rectangle 5"/>
          <p:cNvSpPr/>
          <p:nvPr/>
        </p:nvSpPr>
        <p:spPr>
          <a:xfrm>
            <a:off x="1595470" y="476675"/>
            <a:ext cx="9144000" cy="461019"/>
          </a:xfrm>
          <a:prstGeom prst="rect">
            <a:avLst/>
          </a:prstGeom>
        </p:spPr>
        <p:txBody>
          <a:bodyPr wrap="square" lIns="81656" tIns="40828" rIns="81656" bIns="40828">
            <a:spAutoFit/>
          </a:bodyPr>
          <a:lstStyle/>
          <a:p>
            <a:pPr marL="459321" indent="-459321" algn="just">
              <a:lnSpc>
                <a:spcPct val="115000"/>
              </a:lnSpc>
              <a:spcAft>
                <a:spcPts val="893"/>
              </a:spcAft>
              <a:defRPr/>
            </a:pPr>
            <a:r>
              <a:rPr lang="fr-FR" sz="2139" b="1" cap="small" dirty="0">
                <a:ea typeface="+mj-ea"/>
                <a:cs typeface="+mj-cs"/>
              </a:rPr>
              <a:t>Rappel du Contexte</a:t>
            </a:r>
          </a:p>
        </p:txBody>
      </p:sp>
      <p:sp>
        <p:nvSpPr>
          <p:cNvPr id="9" name="Rectangle 8"/>
          <p:cNvSpPr>
            <a:spLocks noChangeArrowheads="1"/>
          </p:cNvSpPr>
          <p:nvPr>
            <p:custDataLst>
              <p:tags r:id="rId1"/>
            </p:custDataLst>
          </p:nvPr>
        </p:nvSpPr>
        <p:spPr bwMode="auto">
          <a:xfrm>
            <a:off x="1703512" y="2005042"/>
            <a:ext cx="1663623" cy="729301"/>
          </a:xfrm>
          <a:prstGeom prst="rect">
            <a:avLst/>
          </a:prstGeom>
          <a:solidFill>
            <a:schemeClr val="bg1"/>
          </a:solidFill>
          <a:ln w="9525">
            <a:solidFill>
              <a:schemeClr val="accent1">
                <a:lumMod val="75000"/>
              </a:schemeClr>
            </a:solidFill>
            <a:miter lim="800000"/>
            <a:headEnd/>
            <a:tailEnd/>
          </a:ln>
        </p:spPr>
        <p:txBody>
          <a:bodyPr lIns="25758" tIns="12879" rIns="25758" bIns="12879" anchor="t" anchorCtr="0"/>
          <a:lstStyle/>
          <a:p>
            <a:pPr algn="ctr" defTabSz="300793"/>
            <a:r>
              <a:rPr lang="fr-FR" sz="1500" b="1" kern="0" noProof="1">
                <a:solidFill>
                  <a:schemeClr val="tx2">
                    <a:lumMod val="50000"/>
                  </a:schemeClr>
                </a:solidFill>
                <a:latin typeface="+mj-lt"/>
                <a:cs typeface="Calibri" pitchFamily="34" charset="0"/>
              </a:rPr>
              <a:t>Constitution   2011</a:t>
            </a:r>
          </a:p>
        </p:txBody>
      </p:sp>
      <p:sp>
        <p:nvSpPr>
          <p:cNvPr id="12" name="Rectangle 15"/>
          <p:cNvSpPr>
            <a:spLocks noChangeArrowheads="1"/>
          </p:cNvSpPr>
          <p:nvPr>
            <p:custDataLst>
              <p:tags r:id="rId2"/>
            </p:custDataLst>
          </p:nvPr>
        </p:nvSpPr>
        <p:spPr bwMode="auto">
          <a:xfrm>
            <a:off x="3701318" y="1985468"/>
            <a:ext cx="6715162" cy="759100"/>
          </a:xfrm>
          <a:prstGeom prst="rect">
            <a:avLst/>
          </a:prstGeom>
          <a:noFill/>
          <a:ln w="9525">
            <a:solidFill>
              <a:schemeClr val="accent1">
                <a:lumMod val="75000"/>
              </a:schemeClr>
            </a:solidFill>
            <a:prstDash val="solid"/>
            <a:miter lim="800000"/>
            <a:headEnd/>
            <a:tailEnd/>
          </a:ln>
        </p:spPr>
        <p:txBody>
          <a:bodyPr lIns="27014" tIns="27014" rIns="27014" bIns="27014" anchor="t" anchorCtr="0"/>
          <a:lstStyle/>
          <a:p>
            <a:pPr marL="70880">
              <a:lnSpc>
                <a:spcPct val="95000"/>
              </a:lnSpc>
            </a:pPr>
            <a:r>
              <a:rPr lang="fr-FR" sz="1500" b="1" dirty="0">
                <a:solidFill>
                  <a:schemeClr val="tx2">
                    <a:lumMod val="75000"/>
                  </a:schemeClr>
                </a:solidFill>
                <a:latin typeface="+mj-lt"/>
                <a:sym typeface="Wingdings"/>
              </a:rPr>
              <a:t>L’article 31 </a:t>
            </a:r>
            <a:r>
              <a:rPr lang="fr-FR" sz="1500" dirty="0">
                <a:solidFill>
                  <a:schemeClr val="tx2">
                    <a:lumMod val="75000"/>
                  </a:schemeClr>
                </a:solidFill>
                <a:latin typeface="+mj-lt"/>
                <a:sym typeface="Wingdings"/>
              </a:rPr>
              <a:t>institue le droit au </a:t>
            </a:r>
            <a:r>
              <a:rPr lang="fr-FR" sz="1500" b="1" dirty="0">
                <a:solidFill>
                  <a:schemeClr val="tx2">
                    <a:lumMod val="75000"/>
                  </a:schemeClr>
                </a:solidFill>
                <a:latin typeface="+mj-lt"/>
                <a:sym typeface="Wingdings"/>
              </a:rPr>
              <a:t>travail</a:t>
            </a:r>
            <a:r>
              <a:rPr lang="fr-FR" sz="1500" dirty="0">
                <a:latin typeface="+mj-lt"/>
              </a:rPr>
              <a:t>, </a:t>
            </a:r>
            <a:r>
              <a:rPr lang="fr-FR" sz="1500" dirty="0">
                <a:solidFill>
                  <a:schemeClr val="tx2">
                    <a:lumMod val="75000"/>
                  </a:schemeClr>
                </a:solidFill>
                <a:latin typeface="+mj-lt"/>
                <a:sym typeface="Wingdings"/>
              </a:rPr>
              <a:t>à la </a:t>
            </a:r>
            <a:r>
              <a:rPr lang="fr-FR" sz="1500" b="1" dirty="0">
                <a:solidFill>
                  <a:schemeClr val="tx2">
                    <a:lumMod val="75000"/>
                  </a:schemeClr>
                </a:solidFill>
                <a:latin typeface="+mj-lt"/>
                <a:sym typeface="Wingdings"/>
              </a:rPr>
              <a:t>formation</a:t>
            </a:r>
            <a:r>
              <a:rPr lang="fr-FR" sz="1500" dirty="0">
                <a:solidFill>
                  <a:schemeClr val="tx2">
                    <a:lumMod val="75000"/>
                  </a:schemeClr>
                </a:solidFill>
                <a:latin typeface="+mj-lt"/>
                <a:sym typeface="Wingdings"/>
              </a:rPr>
              <a:t> et à </a:t>
            </a:r>
            <a:r>
              <a:rPr lang="fr-FR" sz="1500" b="1" dirty="0">
                <a:solidFill>
                  <a:schemeClr val="tx2">
                    <a:lumMod val="75000"/>
                  </a:schemeClr>
                </a:solidFill>
                <a:latin typeface="+mj-lt"/>
                <a:sym typeface="Wingdings"/>
              </a:rPr>
              <a:t>l'appui des pouvoirs publics en matière de recherche d'emploi ou d'auto-emploi,…</a:t>
            </a:r>
            <a:endParaRPr lang="fr-FR" sz="1500" b="1" noProof="1">
              <a:latin typeface="+mj-lt"/>
              <a:cs typeface="Calibri" pitchFamily="34" charset="0"/>
              <a:sym typeface="Wingdings" pitchFamily="2" charset="2"/>
            </a:endParaRPr>
          </a:p>
        </p:txBody>
      </p:sp>
      <p:sp>
        <p:nvSpPr>
          <p:cNvPr id="13" name="Line 58"/>
          <p:cNvSpPr>
            <a:spLocks noChangeShapeType="1"/>
          </p:cNvSpPr>
          <p:nvPr>
            <p:custDataLst>
              <p:tags r:id="rId3"/>
            </p:custDataLst>
          </p:nvPr>
        </p:nvSpPr>
        <p:spPr bwMode="auto">
          <a:xfrm flipH="1">
            <a:off x="3450830" y="2081716"/>
            <a:ext cx="17154" cy="652627"/>
          </a:xfrm>
          <a:prstGeom prst="line">
            <a:avLst/>
          </a:prstGeom>
          <a:noFill/>
          <a:ln w="22225">
            <a:solidFill>
              <a:schemeClr val="accent1">
                <a:lumMod val="75000"/>
              </a:schemeClr>
            </a:solidFill>
            <a:round/>
            <a:headEnd/>
            <a:tailEnd/>
          </a:ln>
        </p:spPr>
        <p:txBody>
          <a:bodyPr lIns="0" tIns="0" rIns="0" bIns="0" anchor="ctr"/>
          <a:lstStyle/>
          <a:p>
            <a:endParaRPr lang="fr-FR" sz="1300" dirty="0">
              <a:latin typeface="+mj-lt"/>
              <a:cs typeface="Calibri" pitchFamily="34" charset="0"/>
            </a:endParaRPr>
          </a:p>
        </p:txBody>
      </p:sp>
      <p:sp>
        <p:nvSpPr>
          <p:cNvPr id="14" name="AutoShape 78"/>
          <p:cNvSpPr>
            <a:spLocks noChangeArrowheads="1"/>
          </p:cNvSpPr>
          <p:nvPr>
            <p:custDataLst>
              <p:tags r:id="rId4"/>
            </p:custDataLst>
          </p:nvPr>
        </p:nvSpPr>
        <p:spPr bwMode="auto">
          <a:xfrm rot="16200000" flipV="1">
            <a:off x="3393729" y="2268948"/>
            <a:ext cx="364690" cy="25048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15" name="Rectangle 8"/>
          <p:cNvSpPr>
            <a:spLocks noChangeArrowheads="1"/>
          </p:cNvSpPr>
          <p:nvPr>
            <p:custDataLst>
              <p:tags r:id="rId5"/>
            </p:custDataLst>
          </p:nvPr>
        </p:nvSpPr>
        <p:spPr bwMode="auto">
          <a:xfrm>
            <a:off x="1703512" y="2924947"/>
            <a:ext cx="1663623" cy="841811"/>
          </a:xfrm>
          <a:prstGeom prst="rect">
            <a:avLst/>
          </a:prstGeom>
          <a:solidFill>
            <a:schemeClr val="bg1"/>
          </a:solidFill>
          <a:ln w="9525">
            <a:solidFill>
              <a:schemeClr val="accent1">
                <a:lumMod val="75000"/>
              </a:schemeClr>
            </a:solidFill>
            <a:miter lim="800000"/>
            <a:headEnd/>
            <a:tailEnd/>
          </a:ln>
        </p:spPr>
        <p:txBody>
          <a:bodyPr lIns="25758" tIns="12879" rIns="25758" bIns="12879" anchor="ctr"/>
          <a:lstStyle/>
          <a:p>
            <a:pPr algn="ctr" defTabSz="300793"/>
            <a:r>
              <a:rPr lang="fr-FR" sz="1500" b="1" kern="0" noProof="1">
                <a:solidFill>
                  <a:schemeClr val="tx2">
                    <a:lumMod val="50000"/>
                  </a:schemeClr>
                </a:solidFill>
                <a:latin typeface="+mj-lt"/>
                <a:cs typeface="Calibri" pitchFamily="34" charset="0"/>
              </a:rPr>
              <a:t>Loi  111.14 </a:t>
            </a:r>
          </a:p>
          <a:p>
            <a:pPr algn="ctr" defTabSz="300793"/>
            <a:r>
              <a:rPr lang="fr-FR" sz="1500" b="1" kern="0" noProof="1">
                <a:solidFill>
                  <a:schemeClr val="tx2">
                    <a:lumMod val="50000"/>
                  </a:schemeClr>
                </a:solidFill>
                <a:latin typeface="+mj-lt"/>
                <a:cs typeface="Calibri" pitchFamily="34" charset="0"/>
              </a:rPr>
              <a:t>sur la Régionalisation</a:t>
            </a:r>
          </a:p>
        </p:txBody>
      </p:sp>
      <p:sp>
        <p:nvSpPr>
          <p:cNvPr id="16" name="Rectangle 15"/>
          <p:cNvSpPr>
            <a:spLocks noChangeArrowheads="1"/>
          </p:cNvSpPr>
          <p:nvPr>
            <p:custDataLst>
              <p:tags r:id="rId6"/>
            </p:custDataLst>
          </p:nvPr>
        </p:nvSpPr>
        <p:spPr bwMode="auto">
          <a:xfrm>
            <a:off x="3701318" y="2817275"/>
            <a:ext cx="6715162" cy="907718"/>
          </a:xfrm>
          <a:prstGeom prst="rect">
            <a:avLst/>
          </a:prstGeom>
          <a:noFill/>
          <a:ln w="9525">
            <a:solidFill>
              <a:schemeClr val="accent1">
                <a:lumMod val="75000"/>
              </a:schemeClr>
            </a:solidFill>
            <a:prstDash val="solid"/>
            <a:miter lim="800000"/>
            <a:headEnd/>
            <a:tailEnd/>
          </a:ln>
        </p:spPr>
        <p:txBody>
          <a:bodyPr lIns="27014" tIns="27014" rIns="27014" bIns="27014" anchor="ctr" anchorCtr="0"/>
          <a:lstStyle/>
          <a:p>
            <a:pPr marL="171541" indent="-139377">
              <a:lnSpc>
                <a:spcPct val="95000"/>
              </a:lnSpc>
              <a:buFont typeface="Calibri" pitchFamily="34" charset="0"/>
              <a:buChar char="–"/>
            </a:pPr>
            <a:r>
              <a:rPr lang="fr-FR" sz="1400" dirty="0">
                <a:solidFill>
                  <a:schemeClr val="tx2">
                    <a:lumMod val="75000"/>
                  </a:schemeClr>
                </a:solidFill>
                <a:latin typeface="+mj-lt"/>
                <a:sym typeface="Wingdings"/>
              </a:rPr>
              <a:t>Charge les Conseils Régionaux de la promotion </a:t>
            </a:r>
            <a:r>
              <a:rPr lang="fr-FR" sz="1400" b="1" dirty="0">
                <a:solidFill>
                  <a:schemeClr val="tx2">
                    <a:lumMod val="75000"/>
                  </a:schemeClr>
                </a:solidFill>
                <a:latin typeface="+mj-lt"/>
                <a:sym typeface="Wingdings"/>
              </a:rPr>
              <a:t>du développement économique </a:t>
            </a:r>
            <a:r>
              <a:rPr lang="fr-FR" sz="1400" dirty="0">
                <a:solidFill>
                  <a:schemeClr val="tx2">
                    <a:lumMod val="75000"/>
                  </a:schemeClr>
                </a:solidFill>
                <a:latin typeface="+mj-lt"/>
                <a:sym typeface="Wingdings"/>
              </a:rPr>
              <a:t>dans leurs territoires : Elaborer un </a:t>
            </a:r>
            <a:r>
              <a:rPr lang="fr-FR" sz="1400" b="1" dirty="0">
                <a:solidFill>
                  <a:schemeClr val="tx2">
                    <a:lumMod val="75000"/>
                  </a:schemeClr>
                </a:solidFill>
                <a:latin typeface="+mj-lt"/>
                <a:sym typeface="Wingdings"/>
              </a:rPr>
              <a:t>PDR </a:t>
            </a:r>
            <a:r>
              <a:rPr lang="fr-FR" sz="1400" dirty="0">
                <a:solidFill>
                  <a:schemeClr val="tx2">
                    <a:lumMod val="75000"/>
                  </a:schemeClr>
                </a:solidFill>
                <a:latin typeface="+mj-lt"/>
                <a:sym typeface="Wingdings"/>
              </a:rPr>
              <a:t>sur 6 ans</a:t>
            </a:r>
          </a:p>
          <a:p>
            <a:pPr marL="171541" indent="-139377">
              <a:lnSpc>
                <a:spcPct val="95000"/>
              </a:lnSpc>
              <a:buFont typeface="Calibri" pitchFamily="34" charset="0"/>
              <a:buChar char="–"/>
            </a:pPr>
            <a:r>
              <a:rPr lang="fr-FR" sz="1400" b="1" dirty="0">
                <a:solidFill>
                  <a:schemeClr val="tx2">
                    <a:lumMod val="75000"/>
                  </a:schemeClr>
                </a:solidFill>
                <a:latin typeface="+mj-lt"/>
                <a:sym typeface="Wingdings"/>
              </a:rPr>
              <a:t>Les articles 82 </a:t>
            </a:r>
            <a:r>
              <a:rPr lang="fr-FR" sz="1400" dirty="0">
                <a:solidFill>
                  <a:schemeClr val="tx2">
                    <a:lumMod val="75000"/>
                  </a:schemeClr>
                </a:solidFill>
                <a:latin typeface="+mj-lt"/>
                <a:sym typeface="Wingdings"/>
              </a:rPr>
              <a:t>et</a:t>
            </a:r>
            <a:r>
              <a:rPr lang="fr-FR" sz="1400" b="1" dirty="0">
                <a:solidFill>
                  <a:schemeClr val="tx2">
                    <a:lumMod val="75000"/>
                  </a:schemeClr>
                </a:solidFill>
                <a:latin typeface="+mj-lt"/>
                <a:sym typeface="Wingdings"/>
              </a:rPr>
              <a:t> 91 </a:t>
            </a:r>
            <a:r>
              <a:rPr lang="fr-FR" sz="1400" dirty="0">
                <a:solidFill>
                  <a:schemeClr val="tx2">
                    <a:lumMod val="75000"/>
                  </a:schemeClr>
                </a:solidFill>
                <a:latin typeface="+mj-lt"/>
                <a:sym typeface="Wingdings"/>
              </a:rPr>
              <a:t>accordent aux régions des attributions  propres et d’autres partagées en matière </a:t>
            </a:r>
            <a:r>
              <a:rPr lang="fr-FR" sz="1400" b="1" dirty="0">
                <a:solidFill>
                  <a:schemeClr val="tx2">
                    <a:lumMod val="75000"/>
                  </a:schemeClr>
                </a:solidFill>
                <a:latin typeface="+mj-lt"/>
                <a:sym typeface="Wingdings"/>
              </a:rPr>
              <a:t>d’emploi</a:t>
            </a:r>
            <a:r>
              <a:rPr lang="fr-FR" sz="1400" dirty="0">
                <a:solidFill>
                  <a:schemeClr val="tx2">
                    <a:lumMod val="75000"/>
                  </a:schemeClr>
                </a:solidFill>
                <a:latin typeface="+mj-lt"/>
                <a:sym typeface="Wingdings"/>
              </a:rPr>
              <a:t> et de </a:t>
            </a:r>
            <a:r>
              <a:rPr lang="fr-FR" sz="1400" b="1" dirty="0">
                <a:solidFill>
                  <a:schemeClr val="tx2">
                    <a:lumMod val="75000"/>
                  </a:schemeClr>
                </a:solidFill>
                <a:latin typeface="+mj-lt"/>
                <a:sym typeface="Wingdings"/>
              </a:rPr>
              <a:t>formation </a:t>
            </a:r>
            <a:endParaRPr lang="fr-FR" sz="1400" b="1" noProof="1">
              <a:solidFill>
                <a:schemeClr val="tx2">
                  <a:lumMod val="75000"/>
                </a:schemeClr>
              </a:solidFill>
              <a:latin typeface="+mj-lt"/>
              <a:sym typeface="Wingdings" pitchFamily="2" charset="2"/>
            </a:endParaRPr>
          </a:p>
        </p:txBody>
      </p:sp>
      <p:sp>
        <p:nvSpPr>
          <p:cNvPr id="17" name="Line 58"/>
          <p:cNvSpPr>
            <a:spLocks noChangeShapeType="1"/>
          </p:cNvSpPr>
          <p:nvPr>
            <p:custDataLst>
              <p:tags r:id="rId7"/>
            </p:custDataLst>
          </p:nvPr>
        </p:nvSpPr>
        <p:spPr bwMode="auto">
          <a:xfrm flipH="1">
            <a:off x="3450830" y="3005207"/>
            <a:ext cx="17154" cy="652627"/>
          </a:xfrm>
          <a:prstGeom prst="line">
            <a:avLst/>
          </a:prstGeom>
          <a:noFill/>
          <a:ln w="22225">
            <a:solidFill>
              <a:schemeClr val="accent1">
                <a:lumMod val="75000"/>
              </a:schemeClr>
            </a:solidFill>
            <a:round/>
            <a:headEnd/>
            <a:tailEnd/>
          </a:ln>
        </p:spPr>
        <p:txBody>
          <a:bodyPr lIns="0" tIns="0" rIns="0" bIns="0" anchor="ctr"/>
          <a:lstStyle/>
          <a:p>
            <a:endParaRPr lang="fr-FR" sz="1300" dirty="0">
              <a:latin typeface="+mj-lt"/>
              <a:cs typeface="Calibri" pitchFamily="34" charset="0"/>
            </a:endParaRPr>
          </a:p>
        </p:txBody>
      </p:sp>
      <p:sp>
        <p:nvSpPr>
          <p:cNvPr id="18" name="AutoShape 78"/>
          <p:cNvSpPr>
            <a:spLocks noChangeArrowheads="1"/>
          </p:cNvSpPr>
          <p:nvPr>
            <p:custDataLst>
              <p:tags r:id="rId8"/>
            </p:custDataLst>
          </p:nvPr>
        </p:nvSpPr>
        <p:spPr bwMode="auto">
          <a:xfrm rot="16200000" flipV="1">
            <a:off x="3393729" y="3192440"/>
            <a:ext cx="364690" cy="25048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19" name="Rectangle 8"/>
          <p:cNvSpPr>
            <a:spLocks noChangeArrowheads="1"/>
          </p:cNvSpPr>
          <p:nvPr>
            <p:custDataLst>
              <p:tags r:id="rId9"/>
            </p:custDataLst>
          </p:nvPr>
        </p:nvSpPr>
        <p:spPr bwMode="auto">
          <a:xfrm>
            <a:off x="1703512" y="3916622"/>
            <a:ext cx="1663623" cy="736517"/>
          </a:xfrm>
          <a:prstGeom prst="rect">
            <a:avLst/>
          </a:prstGeom>
          <a:solidFill>
            <a:schemeClr val="bg1"/>
          </a:solidFill>
          <a:ln w="9525">
            <a:solidFill>
              <a:schemeClr val="accent1">
                <a:lumMod val="75000"/>
              </a:schemeClr>
            </a:solidFill>
            <a:miter lim="800000"/>
            <a:headEnd/>
            <a:tailEnd/>
          </a:ln>
        </p:spPr>
        <p:txBody>
          <a:bodyPr lIns="25758" tIns="12879" rIns="25758" bIns="12879" anchor="ctr"/>
          <a:lstStyle/>
          <a:p>
            <a:pPr algn="ctr" defTabSz="300793"/>
            <a:r>
              <a:rPr lang="fr-FR" sz="1500" b="1" kern="0" noProof="1">
                <a:solidFill>
                  <a:schemeClr val="tx2">
                    <a:lumMod val="50000"/>
                  </a:schemeClr>
                </a:solidFill>
                <a:latin typeface="+mj-lt"/>
                <a:cs typeface="Calibri" pitchFamily="34" charset="0"/>
              </a:rPr>
              <a:t>Stratégie nationale de l’emploi</a:t>
            </a:r>
          </a:p>
        </p:txBody>
      </p:sp>
      <p:sp>
        <p:nvSpPr>
          <p:cNvPr id="20" name="Rectangle 15"/>
          <p:cNvSpPr>
            <a:spLocks noChangeArrowheads="1"/>
          </p:cNvSpPr>
          <p:nvPr>
            <p:custDataLst>
              <p:tags r:id="rId10"/>
            </p:custDataLst>
          </p:nvPr>
        </p:nvSpPr>
        <p:spPr bwMode="auto">
          <a:xfrm>
            <a:off x="3701318" y="3816432"/>
            <a:ext cx="6715162" cy="866838"/>
          </a:xfrm>
          <a:prstGeom prst="rect">
            <a:avLst/>
          </a:prstGeom>
          <a:noFill/>
          <a:ln w="9525">
            <a:solidFill>
              <a:schemeClr val="accent1">
                <a:lumMod val="75000"/>
              </a:schemeClr>
            </a:solidFill>
            <a:prstDash val="solid"/>
            <a:miter lim="800000"/>
            <a:headEnd/>
            <a:tailEnd/>
          </a:ln>
        </p:spPr>
        <p:txBody>
          <a:bodyPr lIns="27014" tIns="27014" rIns="27014" bIns="27014" anchor="ctr" anchorCtr="0"/>
          <a:lstStyle/>
          <a:p>
            <a:pPr marL="171541" lvl="2" indent="-139377">
              <a:lnSpc>
                <a:spcPct val="95000"/>
              </a:lnSpc>
              <a:buFont typeface="Calibri" pitchFamily="34" charset="0"/>
              <a:buChar char="–"/>
              <a:defRPr/>
            </a:pPr>
            <a:r>
              <a:rPr lang="fr-FR" sz="1400" dirty="0">
                <a:solidFill>
                  <a:schemeClr val="tx2">
                    <a:lumMod val="75000"/>
                  </a:schemeClr>
                </a:solidFill>
                <a:latin typeface="+mj-lt"/>
                <a:sym typeface="Wingdings"/>
              </a:rPr>
              <a:t>Concept large de la politique publique pour l’emploi qui intègre toutes les politiques et stratégies économiques et sectorielles en lien avec l’emploi (centralité de l’emploi)</a:t>
            </a:r>
          </a:p>
          <a:p>
            <a:pPr marL="171541" lvl="2" indent="-139377">
              <a:lnSpc>
                <a:spcPct val="95000"/>
              </a:lnSpc>
              <a:buFont typeface="Calibri" pitchFamily="34" charset="0"/>
              <a:buChar char="–"/>
              <a:defRPr/>
            </a:pPr>
            <a:r>
              <a:rPr lang="fr-FR" sz="1400" dirty="0">
                <a:solidFill>
                  <a:schemeClr val="tx2">
                    <a:lumMod val="75000"/>
                  </a:schemeClr>
                </a:solidFill>
                <a:latin typeface="+mj-lt"/>
                <a:sym typeface="Wingdings"/>
              </a:rPr>
              <a:t> Fait de la Région l’échelle idoine pour la déclinaison de la SNE</a:t>
            </a:r>
          </a:p>
        </p:txBody>
      </p:sp>
      <p:sp>
        <p:nvSpPr>
          <p:cNvPr id="21" name="Line 58"/>
          <p:cNvSpPr>
            <a:spLocks noChangeShapeType="1"/>
          </p:cNvSpPr>
          <p:nvPr>
            <p:custDataLst>
              <p:tags r:id="rId11"/>
            </p:custDataLst>
          </p:nvPr>
        </p:nvSpPr>
        <p:spPr bwMode="auto">
          <a:xfrm flipH="1">
            <a:off x="3450830" y="3939689"/>
            <a:ext cx="17154" cy="652627"/>
          </a:xfrm>
          <a:prstGeom prst="line">
            <a:avLst/>
          </a:prstGeom>
          <a:noFill/>
          <a:ln w="22225">
            <a:solidFill>
              <a:schemeClr val="accent1">
                <a:lumMod val="75000"/>
              </a:schemeClr>
            </a:solidFill>
            <a:round/>
            <a:headEnd/>
            <a:tailEnd/>
          </a:ln>
        </p:spPr>
        <p:txBody>
          <a:bodyPr lIns="0" tIns="0" rIns="0" bIns="0" anchor="ctr"/>
          <a:lstStyle/>
          <a:p>
            <a:endParaRPr lang="fr-FR" sz="1300" dirty="0">
              <a:latin typeface="+mj-lt"/>
              <a:cs typeface="Calibri" pitchFamily="34" charset="0"/>
            </a:endParaRPr>
          </a:p>
        </p:txBody>
      </p:sp>
      <p:sp>
        <p:nvSpPr>
          <p:cNvPr id="22" name="AutoShape 78"/>
          <p:cNvSpPr>
            <a:spLocks noChangeArrowheads="1"/>
          </p:cNvSpPr>
          <p:nvPr>
            <p:custDataLst>
              <p:tags r:id="rId12"/>
            </p:custDataLst>
          </p:nvPr>
        </p:nvSpPr>
        <p:spPr bwMode="auto">
          <a:xfrm rot="16200000" flipV="1">
            <a:off x="3393729" y="4126921"/>
            <a:ext cx="364690" cy="25048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p:sp>
        <p:nvSpPr>
          <p:cNvPr id="23" name="Rectangle 8">
            <a:extLst>
              <a:ext uri="{FF2B5EF4-FFF2-40B4-BE49-F238E27FC236}">
                <a16:creationId xmlns:a16="http://schemas.microsoft.com/office/drawing/2014/main" id="{28BB5AC8-3B6F-49E0-8AE1-856DA0A58A25}"/>
              </a:ext>
            </a:extLst>
          </p:cNvPr>
          <p:cNvSpPr>
            <a:spLocks noChangeArrowheads="1"/>
          </p:cNvSpPr>
          <p:nvPr>
            <p:custDataLst>
              <p:tags r:id="rId13"/>
            </p:custDataLst>
          </p:nvPr>
        </p:nvSpPr>
        <p:spPr bwMode="auto">
          <a:xfrm>
            <a:off x="1740453" y="4813386"/>
            <a:ext cx="1626682" cy="673779"/>
          </a:xfrm>
          <a:prstGeom prst="rect">
            <a:avLst/>
          </a:prstGeom>
          <a:solidFill>
            <a:schemeClr val="bg1"/>
          </a:solidFill>
          <a:ln w="9525">
            <a:solidFill>
              <a:schemeClr val="accent1">
                <a:lumMod val="75000"/>
              </a:schemeClr>
            </a:solidFill>
            <a:miter lim="800000"/>
            <a:headEnd/>
            <a:tailEnd/>
          </a:ln>
        </p:spPr>
        <p:txBody>
          <a:bodyPr lIns="25758" tIns="12879" rIns="25758" bIns="12879" anchor="ctr"/>
          <a:lstStyle/>
          <a:p>
            <a:pPr algn="ctr" defTabSz="300793"/>
            <a:r>
              <a:rPr lang="fr-FR" sz="1500" b="1" kern="0" noProof="1">
                <a:solidFill>
                  <a:schemeClr val="tx2">
                    <a:lumMod val="50000"/>
                  </a:schemeClr>
                </a:solidFill>
                <a:latin typeface="+mj-lt"/>
                <a:cs typeface="Calibri" pitchFamily="34" charset="0"/>
              </a:rPr>
              <a:t>Assises régionales de l’emploi</a:t>
            </a:r>
          </a:p>
        </p:txBody>
      </p:sp>
      <p:sp>
        <p:nvSpPr>
          <p:cNvPr id="24" name="Rectangle 23">
            <a:extLst>
              <a:ext uri="{FF2B5EF4-FFF2-40B4-BE49-F238E27FC236}">
                <a16:creationId xmlns:a16="http://schemas.microsoft.com/office/drawing/2014/main" id="{F90F7C13-2B01-4FAD-99E4-723E355604E3}"/>
              </a:ext>
            </a:extLst>
          </p:cNvPr>
          <p:cNvSpPr>
            <a:spLocks noChangeArrowheads="1"/>
          </p:cNvSpPr>
          <p:nvPr>
            <p:custDataLst>
              <p:tags r:id="rId14"/>
            </p:custDataLst>
          </p:nvPr>
        </p:nvSpPr>
        <p:spPr bwMode="auto">
          <a:xfrm>
            <a:off x="3701318" y="4797152"/>
            <a:ext cx="6715162" cy="690010"/>
          </a:xfrm>
          <a:prstGeom prst="rect">
            <a:avLst/>
          </a:prstGeom>
          <a:noFill/>
          <a:ln w="9525">
            <a:solidFill>
              <a:schemeClr val="accent1">
                <a:lumMod val="75000"/>
              </a:schemeClr>
            </a:solidFill>
            <a:prstDash val="solid"/>
            <a:miter lim="800000"/>
            <a:headEnd/>
            <a:tailEnd/>
          </a:ln>
        </p:spPr>
        <p:txBody>
          <a:bodyPr lIns="27014" tIns="27014" rIns="27014" bIns="27014" anchor="ctr" anchorCtr="0"/>
          <a:lstStyle/>
          <a:p>
            <a:pPr marL="233363" indent="-169863">
              <a:lnSpc>
                <a:spcPct val="95000"/>
              </a:lnSpc>
              <a:buFont typeface="Calibri" panose="020F0502020204030204" pitchFamily="34" charset="0"/>
              <a:buChar char="‒"/>
            </a:pPr>
            <a:r>
              <a:rPr lang="fr-FR" sz="1500" noProof="1">
                <a:solidFill>
                  <a:schemeClr val="tx2">
                    <a:lumMod val="75000"/>
                  </a:schemeClr>
                </a:solidFill>
                <a:latin typeface="+mj-lt"/>
                <a:sym typeface="Wingdings"/>
              </a:rPr>
              <a:t>Dispositif régional de l’emploi ;</a:t>
            </a:r>
          </a:p>
          <a:p>
            <a:pPr marL="233363" indent="-169863">
              <a:lnSpc>
                <a:spcPct val="95000"/>
              </a:lnSpc>
              <a:buFont typeface="Calibri" panose="020F0502020204030204" pitchFamily="34" charset="0"/>
              <a:buChar char="‒"/>
            </a:pPr>
            <a:r>
              <a:rPr lang="fr-FR" sz="1500" noProof="1">
                <a:solidFill>
                  <a:schemeClr val="tx2">
                    <a:lumMod val="75000"/>
                  </a:schemeClr>
                </a:solidFill>
                <a:latin typeface="+mj-lt"/>
                <a:sym typeface="Wingdings"/>
              </a:rPr>
              <a:t>Recommande des mécanismes régionaux de gouvernance (PRE, FRE, OREC)</a:t>
            </a:r>
            <a:endParaRPr lang="fr-FR" sz="1500" noProof="1">
              <a:solidFill>
                <a:schemeClr val="tx2">
                  <a:lumMod val="75000"/>
                </a:schemeClr>
              </a:solidFill>
              <a:latin typeface="+mj-lt"/>
              <a:sym typeface="Wingdings" pitchFamily="2" charset="2"/>
            </a:endParaRPr>
          </a:p>
        </p:txBody>
      </p:sp>
      <p:sp>
        <p:nvSpPr>
          <p:cNvPr id="25" name="Line 58">
            <a:extLst>
              <a:ext uri="{FF2B5EF4-FFF2-40B4-BE49-F238E27FC236}">
                <a16:creationId xmlns:a16="http://schemas.microsoft.com/office/drawing/2014/main" id="{EDCB18D9-946A-4BEF-AA1E-F55E54F6212C}"/>
              </a:ext>
            </a:extLst>
          </p:cNvPr>
          <p:cNvSpPr>
            <a:spLocks noChangeShapeType="1"/>
          </p:cNvSpPr>
          <p:nvPr>
            <p:custDataLst>
              <p:tags r:id="rId15"/>
            </p:custDataLst>
          </p:nvPr>
        </p:nvSpPr>
        <p:spPr bwMode="auto">
          <a:xfrm flipH="1">
            <a:off x="3450830" y="4812589"/>
            <a:ext cx="17154" cy="652627"/>
          </a:xfrm>
          <a:prstGeom prst="line">
            <a:avLst/>
          </a:prstGeom>
          <a:noFill/>
          <a:ln w="22225">
            <a:solidFill>
              <a:schemeClr val="accent1">
                <a:lumMod val="75000"/>
              </a:schemeClr>
            </a:solidFill>
            <a:round/>
            <a:headEnd/>
            <a:tailEnd/>
          </a:ln>
        </p:spPr>
        <p:txBody>
          <a:bodyPr lIns="0" tIns="0" rIns="0" bIns="0" anchor="ctr"/>
          <a:lstStyle/>
          <a:p>
            <a:endParaRPr lang="fr-FR" sz="1300" dirty="0">
              <a:latin typeface="+mj-lt"/>
              <a:cs typeface="Calibri" pitchFamily="34" charset="0"/>
            </a:endParaRPr>
          </a:p>
        </p:txBody>
      </p:sp>
      <p:sp>
        <p:nvSpPr>
          <p:cNvPr id="26" name="AutoShape 78">
            <a:extLst>
              <a:ext uri="{FF2B5EF4-FFF2-40B4-BE49-F238E27FC236}">
                <a16:creationId xmlns:a16="http://schemas.microsoft.com/office/drawing/2014/main" id="{DFB7C971-409C-4FA5-B6EE-2B953BFAB3B2}"/>
              </a:ext>
            </a:extLst>
          </p:cNvPr>
          <p:cNvSpPr>
            <a:spLocks noChangeArrowheads="1"/>
          </p:cNvSpPr>
          <p:nvPr>
            <p:custDataLst>
              <p:tags r:id="rId16"/>
            </p:custDataLst>
          </p:nvPr>
        </p:nvSpPr>
        <p:spPr bwMode="auto">
          <a:xfrm rot="16200000" flipV="1">
            <a:off x="3393729" y="4999822"/>
            <a:ext cx="364690" cy="250486"/>
          </a:xfrm>
          <a:prstGeom prst="triangle">
            <a:avLst>
              <a:gd name="adj" fmla="val 50000"/>
            </a:avLst>
          </a:prstGeom>
          <a:solidFill>
            <a:schemeClr val="accent1">
              <a:lumMod val="75000"/>
            </a:schemeClr>
          </a:solidFill>
          <a:ln w="22225" algn="ctr">
            <a:solidFill>
              <a:schemeClr val="bg1"/>
            </a:solidFill>
            <a:miter lim="800000"/>
            <a:headEnd/>
            <a:tailEnd/>
          </a:ln>
        </p:spPr>
        <p:txBody>
          <a:bodyPr rot="10800000" vert="eaVert" wrap="none" lIns="0" tIns="0" rIns="0" bIns="0" anchor="ctr"/>
          <a:lstStyle/>
          <a:p>
            <a:endParaRPr lang="en-US" sz="1300" dirty="0">
              <a:latin typeface="+mj-lt"/>
              <a:cs typeface="Calibri" pitchFamily="34" charset="0"/>
            </a:endParaRPr>
          </a:p>
        </p:txBody>
      </p:sp>
      <mc:AlternateContent xmlns:mc="http://schemas.openxmlformats.org/markup-compatibility/2006" xmlns:pslz="http://schemas.microsoft.com/office/powerpoint/2016/slidezoom">
        <mc:Choice Requires="pslz">
          <p:graphicFrame>
            <p:nvGraphicFramePr>
              <p:cNvPr id="3" name="Slide Zoom 2">
                <a:extLst>
                  <a:ext uri="{FF2B5EF4-FFF2-40B4-BE49-F238E27FC236}">
                    <a16:creationId xmlns:a16="http://schemas.microsoft.com/office/drawing/2014/main" id="{4941E458-D3BE-4F7C-8CF9-1AD78E8183BD}"/>
                  </a:ext>
                </a:extLst>
              </p:cNvPr>
              <p:cNvGraphicFramePr>
                <a:graphicFrameLocks noChangeAspect="1"/>
              </p:cNvGraphicFramePr>
              <p:nvPr>
                <p:extLst>
                  <p:ext uri="{D42A27DB-BD31-4B8C-83A1-F6EECF244321}">
                    <p14:modId xmlns:p14="http://schemas.microsoft.com/office/powerpoint/2010/main" val="2696112245"/>
                  </p:ext>
                </p:extLst>
              </p:nvPr>
            </p:nvGraphicFramePr>
            <p:xfrm>
              <a:off x="10309428" y="2817275"/>
              <a:ext cx="706760" cy="530070"/>
            </p:xfrm>
            <a:graphic>
              <a:graphicData uri="http://schemas.microsoft.com/office/powerpoint/2016/slidezoom">
                <pslz:sldZm>
                  <pslz:sldZmObj sldId="395" cId="5075474">
                    <pslz:zmPr id="{BCA3D0E0-FC10-458A-A5BB-A6A86ADA3360}" returnToParent="0" transitionDur="1000">
                      <p166:blipFill xmlns:p166="http://schemas.microsoft.com/office/powerpoint/2016/6/main">
                        <a:blip r:embed="rId19"/>
                        <a:stretch>
                          <a:fillRect/>
                        </a:stretch>
                      </p166:blipFill>
                      <p166:spPr xmlns:p166="http://schemas.microsoft.com/office/powerpoint/2016/6/main">
                        <a:xfrm>
                          <a:off x="0" y="0"/>
                          <a:ext cx="706760" cy="530070"/>
                        </a:xfrm>
                        <a:prstGeom prst="rect">
                          <a:avLst/>
                        </a:prstGeom>
                        <a:ln w="3175">
                          <a:solidFill>
                            <a:prstClr val="ltGray"/>
                          </a:solidFill>
                        </a:ln>
                      </p166:spPr>
                    </pslz:zmPr>
                  </pslz:sldZmObj>
                </pslz:sldZm>
              </a:graphicData>
            </a:graphic>
          </p:graphicFrame>
        </mc:Choice>
        <mc:Fallback xmlns="">
          <p:pic>
            <p:nvPicPr>
              <p:cNvPr id="3" name="Slide Zoom 2">
                <a:hlinkClick r:id="rId20" action="ppaction://hlinksldjump"/>
                <a:extLst>
                  <a:ext uri="{FF2B5EF4-FFF2-40B4-BE49-F238E27FC236}">
                    <a16:creationId xmlns:a16="http://schemas.microsoft.com/office/drawing/2014/main" id="{4941E458-D3BE-4F7C-8CF9-1AD78E8183BD}"/>
                  </a:ext>
                </a:extLst>
              </p:cNvPr>
              <p:cNvPicPr>
                <a:picLocks noGrp="1" noRot="1" noChangeAspect="1" noMove="1" noResize="1" noEditPoints="1" noAdjustHandles="1" noChangeArrowheads="1" noChangeShapeType="1"/>
              </p:cNvPicPr>
              <p:nvPr/>
            </p:nvPicPr>
            <p:blipFill>
              <a:blip r:embed="rId21"/>
              <a:stretch>
                <a:fillRect/>
              </a:stretch>
            </p:blipFill>
            <p:spPr>
              <a:xfrm>
                <a:off x="10309428" y="2817275"/>
                <a:ext cx="706760" cy="530070"/>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7" name="Slide Zoom 6">
                <a:extLst>
                  <a:ext uri="{FF2B5EF4-FFF2-40B4-BE49-F238E27FC236}">
                    <a16:creationId xmlns:a16="http://schemas.microsoft.com/office/drawing/2014/main" id="{3DD16124-36BD-44F5-BA5A-75710CAB2F7F}"/>
                  </a:ext>
                </a:extLst>
              </p:cNvPr>
              <p:cNvGraphicFramePr>
                <a:graphicFrameLocks noChangeAspect="1"/>
              </p:cNvGraphicFramePr>
              <p:nvPr>
                <p:extLst>
                  <p:ext uri="{D42A27DB-BD31-4B8C-83A1-F6EECF244321}">
                    <p14:modId xmlns:p14="http://schemas.microsoft.com/office/powerpoint/2010/main" val="3487444905"/>
                  </p:ext>
                </p:extLst>
              </p:nvPr>
            </p:nvGraphicFramePr>
            <p:xfrm>
              <a:off x="10314620" y="3401300"/>
              <a:ext cx="706760" cy="530070"/>
            </p:xfrm>
            <a:graphic>
              <a:graphicData uri="http://schemas.microsoft.com/office/powerpoint/2016/slidezoom">
                <pslz:sldZm>
                  <pslz:sldZmObj sldId="397" cId="507233800">
                    <pslz:zmPr id="{1A00A205-0F7A-469E-88B5-492D368B7972}" returnToParent="0" transitionDur="1000">
                      <p166:blipFill xmlns:p166="http://schemas.microsoft.com/office/powerpoint/2016/6/main">
                        <a:blip r:embed="rId22"/>
                        <a:stretch>
                          <a:fillRect/>
                        </a:stretch>
                      </p166:blipFill>
                      <p166:spPr xmlns:p166="http://schemas.microsoft.com/office/powerpoint/2016/6/main">
                        <a:xfrm>
                          <a:off x="0" y="0"/>
                          <a:ext cx="706760" cy="530070"/>
                        </a:xfrm>
                        <a:prstGeom prst="rect">
                          <a:avLst/>
                        </a:prstGeom>
                        <a:ln w="3175">
                          <a:solidFill>
                            <a:prstClr val="ltGray"/>
                          </a:solidFill>
                        </a:ln>
                      </p166:spPr>
                    </pslz:zmPr>
                  </pslz:sldZmObj>
                </pslz:sldZm>
              </a:graphicData>
            </a:graphic>
          </p:graphicFrame>
        </mc:Choice>
        <mc:Fallback xmlns="">
          <p:pic>
            <p:nvPicPr>
              <p:cNvPr id="7" name="Slide Zoom 6">
                <a:hlinkClick r:id="rId23" action="ppaction://hlinksldjump"/>
                <a:extLst>
                  <a:ext uri="{FF2B5EF4-FFF2-40B4-BE49-F238E27FC236}">
                    <a16:creationId xmlns:a16="http://schemas.microsoft.com/office/drawing/2014/main" id="{3DD16124-36BD-44F5-BA5A-75710CAB2F7F}"/>
                  </a:ext>
                </a:extLst>
              </p:cNvPr>
              <p:cNvPicPr>
                <a:picLocks noGrp="1" noRot="1" noChangeAspect="1" noMove="1" noResize="1" noEditPoints="1" noAdjustHandles="1" noChangeArrowheads="1" noChangeShapeType="1"/>
              </p:cNvPicPr>
              <p:nvPr/>
            </p:nvPicPr>
            <p:blipFill>
              <a:blip r:embed="rId24"/>
              <a:stretch>
                <a:fillRect/>
              </a:stretch>
            </p:blipFill>
            <p:spPr>
              <a:xfrm>
                <a:off x="10314620" y="3401300"/>
                <a:ext cx="706760" cy="530070"/>
              </a:xfrm>
              <a:prstGeom prst="rect">
                <a:avLst/>
              </a:prstGeom>
              <a:ln w="3175">
                <a:solidFill>
                  <a:prstClr val="ltGray"/>
                </a:solidFill>
              </a:ln>
            </p:spPr>
          </p:pic>
        </mc:Fallback>
      </mc:AlternateContent>
      <p:sp>
        <p:nvSpPr>
          <p:cNvPr id="2" name="Slide Number Placeholder 1">
            <a:extLst>
              <a:ext uri="{FF2B5EF4-FFF2-40B4-BE49-F238E27FC236}">
                <a16:creationId xmlns:a16="http://schemas.microsoft.com/office/drawing/2014/main" id="{1CAD2217-FD5F-4643-885A-1620E57FDC4B}"/>
              </a:ext>
            </a:extLst>
          </p:cNvPr>
          <p:cNvSpPr>
            <a:spLocks noGrp="1"/>
          </p:cNvSpPr>
          <p:nvPr>
            <p:ph type="sldNum" sz="quarter" idx="15"/>
          </p:nvPr>
        </p:nvSpPr>
        <p:spPr/>
        <p:txBody>
          <a:bodyPr/>
          <a:lstStyle/>
          <a:p>
            <a:fld id="{317E378F-21B4-4D91-BAE9-88E1576D8973}" type="slidenum">
              <a:rPr lang="fr-FR" smtClean="0"/>
              <a:t>4</a:t>
            </a:fld>
            <a:endParaRPr lang="fr-FR"/>
          </a:p>
        </p:txBody>
      </p:sp>
    </p:spTree>
    <p:extLst>
      <p:ext uri="{BB962C8B-B14F-4D97-AF65-F5344CB8AC3E}">
        <p14:creationId xmlns:p14="http://schemas.microsoft.com/office/powerpoint/2010/main" val="374676990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D8BD8D5-4D5E-47FE-BA3A-B16ACD490E47}"/>
              </a:ext>
            </a:extLst>
          </p:cNvPr>
          <p:cNvSpPr txBox="1"/>
          <p:nvPr/>
        </p:nvSpPr>
        <p:spPr>
          <a:xfrm>
            <a:off x="5136650" y="2402683"/>
            <a:ext cx="4956234" cy="474218"/>
          </a:xfrm>
          <a:prstGeom prst="rect">
            <a:avLst/>
          </a:prstGeom>
          <a:noFill/>
        </p:spPr>
        <p:txBody>
          <a:bodyPr wrap="square" lIns="103872" tIns="51936" rIns="103872" bIns="51936" rtlCol="0">
            <a:spAutoFit/>
          </a:bodyPr>
          <a:lstStyle/>
          <a:p>
            <a:pPr lvl="0" algn="ctr">
              <a:defRPr sz="1800">
                <a:solidFill>
                  <a:srgbClr val="000000"/>
                </a:solidFill>
              </a:defRPr>
            </a:pPr>
            <a:r>
              <a:rPr lang="fr-FR" sz="2400" b="1" dirty="0">
                <a:solidFill>
                  <a:schemeClr val="bg1"/>
                </a:solidFill>
                <a:latin typeface="Arial Narrow" pitchFamily="34" charset="0"/>
              </a:rPr>
              <a:t>Promouvoir l’emploi productif et décent</a:t>
            </a:r>
          </a:p>
        </p:txBody>
      </p:sp>
      <p:sp>
        <p:nvSpPr>
          <p:cNvPr id="3" name="TextBox 2">
            <a:extLst>
              <a:ext uri="{FF2B5EF4-FFF2-40B4-BE49-F238E27FC236}">
                <a16:creationId xmlns:a16="http://schemas.microsoft.com/office/drawing/2014/main" id="{7109ECA7-8704-4963-8204-46ADFC69E150}"/>
              </a:ext>
            </a:extLst>
          </p:cNvPr>
          <p:cNvSpPr txBox="1"/>
          <p:nvPr/>
        </p:nvSpPr>
        <p:spPr>
          <a:xfrm>
            <a:off x="6213957" y="3389971"/>
            <a:ext cx="3249507" cy="243386"/>
          </a:xfrm>
          <a:prstGeom prst="rect">
            <a:avLst/>
          </a:prstGeom>
          <a:noFill/>
        </p:spPr>
        <p:txBody>
          <a:bodyPr wrap="square" lIns="103872" tIns="51936" rIns="103872" bIns="51936" rtlCol="0">
            <a:spAutoFit/>
          </a:bodyPr>
          <a:lstStyle/>
          <a:p>
            <a:pPr algn="ctr"/>
            <a:r>
              <a:rPr lang="fr-FR" sz="900" b="1" dirty="0">
                <a:solidFill>
                  <a:schemeClr val="bg1"/>
                </a:solidFill>
              </a:rPr>
              <a:t>Objectif spécifique 2</a:t>
            </a:r>
          </a:p>
        </p:txBody>
      </p:sp>
      <p:sp>
        <p:nvSpPr>
          <p:cNvPr id="4" name="TextBox 3">
            <a:extLst>
              <a:ext uri="{FF2B5EF4-FFF2-40B4-BE49-F238E27FC236}">
                <a16:creationId xmlns:a16="http://schemas.microsoft.com/office/drawing/2014/main" id="{31CDB9FC-CBF0-4A90-842E-447B4C04F806}"/>
              </a:ext>
            </a:extLst>
          </p:cNvPr>
          <p:cNvSpPr txBox="1"/>
          <p:nvPr/>
        </p:nvSpPr>
        <p:spPr>
          <a:xfrm>
            <a:off x="9465436" y="3461410"/>
            <a:ext cx="2760676" cy="243386"/>
          </a:xfrm>
          <a:prstGeom prst="rect">
            <a:avLst/>
          </a:prstGeom>
          <a:noFill/>
        </p:spPr>
        <p:txBody>
          <a:bodyPr wrap="square" lIns="103872" tIns="51936" rIns="103872" bIns="51936" rtlCol="0">
            <a:spAutoFit/>
          </a:bodyPr>
          <a:lstStyle/>
          <a:p>
            <a:pPr algn="ctr"/>
            <a:r>
              <a:rPr lang="fr-FR" sz="900" b="1" dirty="0">
                <a:solidFill>
                  <a:schemeClr val="bg1"/>
                </a:solidFill>
              </a:rPr>
              <a:t>Objectif spécifique 3</a:t>
            </a:r>
          </a:p>
        </p:txBody>
      </p:sp>
      <p:sp>
        <p:nvSpPr>
          <p:cNvPr id="5" name="TextBox 66">
            <a:extLst>
              <a:ext uri="{FF2B5EF4-FFF2-40B4-BE49-F238E27FC236}">
                <a16:creationId xmlns:a16="http://schemas.microsoft.com/office/drawing/2014/main" id="{9CD04F81-3396-46D5-AF3C-97638A09C615}"/>
              </a:ext>
            </a:extLst>
          </p:cNvPr>
          <p:cNvSpPr txBox="1"/>
          <p:nvPr/>
        </p:nvSpPr>
        <p:spPr>
          <a:xfrm>
            <a:off x="1689562" y="3992328"/>
            <a:ext cx="2278910" cy="2528627"/>
          </a:xfrm>
          <a:prstGeom prst="rect">
            <a:avLst/>
          </a:prstGeom>
          <a:solidFill>
            <a:schemeClr val="accent2">
              <a:lumMod val="40000"/>
              <a:lumOff val="60000"/>
            </a:schemeClr>
          </a:solidFill>
          <a:ln>
            <a:noFill/>
          </a:ln>
        </p:spPr>
        <p:txBody>
          <a:bodyPr wrap="square" lIns="103872" tIns="51936" rIns="103872" bIns="51936" rtlCol="0">
            <a:spAutoFit/>
          </a:bodyPr>
          <a:lstStyle/>
          <a:p>
            <a:pPr marL="132557" indent="-132557">
              <a:spcAft>
                <a:spcPts val="682"/>
              </a:spcAft>
              <a:buFont typeface="Wingdings" pitchFamily="2" charset="2"/>
              <a:buChar char="§"/>
            </a:pPr>
            <a:r>
              <a:rPr lang="fr-FR" sz="1400" dirty="0">
                <a:latin typeface="Arial Narrow" pitchFamily="34" charset="0"/>
              </a:rPr>
              <a:t>Instaurer des politiques macro-économiques et sectorielles favorables à l’emploi</a:t>
            </a:r>
          </a:p>
          <a:p>
            <a:pPr marL="132557" indent="-132557">
              <a:spcAft>
                <a:spcPts val="682"/>
              </a:spcAft>
              <a:buFont typeface="Wingdings" pitchFamily="2" charset="2"/>
              <a:buChar char="§"/>
            </a:pPr>
            <a:r>
              <a:rPr lang="fr-FR" sz="1400" dirty="0">
                <a:latin typeface="Arial Narrow" pitchFamily="34" charset="0"/>
              </a:rPr>
              <a:t> Promouvoir l’inclusion de la force de travail qualifiée </a:t>
            </a:r>
          </a:p>
          <a:p>
            <a:pPr marL="132557" indent="-132557">
              <a:spcAft>
                <a:spcPts val="682"/>
              </a:spcAft>
              <a:buFont typeface="Wingdings" pitchFamily="2" charset="2"/>
              <a:buChar char="§"/>
            </a:pPr>
            <a:r>
              <a:rPr lang="fr-FR" sz="1400" dirty="0">
                <a:latin typeface="Arial Narrow" pitchFamily="34" charset="0"/>
              </a:rPr>
              <a:t>Appuyer la transition vers la formalité</a:t>
            </a:r>
          </a:p>
          <a:p>
            <a:pPr marL="132557" indent="-132557">
              <a:spcAft>
                <a:spcPts val="682"/>
              </a:spcAft>
              <a:buFont typeface="Wingdings" pitchFamily="2" charset="2"/>
              <a:buChar char="§"/>
            </a:pPr>
            <a:r>
              <a:rPr lang="fr-FR" sz="1400" dirty="0">
                <a:latin typeface="Arial Narrow" pitchFamily="34" charset="0"/>
              </a:rPr>
              <a:t>Développer les emplois de proximité</a:t>
            </a:r>
          </a:p>
        </p:txBody>
      </p:sp>
      <p:sp>
        <p:nvSpPr>
          <p:cNvPr id="6" name="Rectangle 5">
            <a:extLst>
              <a:ext uri="{FF2B5EF4-FFF2-40B4-BE49-F238E27FC236}">
                <a16:creationId xmlns:a16="http://schemas.microsoft.com/office/drawing/2014/main" id="{1F46F7C5-537B-471D-8720-E313C370FE97}"/>
              </a:ext>
            </a:extLst>
          </p:cNvPr>
          <p:cNvSpPr/>
          <p:nvPr/>
        </p:nvSpPr>
        <p:spPr>
          <a:xfrm rot="5400000">
            <a:off x="4613383" y="2404788"/>
            <a:ext cx="990600" cy="2201830"/>
          </a:xfrm>
          <a:prstGeom prst="rect">
            <a:avLst/>
          </a:prstGeom>
          <a:solidFill>
            <a:schemeClr val="accent3">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72" tIns="51936" rIns="103872" bIns="51936" rtlCol="0" anchor="ctr"/>
          <a:lstStyle/>
          <a:p>
            <a:pPr algn="ctr"/>
            <a:endParaRPr lang="fr-FR" sz="1400" dirty="0">
              <a:solidFill>
                <a:schemeClr val="bg1"/>
              </a:solidFill>
            </a:endParaRPr>
          </a:p>
        </p:txBody>
      </p:sp>
      <p:sp>
        <p:nvSpPr>
          <p:cNvPr id="7" name="Rectangle 6">
            <a:extLst>
              <a:ext uri="{FF2B5EF4-FFF2-40B4-BE49-F238E27FC236}">
                <a16:creationId xmlns:a16="http://schemas.microsoft.com/office/drawing/2014/main" id="{25BF000E-F729-4C5A-9396-8BD33BACD501}"/>
              </a:ext>
            </a:extLst>
          </p:cNvPr>
          <p:cNvSpPr/>
          <p:nvPr/>
        </p:nvSpPr>
        <p:spPr>
          <a:xfrm rot="5400000">
            <a:off x="6774434" y="2451131"/>
            <a:ext cx="990600" cy="211640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72" tIns="51936" rIns="103872" bIns="51936" rtlCol="0" anchor="ctr"/>
          <a:lstStyle/>
          <a:p>
            <a:pPr algn="ctr"/>
            <a:endParaRPr lang="fr-FR" sz="1400" dirty="0">
              <a:solidFill>
                <a:schemeClr val="bg1"/>
              </a:solidFill>
              <a:latin typeface="Arial Narrow" pitchFamily="34" charset="0"/>
            </a:endParaRPr>
          </a:p>
        </p:txBody>
      </p:sp>
      <p:sp>
        <p:nvSpPr>
          <p:cNvPr id="8" name="Rectangle 7">
            <a:extLst>
              <a:ext uri="{FF2B5EF4-FFF2-40B4-BE49-F238E27FC236}">
                <a16:creationId xmlns:a16="http://schemas.microsoft.com/office/drawing/2014/main" id="{024FD1CA-BA71-4D1A-B53F-8C7EDFA3C8AB}"/>
              </a:ext>
            </a:extLst>
          </p:cNvPr>
          <p:cNvSpPr/>
          <p:nvPr/>
        </p:nvSpPr>
        <p:spPr>
          <a:xfrm rot="5400000">
            <a:off x="8847980" y="2555059"/>
            <a:ext cx="990600" cy="1948099"/>
          </a:xfrm>
          <a:prstGeom prst="rect">
            <a:avLst/>
          </a:prstGeom>
          <a:solidFill>
            <a:srgbClr val="A40052"/>
          </a:solidFill>
          <a:ln>
            <a:noFill/>
          </a:ln>
        </p:spPr>
        <p:style>
          <a:lnRef idx="2">
            <a:schemeClr val="accent1">
              <a:shade val="50000"/>
            </a:schemeClr>
          </a:lnRef>
          <a:fillRef idx="1">
            <a:schemeClr val="accent1"/>
          </a:fillRef>
          <a:effectRef idx="0">
            <a:schemeClr val="accent1"/>
          </a:effectRef>
          <a:fontRef idx="minor">
            <a:schemeClr val="lt1"/>
          </a:fontRef>
        </p:style>
        <p:txBody>
          <a:bodyPr lIns="103872" tIns="51936" rIns="103872" bIns="51936" rtlCol="0" anchor="ctr"/>
          <a:lstStyle/>
          <a:p>
            <a:pPr algn="ctr"/>
            <a:endParaRPr lang="fr-FR" sz="1400" dirty="0">
              <a:solidFill>
                <a:schemeClr val="bg1"/>
              </a:solidFill>
            </a:endParaRPr>
          </a:p>
        </p:txBody>
      </p:sp>
      <p:sp>
        <p:nvSpPr>
          <p:cNvPr id="9" name="TextBox 66">
            <a:extLst>
              <a:ext uri="{FF2B5EF4-FFF2-40B4-BE49-F238E27FC236}">
                <a16:creationId xmlns:a16="http://schemas.microsoft.com/office/drawing/2014/main" id="{FE30FE7F-9D6D-41A0-A5CE-A4ABDCA6A3F6}"/>
              </a:ext>
            </a:extLst>
          </p:cNvPr>
          <p:cNvSpPr txBox="1"/>
          <p:nvPr/>
        </p:nvSpPr>
        <p:spPr>
          <a:xfrm>
            <a:off x="4007771" y="3992327"/>
            <a:ext cx="2131549" cy="2541451"/>
          </a:xfrm>
          <a:prstGeom prst="rect">
            <a:avLst/>
          </a:prstGeom>
          <a:solidFill>
            <a:schemeClr val="accent3">
              <a:lumMod val="10000"/>
              <a:lumOff val="90000"/>
            </a:schemeClr>
          </a:solidFill>
          <a:ln>
            <a:noFill/>
          </a:ln>
        </p:spPr>
        <p:txBody>
          <a:bodyPr wrap="square" lIns="103872" tIns="51936" rIns="103872" bIns="51936" rtlCol="0">
            <a:spAutoFit/>
          </a:bodyPr>
          <a:lstStyle/>
          <a:p>
            <a:pPr marL="132557" indent="-132557">
              <a:spcAft>
                <a:spcPts val="682"/>
              </a:spcAft>
              <a:buFont typeface="Wingdings" pitchFamily="2" charset="2"/>
              <a:buChar char="§"/>
            </a:pPr>
            <a:r>
              <a:rPr lang="fr-FR" sz="1400" dirty="0">
                <a:latin typeface="Arial Narrow" pitchFamily="34" charset="0"/>
              </a:rPr>
              <a:t>Valoriser la force de travail féminine</a:t>
            </a:r>
          </a:p>
          <a:p>
            <a:pPr marL="132557" indent="-132557">
              <a:spcAft>
                <a:spcPts val="682"/>
              </a:spcAft>
              <a:buFont typeface="Wingdings" pitchFamily="2" charset="2"/>
              <a:buChar char="§"/>
            </a:pPr>
            <a:r>
              <a:rPr lang="fr-FR" sz="1400" dirty="0">
                <a:latin typeface="Arial Narrow" pitchFamily="34" charset="0"/>
              </a:rPr>
              <a:t> Assurer une offre d’éducation et de formation de qualité tout le long de la vie</a:t>
            </a:r>
          </a:p>
          <a:p>
            <a:pPr marL="132557" indent="-132557">
              <a:spcAft>
                <a:spcPts val="682"/>
              </a:spcAft>
              <a:buFont typeface="Wingdings" pitchFamily="2" charset="2"/>
              <a:buChar char="§"/>
            </a:pPr>
            <a:r>
              <a:rPr lang="fr-FR" sz="1400" dirty="0">
                <a:latin typeface="Arial Narrow" pitchFamily="34" charset="0"/>
              </a:rPr>
              <a:t> Elargir le champ de la protection sociale</a:t>
            </a:r>
          </a:p>
          <a:p>
            <a:pPr>
              <a:spcAft>
                <a:spcPts val="682"/>
              </a:spcAft>
            </a:pPr>
            <a:endParaRPr lang="fr-FR" sz="1050" dirty="0">
              <a:latin typeface="Arial Narrow" pitchFamily="34" charset="0"/>
            </a:endParaRPr>
          </a:p>
          <a:p>
            <a:pPr>
              <a:spcAft>
                <a:spcPts val="682"/>
              </a:spcAft>
            </a:pPr>
            <a:endParaRPr lang="fr-FR" sz="900" dirty="0">
              <a:latin typeface="Arial Narrow" pitchFamily="34" charset="0"/>
            </a:endParaRPr>
          </a:p>
        </p:txBody>
      </p:sp>
      <p:sp>
        <p:nvSpPr>
          <p:cNvPr id="10" name="TextBox 66">
            <a:extLst>
              <a:ext uri="{FF2B5EF4-FFF2-40B4-BE49-F238E27FC236}">
                <a16:creationId xmlns:a16="http://schemas.microsoft.com/office/drawing/2014/main" id="{3C9725F3-9BB8-426B-9709-92658DA418E5}"/>
              </a:ext>
            </a:extLst>
          </p:cNvPr>
          <p:cNvSpPr txBox="1"/>
          <p:nvPr/>
        </p:nvSpPr>
        <p:spPr>
          <a:xfrm>
            <a:off x="6209598" y="3988971"/>
            <a:ext cx="2142918" cy="2495284"/>
          </a:xfrm>
          <a:prstGeom prst="rect">
            <a:avLst/>
          </a:prstGeom>
          <a:solidFill>
            <a:schemeClr val="accent4">
              <a:lumMod val="40000"/>
              <a:lumOff val="60000"/>
            </a:schemeClr>
          </a:solidFill>
          <a:ln>
            <a:noFill/>
          </a:ln>
        </p:spPr>
        <p:txBody>
          <a:bodyPr wrap="square" lIns="103872" tIns="51936" rIns="103872" bIns="51936" rtlCol="0">
            <a:spAutoFit/>
          </a:bodyPr>
          <a:lstStyle/>
          <a:p>
            <a:pPr marL="132557" indent="-132557">
              <a:spcAft>
                <a:spcPts val="682"/>
              </a:spcAft>
              <a:buFont typeface="Wingdings" pitchFamily="2" charset="2"/>
              <a:buChar char="§"/>
            </a:pPr>
            <a:r>
              <a:rPr lang="fr-FR" sz="1400" dirty="0">
                <a:latin typeface="Arial Narrow" pitchFamily="34" charset="0"/>
              </a:rPr>
              <a:t>Consolider et développer les dispositifs de promotion de l’emploi</a:t>
            </a:r>
          </a:p>
          <a:p>
            <a:pPr marL="132557" indent="-132557">
              <a:spcAft>
                <a:spcPts val="682"/>
              </a:spcAft>
              <a:buFont typeface="Wingdings" pitchFamily="2" charset="2"/>
              <a:buChar char="§"/>
            </a:pPr>
            <a:r>
              <a:rPr lang="fr-FR" sz="1400" dirty="0">
                <a:latin typeface="Arial Narrow" pitchFamily="34" charset="0"/>
              </a:rPr>
              <a:t> Etendre les services à toutes les catégories de chercheurs d’emploi et  d’employeurs</a:t>
            </a:r>
          </a:p>
          <a:p>
            <a:pPr>
              <a:spcAft>
                <a:spcPts val="682"/>
              </a:spcAft>
            </a:pPr>
            <a:endParaRPr lang="fr-FR" sz="1200" b="1" dirty="0">
              <a:latin typeface="Arial Narrow" pitchFamily="34" charset="0"/>
            </a:endParaRPr>
          </a:p>
          <a:p>
            <a:pPr>
              <a:spcAft>
                <a:spcPts val="682"/>
              </a:spcAft>
            </a:pPr>
            <a:endParaRPr lang="fr-FR" sz="1400" b="1" dirty="0">
              <a:latin typeface="Arial Narrow" pitchFamily="34" charset="0"/>
            </a:endParaRPr>
          </a:p>
          <a:p>
            <a:pPr>
              <a:spcAft>
                <a:spcPts val="682"/>
              </a:spcAft>
            </a:pPr>
            <a:endParaRPr lang="fr-FR" sz="800" b="1" dirty="0">
              <a:latin typeface="Arial Narrow" pitchFamily="34" charset="0"/>
            </a:endParaRPr>
          </a:p>
        </p:txBody>
      </p:sp>
      <p:sp>
        <p:nvSpPr>
          <p:cNvPr id="11" name="TextBox 66">
            <a:extLst>
              <a:ext uri="{FF2B5EF4-FFF2-40B4-BE49-F238E27FC236}">
                <a16:creationId xmlns:a16="http://schemas.microsoft.com/office/drawing/2014/main" id="{629578FF-8EFF-4D07-B2BF-A04E4AAAA5D1}"/>
              </a:ext>
            </a:extLst>
          </p:cNvPr>
          <p:cNvSpPr txBox="1"/>
          <p:nvPr/>
        </p:nvSpPr>
        <p:spPr>
          <a:xfrm>
            <a:off x="8382440" y="4051914"/>
            <a:ext cx="1962035" cy="2433729"/>
          </a:xfrm>
          <a:prstGeom prst="rect">
            <a:avLst/>
          </a:prstGeom>
          <a:solidFill>
            <a:schemeClr val="accent5">
              <a:lumMod val="20000"/>
              <a:lumOff val="80000"/>
            </a:schemeClr>
          </a:solidFill>
          <a:ln>
            <a:noFill/>
          </a:ln>
        </p:spPr>
        <p:txBody>
          <a:bodyPr wrap="square" lIns="103872" tIns="51936" rIns="103872" bIns="51936" rtlCol="0">
            <a:spAutoFit/>
          </a:bodyPr>
          <a:lstStyle/>
          <a:p>
            <a:pPr marL="132557" indent="-132557">
              <a:spcAft>
                <a:spcPts val="682"/>
              </a:spcAft>
              <a:buFont typeface="Wingdings" pitchFamily="2" charset="2"/>
              <a:buChar char="§"/>
            </a:pPr>
            <a:r>
              <a:rPr lang="fr-FR" sz="1400" dirty="0">
                <a:latin typeface="Arial Narrow" pitchFamily="34" charset="0"/>
              </a:rPr>
              <a:t>Adapter le cadre réglementaire du travail</a:t>
            </a:r>
          </a:p>
          <a:p>
            <a:pPr marL="132557" indent="-132557">
              <a:spcAft>
                <a:spcPts val="682"/>
              </a:spcAft>
              <a:buFont typeface="Wingdings" pitchFamily="2" charset="2"/>
              <a:buChar char="§"/>
            </a:pPr>
            <a:r>
              <a:rPr lang="fr-FR" sz="1400" dirty="0">
                <a:latin typeface="Arial Narrow" pitchFamily="34" charset="0"/>
              </a:rPr>
              <a:t>Mettre à niveau le cadre institutionnel du marché de travail</a:t>
            </a:r>
          </a:p>
          <a:p>
            <a:pPr marL="132557" indent="-132557">
              <a:spcAft>
                <a:spcPts val="682"/>
              </a:spcAft>
              <a:buFont typeface="Wingdings" pitchFamily="2" charset="2"/>
              <a:buChar char="§"/>
            </a:pPr>
            <a:r>
              <a:rPr lang="fr-FR" sz="1400" dirty="0">
                <a:latin typeface="Arial Narrow" pitchFamily="34" charset="0"/>
              </a:rPr>
              <a:t>Développer les outils de la gouvernance du marché de travail</a:t>
            </a:r>
          </a:p>
          <a:p>
            <a:pPr>
              <a:spcAft>
                <a:spcPts val="682"/>
              </a:spcAft>
            </a:pPr>
            <a:endParaRPr lang="fr-FR" sz="800" dirty="0">
              <a:latin typeface="Arial Narrow" pitchFamily="34" charset="0"/>
            </a:endParaRPr>
          </a:p>
          <a:p>
            <a:pPr>
              <a:spcAft>
                <a:spcPts val="682"/>
              </a:spcAft>
            </a:pPr>
            <a:endParaRPr lang="fr-FR" sz="800" dirty="0">
              <a:latin typeface="Arial Narrow" pitchFamily="34" charset="0"/>
            </a:endParaRPr>
          </a:p>
        </p:txBody>
      </p:sp>
      <p:sp>
        <p:nvSpPr>
          <p:cNvPr id="13" name="ZoneTexte 46">
            <a:extLst>
              <a:ext uri="{FF2B5EF4-FFF2-40B4-BE49-F238E27FC236}">
                <a16:creationId xmlns:a16="http://schemas.microsoft.com/office/drawing/2014/main" id="{6226FA8B-50F0-4A17-A9C1-272FDCB8D1E2}"/>
              </a:ext>
            </a:extLst>
          </p:cNvPr>
          <p:cNvSpPr txBox="1"/>
          <p:nvPr/>
        </p:nvSpPr>
        <p:spPr>
          <a:xfrm>
            <a:off x="6233756" y="3052727"/>
            <a:ext cx="2037214" cy="751217"/>
          </a:xfrm>
          <a:prstGeom prst="rect">
            <a:avLst/>
          </a:prstGeom>
          <a:noFill/>
        </p:spPr>
        <p:txBody>
          <a:bodyPr wrap="square" lIns="103872" tIns="51936" rIns="103872" bIns="51936" rtlCol="0">
            <a:spAutoFit/>
          </a:bodyPr>
          <a:lstStyle/>
          <a:p>
            <a:pPr algn="ctr"/>
            <a:r>
              <a:rPr lang="fr-FR" sz="1400" b="1" dirty="0">
                <a:solidFill>
                  <a:schemeClr val="bg1"/>
                </a:solidFill>
                <a:latin typeface="Arial Narrow" pitchFamily="34" charset="0"/>
              </a:rPr>
              <a:t>Améliorer l’efficacité des </a:t>
            </a:r>
            <a:r>
              <a:rPr lang="fr-FR" sz="1400" b="1" dirty="0" err="1">
                <a:solidFill>
                  <a:schemeClr val="bg1"/>
                </a:solidFill>
                <a:latin typeface="Arial Narrow" pitchFamily="34" charset="0"/>
              </a:rPr>
              <a:t>PAEs</a:t>
            </a:r>
            <a:r>
              <a:rPr lang="fr-FR" sz="1400" b="1" dirty="0">
                <a:solidFill>
                  <a:schemeClr val="bg1"/>
                </a:solidFill>
                <a:latin typeface="Arial Narrow" pitchFamily="34" charset="0"/>
              </a:rPr>
              <a:t> et renforcer l’intermédiation </a:t>
            </a:r>
          </a:p>
        </p:txBody>
      </p:sp>
      <p:sp>
        <p:nvSpPr>
          <p:cNvPr id="14" name="ZoneTexte 47">
            <a:extLst>
              <a:ext uri="{FF2B5EF4-FFF2-40B4-BE49-F238E27FC236}">
                <a16:creationId xmlns:a16="http://schemas.microsoft.com/office/drawing/2014/main" id="{682AD216-1093-45B9-93AA-971A194F6B8F}"/>
              </a:ext>
            </a:extLst>
          </p:cNvPr>
          <p:cNvSpPr txBox="1"/>
          <p:nvPr/>
        </p:nvSpPr>
        <p:spPr>
          <a:xfrm>
            <a:off x="3968050" y="3233443"/>
            <a:ext cx="2037214" cy="535774"/>
          </a:xfrm>
          <a:prstGeom prst="rect">
            <a:avLst/>
          </a:prstGeom>
          <a:noFill/>
        </p:spPr>
        <p:txBody>
          <a:bodyPr wrap="square" lIns="103872" tIns="51936" rIns="103872" bIns="51936" rtlCol="0">
            <a:spAutoFit/>
          </a:bodyPr>
          <a:lstStyle/>
          <a:p>
            <a:pPr algn="ctr"/>
            <a:r>
              <a:rPr lang="fr-FR" sz="1400" b="1" dirty="0">
                <a:solidFill>
                  <a:schemeClr val="bg1"/>
                </a:solidFill>
                <a:latin typeface="Arial Narrow" pitchFamily="34" charset="0"/>
              </a:rPr>
              <a:t>Valoriser le capital humain</a:t>
            </a:r>
          </a:p>
        </p:txBody>
      </p:sp>
      <p:sp>
        <p:nvSpPr>
          <p:cNvPr id="15" name="ZoneTexte 48">
            <a:extLst>
              <a:ext uri="{FF2B5EF4-FFF2-40B4-BE49-F238E27FC236}">
                <a16:creationId xmlns:a16="http://schemas.microsoft.com/office/drawing/2014/main" id="{5A567AE3-C519-431B-AC58-5911C4E23551}"/>
              </a:ext>
            </a:extLst>
          </p:cNvPr>
          <p:cNvSpPr txBox="1"/>
          <p:nvPr/>
        </p:nvSpPr>
        <p:spPr>
          <a:xfrm>
            <a:off x="8529712" y="2963419"/>
            <a:ext cx="1614822" cy="966661"/>
          </a:xfrm>
          <a:prstGeom prst="rect">
            <a:avLst/>
          </a:prstGeom>
          <a:noFill/>
        </p:spPr>
        <p:txBody>
          <a:bodyPr wrap="square" lIns="103872" tIns="51936" rIns="103872" bIns="51936" rtlCol="0">
            <a:spAutoFit/>
          </a:bodyPr>
          <a:lstStyle/>
          <a:p>
            <a:pPr algn="ctr"/>
            <a:r>
              <a:rPr lang="fr-FR" sz="1400" b="1" dirty="0">
                <a:solidFill>
                  <a:schemeClr val="bg1"/>
                </a:solidFill>
                <a:latin typeface="Arial Narrow" pitchFamily="34" charset="0"/>
              </a:rPr>
              <a:t>Développer le cadre de la gouvernance du marché de travail</a:t>
            </a:r>
          </a:p>
        </p:txBody>
      </p:sp>
      <p:sp>
        <p:nvSpPr>
          <p:cNvPr id="16" name="Isosceles Triangle 15">
            <a:extLst>
              <a:ext uri="{FF2B5EF4-FFF2-40B4-BE49-F238E27FC236}">
                <a16:creationId xmlns:a16="http://schemas.microsoft.com/office/drawing/2014/main" id="{D91B745A-A1A5-41EF-8FFD-80290AAE3F01}"/>
              </a:ext>
            </a:extLst>
          </p:cNvPr>
          <p:cNvSpPr/>
          <p:nvPr/>
        </p:nvSpPr>
        <p:spPr>
          <a:xfrm>
            <a:off x="1656732" y="955706"/>
            <a:ext cx="8687743" cy="2087153"/>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72" tIns="51936" rIns="103872" bIns="51936" rtlCol="0" anchor="ctr"/>
          <a:lstStyle/>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a:p>
            <a:pPr algn="ctr"/>
            <a:endParaRPr lang="fr-FR" sz="900" dirty="0"/>
          </a:p>
        </p:txBody>
      </p:sp>
      <p:sp>
        <p:nvSpPr>
          <p:cNvPr id="17" name="Rectangle 16">
            <a:extLst>
              <a:ext uri="{FF2B5EF4-FFF2-40B4-BE49-F238E27FC236}">
                <a16:creationId xmlns:a16="http://schemas.microsoft.com/office/drawing/2014/main" id="{AC2D9623-9C33-49C5-9E0E-589EED384C9A}"/>
              </a:ext>
            </a:extLst>
          </p:cNvPr>
          <p:cNvSpPr/>
          <p:nvPr/>
        </p:nvSpPr>
        <p:spPr>
          <a:xfrm rot="5400000">
            <a:off x="2327331" y="2368275"/>
            <a:ext cx="990600" cy="227485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72" tIns="51936" rIns="103872" bIns="51936" rtlCol="0" anchor="ctr"/>
          <a:lstStyle/>
          <a:p>
            <a:pPr algn="ctr"/>
            <a:endParaRPr lang="fr-FR" sz="1400" dirty="0">
              <a:solidFill>
                <a:schemeClr val="bg1"/>
              </a:solidFill>
            </a:endParaRPr>
          </a:p>
        </p:txBody>
      </p:sp>
      <p:sp>
        <p:nvSpPr>
          <p:cNvPr id="18" name="TextBox 17">
            <a:extLst>
              <a:ext uri="{FF2B5EF4-FFF2-40B4-BE49-F238E27FC236}">
                <a16:creationId xmlns:a16="http://schemas.microsoft.com/office/drawing/2014/main" id="{2FE5B46B-DF51-4A3B-B91B-FC533AD37550}"/>
              </a:ext>
            </a:extLst>
          </p:cNvPr>
          <p:cNvSpPr txBox="1"/>
          <p:nvPr/>
        </p:nvSpPr>
        <p:spPr>
          <a:xfrm>
            <a:off x="3215680" y="1660962"/>
            <a:ext cx="5832648" cy="1335993"/>
          </a:xfrm>
          <a:prstGeom prst="rect">
            <a:avLst/>
          </a:prstGeom>
          <a:noFill/>
        </p:spPr>
        <p:txBody>
          <a:bodyPr wrap="square" lIns="103872" tIns="51936" rIns="103872" bIns="51936" rtlCol="0">
            <a:spAutoFit/>
          </a:bodyPr>
          <a:lstStyle/>
          <a:p>
            <a:pPr lvl="0" algn="ctr">
              <a:defRPr sz="1800">
                <a:solidFill>
                  <a:srgbClr val="000000"/>
                </a:solidFill>
              </a:defRPr>
            </a:pPr>
            <a:r>
              <a:rPr lang="fr-FR" sz="1600" dirty="0">
                <a:solidFill>
                  <a:schemeClr val="bg1"/>
                </a:solidFill>
                <a:latin typeface="Arial Narrow" pitchFamily="34" charset="0"/>
              </a:rPr>
              <a:t>Promouvoir l’emploi productif et décent </a:t>
            </a:r>
          </a:p>
          <a:p>
            <a:pPr lvl="0" algn="ctr">
              <a:defRPr sz="1800">
                <a:solidFill>
                  <a:srgbClr val="000000"/>
                </a:solidFill>
              </a:defRPr>
            </a:pPr>
            <a:r>
              <a:rPr lang="fr-FR" sz="1600" dirty="0">
                <a:solidFill>
                  <a:schemeClr val="bg1"/>
                </a:solidFill>
                <a:latin typeface="Arial Narrow" pitchFamily="34" charset="0"/>
              </a:rPr>
              <a:t>à travers </a:t>
            </a:r>
            <a:r>
              <a:rPr lang="fr-FR" sz="1600" b="1" dirty="0">
                <a:solidFill>
                  <a:schemeClr val="bg1"/>
                </a:solidFill>
                <a:latin typeface="Arial Narrow" pitchFamily="34" charset="0"/>
              </a:rPr>
              <a:t>une croissance riche en emplois productifs </a:t>
            </a:r>
            <a:r>
              <a:rPr lang="fr-FR" sz="1600" dirty="0">
                <a:solidFill>
                  <a:schemeClr val="bg1"/>
                </a:solidFill>
                <a:latin typeface="Arial Narrow" pitchFamily="34" charset="0"/>
              </a:rPr>
              <a:t>et de</a:t>
            </a:r>
          </a:p>
          <a:p>
            <a:pPr lvl="0" algn="ctr">
              <a:defRPr sz="1800">
                <a:solidFill>
                  <a:srgbClr val="000000"/>
                </a:solidFill>
              </a:defRPr>
            </a:pPr>
            <a:r>
              <a:rPr lang="fr-FR" sz="1600" dirty="0">
                <a:solidFill>
                  <a:schemeClr val="bg1"/>
                </a:solidFill>
                <a:latin typeface="Arial Narrow" pitchFamily="34" charset="0"/>
              </a:rPr>
              <a:t> qualité, </a:t>
            </a:r>
            <a:r>
              <a:rPr lang="fr-FR" sz="1600" b="1" dirty="0">
                <a:solidFill>
                  <a:schemeClr val="bg1"/>
                </a:solidFill>
                <a:latin typeface="Arial Narrow" pitchFamily="34" charset="0"/>
              </a:rPr>
              <a:t>l’accroissement de la participation des jeunes et des femmes </a:t>
            </a:r>
            <a:r>
              <a:rPr lang="fr-FR" sz="1600" dirty="0">
                <a:solidFill>
                  <a:schemeClr val="bg1"/>
                </a:solidFill>
                <a:latin typeface="Arial Narrow" pitchFamily="34" charset="0"/>
              </a:rPr>
              <a:t>dans le marché du travail, </a:t>
            </a:r>
            <a:r>
              <a:rPr lang="fr-FR" sz="1600" b="1" dirty="0">
                <a:solidFill>
                  <a:schemeClr val="bg1"/>
                </a:solidFill>
                <a:latin typeface="Arial Narrow" pitchFamily="34" charset="0"/>
              </a:rPr>
              <a:t>le renforcement de l'égalité dans l'accès aux emplois </a:t>
            </a:r>
            <a:r>
              <a:rPr lang="fr-FR" sz="1600" dirty="0">
                <a:solidFill>
                  <a:schemeClr val="bg1"/>
                </a:solidFill>
                <a:latin typeface="Arial Narrow" pitchFamily="34" charset="0"/>
              </a:rPr>
              <a:t>et la </a:t>
            </a:r>
            <a:r>
              <a:rPr lang="fr-FR" sz="1600" b="1" dirty="0">
                <a:solidFill>
                  <a:schemeClr val="bg1"/>
                </a:solidFill>
                <a:latin typeface="Arial Narrow" pitchFamily="34" charset="0"/>
              </a:rPr>
              <a:t>réduction des disparités territoriales d’emploi</a:t>
            </a:r>
          </a:p>
        </p:txBody>
      </p:sp>
      <p:sp>
        <p:nvSpPr>
          <p:cNvPr id="19" name="ZoneTexte 36">
            <a:extLst>
              <a:ext uri="{FF2B5EF4-FFF2-40B4-BE49-F238E27FC236}">
                <a16:creationId xmlns:a16="http://schemas.microsoft.com/office/drawing/2014/main" id="{1666F923-0C72-4B48-A279-922DC7FC4F8E}"/>
              </a:ext>
            </a:extLst>
          </p:cNvPr>
          <p:cNvSpPr txBox="1"/>
          <p:nvPr/>
        </p:nvSpPr>
        <p:spPr>
          <a:xfrm>
            <a:off x="1931258" y="3214168"/>
            <a:ext cx="2037214" cy="535774"/>
          </a:xfrm>
          <a:prstGeom prst="rect">
            <a:avLst/>
          </a:prstGeom>
          <a:noFill/>
        </p:spPr>
        <p:txBody>
          <a:bodyPr wrap="square" lIns="103872" tIns="51936" rIns="103872" bIns="51936" rtlCol="0">
            <a:spAutoFit/>
          </a:bodyPr>
          <a:lstStyle/>
          <a:p>
            <a:pPr algn="ctr"/>
            <a:r>
              <a:rPr lang="fr-FR" sz="1400" b="1" dirty="0">
                <a:solidFill>
                  <a:schemeClr val="bg1"/>
                </a:solidFill>
                <a:latin typeface="Arial Narrow" pitchFamily="34" charset="0"/>
              </a:rPr>
              <a:t>Promouvoir la création d’emploi</a:t>
            </a:r>
          </a:p>
        </p:txBody>
      </p:sp>
      <p:sp>
        <p:nvSpPr>
          <p:cNvPr id="21" name="Rectangle 20">
            <a:extLst>
              <a:ext uri="{FF2B5EF4-FFF2-40B4-BE49-F238E27FC236}">
                <a16:creationId xmlns:a16="http://schemas.microsoft.com/office/drawing/2014/main" id="{581B880F-4492-4E0A-9B99-E033A26C0F6D}"/>
              </a:ext>
            </a:extLst>
          </p:cNvPr>
          <p:cNvSpPr/>
          <p:nvPr/>
        </p:nvSpPr>
        <p:spPr>
          <a:xfrm>
            <a:off x="1728199" y="376270"/>
            <a:ext cx="9144000" cy="461019"/>
          </a:xfrm>
          <a:prstGeom prst="rect">
            <a:avLst/>
          </a:prstGeom>
        </p:spPr>
        <p:txBody>
          <a:bodyPr wrap="square" lIns="81656" tIns="40828" rIns="81656" bIns="40828">
            <a:spAutoFit/>
          </a:bodyPr>
          <a:lstStyle/>
          <a:p>
            <a:pPr marL="459321" indent="-459321" algn="just">
              <a:lnSpc>
                <a:spcPct val="115000"/>
              </a:lnSpc>
              <a:spcAft>
                <a:spcPts val="893"/>
              </a:spcAft>
              <a:defRPr/>
            </a:pPr>
            <a:r>
              <a:rPr lang="fr-FR" sz="2139" b="1" cap="small" dirty="0">
                <a:ea typeface="+mj-ea"/>
                <a:cs typeface="+mj-cs"/>
              </a:rPr>
              <a:t>Rappel de l’objectif et des axes de la </a:t>
            </a:r>
            <a:r>
              <a:rPr lang="fr-FR" sz="2139" b="1" cap="small" dirty="0" err="1">
                <a:ea typeface="+mj-ea"/>
                <a:cs typeface="+mj-cs"/>
              </a:rPr>
              <a:t>sne</a:t>
            </a:r>
            <a:endParaRPr lang="fr-FR" sz="2139" b="1" cap="small" dirty="0">
              <a:ea typeface="+mj-ea"/>
              <a:cs typeface="+mj-cs"/>
            </a:endParaRPr>
          </a:p>
        </p:txBody>
      </p:sp>
      <p:sp>
        <p:nvSpPr>
          <p:cNvPr id="12" name="Slide Number Placeholder 11">
            <a:extLst>
              <a:ext uri="{FF2B5EF4-FFF2-40B4-BE49-F238E27FC236}">
                <a16:creationId xmlns:a16="http://schemas.microsoft.com/office/drawing/2014/main" id="{F6E7AB2C-3124-46B3-A9DF-3A4AC10AE318}"/>
              </a:ext>
            </a:extLst>
          </p:cNvPr>
          <p:cNvSpPr>
            <a:spLocks noGrp="1"/>
          </p:cNvSpPr>
          <p:nvPr>
            <p:ph type="sldNum" sz="quarter" idx="12"/>
          </p:nvPr>
        </p:nvSpPr>
        <p:spPr/>
        <p:txBody>
          <a:bodyPr/>
          <a:lstStyle/>
          <a:p>
            <a:fld id="{317E378F-21B4-4D91-BAE9-88E1576D8973}" type="slidenum">
              <a:rPr lang="fr-FR" smtClean="0"/>
              <a:t>5</a:t>
            </a:fld>
            <a:endParaRPr lang="fr-FR"/>
          </a:p>
        </p:txBody>
      </p:sp>
      <p:cxnSp>
        <p:nvCxnSpPr>
          <p:cNvPr id="22" name="Straight Connector 21">
            <a:extLst>
              <a:ext uri="{FF2B5EF4-FFF2-40B4-BE49-F238E27FC236}">
                <a16:creationId xmlns:a16="http://schemas.microsoft.com/office/drawing/2014/main" id="{9474729D-7F38-4B2E-A3A1-EC85B6A40C21}"/>
              </a:ext>
            </a:extLst>
          </p:cNvPr>
          <p:cNvCxnSpPr/>
          <p:nvPr/>
        </p:nvCxnSpPr>
        <p:spPr>
          <a:xfrm>
            <a:off x="1631504" y="836712"/>
            <a:ext cx="864096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5218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0505C45-8554-427F-A0FF-EEB7776837F1}"/>
              </a:ext>
            </a:extLst>
          </p:cNvPr>
          <p:cNvGraphicFramePr>
            <a:graphicFrameLocks noGrp="1"/>
          </p:cNvGraphicFramePr>
          <p:nvPr>
            <p:extLst>
              <p:ext uri="{D42A27DB-BD31-4B8C-83A1-F6EECF244321}">
                <p14:modId xmlns:p14="http://schemas.microsoft.com/office/powerpoint/2010/main" val="4224810104"/>
              </p:ext>
            </p:extLst>
          </p:nvPr>
        </p:nvGraphicFramePr>
        <p:xfrm>
          <a:off x="2567608" y="1180976"/>
          <a:ext cx="6696744" cy="1158240"/>
        </p:xfrm>
        <a:graphic>
          <a:graphicData uri="http://schemas.openxmlformats.org/drawingml/2006/table">
            <a:tbl>
              <a:tblPr firstRow="1" bandRow="1">
                <a:tableStyleId>{5C22544A-7EE6-4342-B048-85BDC9FD1C3A}</a:tableStyleId>
              </a:tblPr>
              <a:tblGrid>
                <a:gridCol w="1674186">
                  <a:extLst>
                    <a:ext uri="{9D8B030D-6E8A-4147-A177-3AD203B41FA5}">
                      <a16:colId xmlns:a16="http://schemas.microsoft.com/office/drawing/2014/main" val="305487639"/>
                    </a:ext>
                  </a:extLst>
                </a:gridCol>
                <a:gridCol w="1674186">
                  <a:extLst>
                    <a:ext uri="{9D8B030D-6E8A-4147-A177-3AD203B41FA5}">
                      <a16:colId xmlns:a16="http://schemas.microsoft.com/office/drawing/2014/main" val="3554150444"/>
                    </a:ext>
                  </a:extLst>
                </a:gridCol>
                <a:gridCol w="1674186">
                  <a:extLst>
                    <a:ext uri="{9D8B030D-6E8A-4147-A177-3AD203B41FA5}">
                      <a16:colId xmlns:a16="http://schemas.microsoft.com/office/drawing/2014/main" val="2208437951"/>
                    </a:ext>
                  </a:extLst>
                </a:gridCol>
                <a:gridCol w="1674186">
                  <a:extLst>
                    <a:ext uri="{9D8B030D-6E8A-4147-A177-3AD203B41FA5}">
                      <a16:colId xmlns:a16="http://schemas.microsoft.com/office/drawing/2014/main" val="2648529566"/>
                    </a:ext>
                  </a:extLst>
                </a:gridCol>
              </a:tblGrid>
              <a:tr h="370840">
                <a:tc>
                  <a:txBody>
                    <a:bodyPr/>
                    <a:lstStyle/>
                    <a:p>
                      <a:pPr algn="ctr"/>
                      <a:r>
                        <a:rPr lang="fr-FR" sz="1400" b="1" dirty="0"/>
                        <a:t>Phase</a:t>
                      </a:r>
                      <a:r>
                        <a:rPr lang="fr-FR" sz="1400" b="0" dirty="0"/>
                        <a:t> préparatoire</a:t>
                      </a:r>
                    </a:p>
                    <a:p>
                      <a:pPr algn="ctr"/>
                      <a:endParaRPr lang="fr-FR" sz="1400" b="0" dirty="0"/>
                    </a:p>
                    <a:p>
                      <a:pPr algn="ctr"/>
                      <a:r>
                        <a:rPr lang="fr-FR" sz="1400" b="0" dirty="0"/>
                        <a:t>Mars-mai 17</a:t>
                      </a:r>
                      <a:endParaRPr lang="en-US" sz="1400" b="0" dirty="0"/>
                    </a:p>
                  </a:txBody>
                  <a:tcPr/>
                </a:tc>
                <a:tc>
                  <a:txBody>
                    <a:bodyPr/>
                    <a:lstStyle/>
                    <a:p>
                      <a:pPr algn="ctr"/>
                      <a:r>
                        <a:rPr lang="fr-FR" sz="1400" b="1" dirty="0"/>
                        <a:t>Phase 1</a:t>
                      </a:r>
                    </a:p>
                    <a:p>
                      <a:pPr algn="ctr"/>
                      <a:r>
                        <a:rPr lang="fr-FR" sz="1400" b="0" dirty="0"/>
                        <a:t>Diagnostic</a:t>
                      </a:r>
                    </a:p>
                    <a:p>
                      <a:pPr algn="ctr"/>
                      <a:endParaRPr lang="fr-FR" sz="1400" b="0" dirty="0"/>
                    </a:p>
                    <a:p>
                      <a:pPr algn="ctr"/>
                      <a:r>
                        <a:rPr lang="fr-FR" sz="1400" b="0" dirty="0"/>
                        <a:t>Mai-Mi </a:t>
                      </a:r>
                      <a:r>
                        <a:rPr lang="fr-FR" sz="1400" b="0" dirty="0" err="1"/>
                        <a:t>Nov</a:t>
                      </a:r>
                      <a:r>
                        <a:rPr lang="fr-FR" sz="1400" b="0" dirty="0"/>
                        <a:t> 17</a:t>
                      </a:r>
                      <a:endParaRPr lang="en-US" sz="1400" b="0" dirty="0"/>
                    </a:p>
                  </a:txBody>
                  <a:tcPr/>
                </a:tc>
                <a:tc>
                  <a:txBody>
                    <a:bodyPr/>
                    <a:lstStyle/>
                    <a:p>
                      <a:pPr algn="ctr"/>
                      <a:r>
                        <a:rPr lang="fr-FR" sz="1400" b="1" dirty="0"/>
                        <a:t>Phase 2 : </a:t>
                      </a:r>
                      <a:r>
                        <a:rPr lang="fr-FR" sz="1400" b="0" dirty="0"/>
                        <a:t>Définition </a:t>
                      </a:r>
                      <a:r>
                        <a:rPr lang="fr-FR" sz="1400" b="0" dirty="0" err="1"/>
                        <a:t>Objfs</a:t>
                      </a:r>
                      <a:r>
                        <a:rPr lang="fr-FR" sz="1400" b="0" dirty="0"/>
                        <a:t> &amp; Priorités</a:t>
                      </a:r>
                    </a:p>
                    <a:p>
                      <a:pPr algn="ctr"/>
                      <a:r>
                        <a:rPr lang="fr-FR" sz="1400" b="0" dirty="0" err="1"/>
                        <a:t>Nov</a:t>
                      </a:r>
                      <a:r>
                        <a:rPr lang="fr-FR" sz="1400" b="0" dirty="0"/>
                        <a:t>-Déc 17</a:t>
                      </a:r>
                      <a:endParaRPr lang="en-US" sz="1400" b="0" dirty="0"/>
                    </a:p>
                  </a:txBody>
                  <a:tcPr/>
                </a:tc>
                <a:tc>
                  <a:txBody>
                    <a:bodyPr/>
                    <a:lstStyle/>
                    <a:p>
                      <a:pPr algn="ctr"/>
                      <a:r>
                        <a:rPr lang="fr-FR" sz="1400" b="1" dirty="0"/>
                        <a:t>Phase 3 : </a:t>
                      </a:r>
                    </a:p>
                    <a:p>
                      <a:pPr algn="ctr"/>
                      <a:r>
                        <a:rPr lang="fr-FR" sz="1400" b="0" dirty="0"/>
                        <a:t>Définition du Plan de mise en œuvre</a:t>
                      </a:r>
                    </a:p>
                    <a:p>
                      <a:pPr algn="ctr"/>
                      <a:r>
                        <a:rPr lang="fr-FR" sz="1400" b="0" dirty="0"/>
                        <a:t>Déc-Jan 17</a:t>
                      </a:r>
                      <a:endParaRPr lang="en-US" sz="1400" b="0" dirty="0"/>
                    </a:p>
                  </a:txBody>
                  <a:tcPr/>
                </a:tc>
                <a:extLst>
                  <a:ext uri="{0D108BD9-81ED-4DB2-BD59-A6C34878D82A}">
                    <a16:rowId xmlns:a16="http://schemas.microsoft.com/office/drawing/2014/main" val="3183931366"/>
                  </a:ext>
                </a:extLst>
              </a:tr>
            </a:tbl>
          </a:graphicData>
        </a:graphic>
      </p:graphicFrame>
      <p:sp>
        <p:nvSpPr>
          <p:cNvPr id="5" name="TextBox 4">
            <a:extLst>
              <a:ext uri="{FF2B5EF4-FFF2-40B4-BE49-F238E27FC236}">
                <a16:creationId xmlns:a16="http://schemas.microsoft.com/office/drawing/2014/main" id="{F4BC449B-AD0F-43D8-B5BE-5630920C7498}"/>
              </a:ext>
            </a:extLst>
          </p:cNvPr>
          <p:cNvSpPr txBox="1"/>
          <p:nvPr/>
        </p:nvSpPr>
        <p:spPr>
          <a:xfrm>
            <a:off x="2497444" y="2276872"/>
            <a:ext cx="1584176" cy="2708434"/>
          </a:xfrm>
          <a:prstGeom prst="rect">
            <a:avLst/>
          </a:prstGeom>
          <a:noFill/>
        </p:spPr>
        <p:txBody>
          <a:bodyPr wrap="square" rtlCol="0">
            <a:spAutoFit/>
          </a:bodyPr>
          <a:lstStyle/>
          <a:p>
            <a:r>
              <a:rPr lang="fr-FR" sz="1400" dirty="0"/>
              <a:t>Réunions préparatoires avec CR &amp; PP clé</a:t>
            </a:r>
          </a:p>
          <a:p>
            <a:endParaRPr lang="fr-FR" sz="800" dirty="0"/>
          </a:p>
          <a:p>
            <a:r>
              <a:rPr lang="fr-FR" sz="1400" dirty="0"/>
              <a:t>Lancement officiel du processus et</a:t>
            </a:r>
          </a:p>
          <a:p>
            <a:r>
              <a:rPr lang="fr-FR" sz="1400" dirty="0"/>
              <a:t>Validation de la démarche</a:t>
            </a:r>
          </a:p>
          <a:p>
            <a:endParaRPr lang="fr-FR" sz="800" dirty="0"/>
          </a:p>
          <a:p>
            <a:r>
              <a:rPr lang="fr-FR" sz="1400" dirty="0"/>
              <a:t>Constitution du CS et des </a:t>
            </a:r>
            <a:r>
              <a:rPr lang="fr-FR" sz="1400" dirty="0" err="1"/>
              <a:t>GTs</a:t>
            </a:r>
            <a:endParaRPr lang="fr-FR" sz="1400" dirty="0"/>
          </a:p>
        </p:txBody>
      </p:sp>
      <p:sp>
        <p:nvSpPr>
          <p:cNvPr id="7" name="TextBox 6">
            <a:extLst>
              <a:ext uri="{FF2B5EF4-FFF2-40B4-BE49-F238E27FC236}">
                <a16:creationId xmlns:a16="http://schemas.microsoft.com/office/drawing/2014/main" id="{9431D1B5-CC3C-413E-8091-89D52144A9D7}"/>
              </a:ext>
            </a:extLst>
          </p:cNvPr>
          <p:cNvSpPr txBox="1"/>
          <p:nvPr/>
        </p:nvSpPr>
        <p:spPr>
          <a:xfrm>
            <a:off x="4177016" y="2348880"/>
            <a:ext cx="1896380" cy="2893100"/>
          </a:xfrm>
          <a:prstGeom prst="rect">
            <a:avLst/>
          </a:prstGeom>
          <a:noFill/>
        </p:spPr>
        <p:txBody>
          <a:bodyPr wrap="square" rtlCol="0">
            <a:spAutoFit/>
          </a:bodyPr>
          <a:lstStyle/>
          <a:p>
            <a:r>
              <a:rPr lang="fr-FR" sz="1400" dirty="0"/>
              <a:t>Collecte et exploitation des données</a:t>
            </a:r>
          </a:p>
          <a:p>
            <a:endParaRPr lang="fr-FR" sz="1400" dirty="0"/>
          </a:p>
          <a:p>
            <a:r>
              <a:rPr lang="fr-FR" sz="1400" dirty="0"/>
              <a:t>Réunions des </a:t>
            </a:r>
            <a:r>
              <a:rPr lang="fr-FR" sz="1400" dirty="0" err="1"/>
              <a:t>GTs</a:t>
            </a:r>
            <a:endParaRPr lang="fr-FR" sz="1400" dirty="0"/>
          </a:p>
          <a:p>
            <a:endParaRPr lang="fr-FR" sz="1400" dirty="0"/>
          </a:p>
          <a:p>
            <a:r>
              <a:rPr lang="fr-FR" sz="1400" dirty="0"/>
              <a:t>Réunions bilatérales</a:t>
            </a:r>
          </a:p>
          <a:p>
            <a:endParaRPr lang="fr-FR" sz="1400" dirty="0"/>
          </a:p>
          <a:p>
            <a:r>
              <a:rPr lang="fr-FR" sz="1400" dirty="0"/>
              <a:t>Tenue des focus groupes thématiques et sectoriels</a:t>
            </a:r>
          </a:p>
          <a:p>
            <a:endParaRPr lang="fr-FR" sz="1400" dirty="0"/>
          </a:p>
        </p:txBody>
      </p:sp>
      <p:sp>
        <p:nvSpPr>
          <p:cNvPr id="8" name="TextBox 7">
            <a:extLst>
              <a:ext uri="{FF2B5EF4-FFF2-40B4-BE49-F238E27FC236}">
                <a16:creationId xmlns:a16="http://schemas.microsoft.com/office/drawing/2014/main" id="{80184C57-3113-44A1-9984-8C90973275A1}"/>
              </a:ext>
            </a:extLst>
          </p:cNvPr>
          <p:cNvSpPr txBox="1"/>
          <p:nvPr/>
        </p:nvSpPr>
        <p:spPr>
          <a:xfrm>
            <a:off x="5951984" y="2373980"/>
            <a:ext cx="1584176" cy="2893100"/>
          </a:xfrm>
          <a:prstGeom prst="rect">
            <a:avLst/>
          </a:prstGeom>
          <a:noFill/>
        </p:spPr>
        <p:txBody>
          <a:bodyPr wrap="square" rtlCol="0">
            <a:spAutoFit/>
          </a:bodyPr>
          <a:lstStyle/>
          <a:p>
            <a:r>
              <a:rPr lang="fr-FR" sz="1400" dirty="0"/>
              <a:t>Restitution des résultats du diagnostic et définition des objectifs</a:t>
            </a:r>
          </a:p>
          <a:p>
            <a:endParaRPr lang="fr-FR" sz="1400" dirty="0"/>
          </a:p>
          <a:p>
            <a:r>
              <a:rPr lang="fr-FR" sz="1400" dirty="0"/>
              <a:t>Elaboration du cadre des résultats</a:t>
            </a:r>
          </a:p>
          <a:p>
            <a:endParaRPr lang="fr-FR" sz="1400" dirty="0"/>
          </a:p>
          <a:p>
            <a:r>
              <a:rPr lang="fr-FR" sz="1400" dirty="0"/>
              <a:t>Validation des priorités</a:t>
            </a:r>
          </a:p>
          <a:p>
            <a:endParaRPr lang="fr-FR" sz="1400" dirty="0"/>
          </a:p>
        </p:txBody>
      </p:sp>
      <p:sp>
        <p:nvSpPr>
          <p:cNvPr id="9" name="TextBox 8">
            <a:extLst>
              <a:ext uri="{FF2B5EF4-FFF2-40B4-BE49-F238E27FC236}">
                <a16:creationId xmlns:a16="http://schemas.microsoft.com/office/drawing/2014/main" id="{CEA247BB-22D2-44E1-AB1D-3EAFE16A4759}"/>
              </a:ext>
            </a:extLst>
          </p:cNvPr>
          <p:cNvSpPr txBox="1"/>
          <p:nvPr/>
        </p:nvSpPr>
        <p:spPr>
          <a:xfrm>
            <a:off x="7536160" y="2413073"/>
            <a:ext cx="1968388" cy="1384995"/>
          </a:xfrm>
          <a:prstGeom prst="rect">
            <a:avLst/>
          </a:prstGeom>
          <a:noFill/>
        </p:spPr>
        <p:txBody>
          <a:bodyPr wrap="square" rtlCol="0">
            <a:spAutoFit/>
          </a:bodyPr>
          <a:lstStyle/>
          <a:p>
            <a:r>
              <a:rPr lang="fr-FR" sz="1400" dirty="0"/>
              <a:t>Elaboration des fiches projets</a:t>
            </a:r>
          </a:p>
          <a:p>
            <a:endParaRPr lang="fr-FR" sz="1400" dirty="0"/>
          </a:p>
          <a:p>
            <a:r>
              <a:rPr lang="fr-FR" sz="1400" dirty="0"/>
              <a:t>validation des fiches projets </a:t>
            </a:r>
          </a:p>
          <a:p>
            <a:endParaRPr lang="fr-FR" sz="1400" dirty="0"/>
          </a:p>
        </p:txBody>
      </p:sp>
      <p:graphicFrame>
        <p:nvGraphicFramePr>
          <p:cNvPr id="11" name="Table 10">
            <a:extLst>
              <a:ext uri="{FF2B5EF4-FFF2-40B4-BE49-F238E27FC236}">
                <a16:creationId xmlns:a16="http://schemas.microsoft.com/office/drawing/2014/main" id="{65BF9467-3A31-4E1E-818F-CB56B3F78AFB}"/>
              </a:ext>
            </a:extLst>
          </p:cNvPr>
          <p:cNvGraphicFramePr>
            <a:graphicFrameLocks noGrp="1"/>
          </p:cNvGraphicFramePr>
          <p:nvPr>
            <p:extLst>
              <p:ext uri="{D42A27DB-BD31-4B8C-83A1-F6EECF244321}">
                <p14:modId xmlns:p14="http://schemas.microsoft.com/office/powerpoint/2010/main" val="3961877022"/>
              </p:ext>
            </p:extLst>
          </p:nvPr>
        </p:nvGraphicFramePr>
        <p:xfrm>
          <a:off x="2603612" y="5600089"/>
          <a:ext cx="6696744" cy="640080"/>
        </p:xfrm>
        <a:graphic>
          <a:graphicData uri="http://schemas.openxmlformats.org/drawingml/2006/table">
            <a:tbl>
              <a:tblPr firstRow="1" bandRow="1">
                <a:tableStyleId>{BC89EF96-8CEA-46FF-86C4-4CE0E7609802}</a:tableStyleId>
              </a:tblPr>
              <a:tblGrid>
                <a:gridCol w="1674186">
                  <a:extLst>
                    <a:ext uri="{9D8B030D-6E8A-4147-A177-3AD203B41FA5}">
                      <a16:colId xmlns:a16="http://schemas.microsoft.com/office/drawing/2014/main" val="98648045"/>
                    </a:ext>
                  </a:extLst>
                </a:gridCol>
                <a:gridCol w="1674186">
                  <a:extLst>
                    <a:ext uri="{9D8B030D-6E8A-4147-A177-3AD203B41FA5}">
                      <a16:colId xmlns:a16="http://schemas.microsoft.com/office/drawing/2014/main" val="3327776557"/>
                    </a:ext>
                  </a:extLst>
                </a:gridCol>
                <a:gridCol w="1674186">
                  <a:extLst>
                    <a:ext uri="{9D8B030D-6E8A-4147-A177-3AD203B41FA5}">
                      <a16:colId xmlns:a16="http://schemas.microsoft.com/office/drawing/2014/main" val="2751871919"/>
                    </a:ext>
                  </a:extLst>
                </a:gridCol>
                <a:gridCol w="1674186">
                  <a:extLst>
                    <a:ext uri="{9D8B030D-6E8A-4147-A177-3AD203B41FA5}">
                      <a16:colId xmlns:a16="http://schemas.microsoft.com/office/drawing/2014/main" val="453904986"/>
                    </a:ext>
                  </a:extLst>
                </a:gridCol>
              </a:tblGrid>
              <a:tr h="370840">
                <a:tc>
                  <a:txBody>
                    <a:bodyPr/>
                    <a:lstStyle/>
                    <a:p>
                      <a:r>
                        <a:rPr kumimoji="0" lang="fr-FR" sz="1200" b="0" kern="1200" dirty="0">
                          <a:solidFill>
                            <a:schemeClr val="tx1"/>
                          </a:solidFill>
                          <a:latin typeface="+mn-lt"/>
                          <a:ea typeface="+mn-ea"/>
                          <a:cs typeface="+mn-cs"/>
                        </a:rPr>
                        <a:t>Feuille de route</a:t>
                      </a:r>
                    </a:p>
                    <a:p>
                      <a:r>
                        <a:rPr kumimoji="0" lang="fr-FR" sz="1200" b="0" kern="1200" dirty="0">
                          <a:solidFill>
                            <a:schemeClr val="tx1"/>
                          </a:solidFill>
                          <a:latin typeface="+mn-lt"/>
                          <a:ea typeface="+mn-ea"/>
                          <a:cs typeface="+mn-cs"/>
                        </a:rPr>
                        <a:t>Liste des membres des CS et </a:t>
                      </a:r>
                      <a:r>
                        <a:rPr kumimoji="0" lang="fr-FR" sz="1200" b="0" kern="1200" dirty="0" err="1">
                          <a:solidFill>
                            <a:schemeClr val="tx1"/>
                          </a:solidFill>
                          <a:latin typeface="+mn-lt"/>
                          <a:ea typeface="+mn-ea"/>
                          <a:cs typeface="+mn-cs"/>
                        </a:rPr>
                        <a:t>GTs</a:t>
                      </a:r>
                      <a:endParaRPr kumimoji="0" lang="en-US" sz="1200" b="0" kern="1200" dirty="0">
                        <a:solidFill>
                          <a:schemeClr val="tx1"/>
                        </a:solidFill>
                        <a:latin typeface="+mn-lt"/>
                        <a:ea typeface="+mn-ea"/>
                        <a:cs typeface="+mn-cs"/>
                      </a:endParaRPr>
                    </a:p>
                  </a:txBody>
                  <a:tcPr/>
                </a:tc>
                <a:tc>
                  <a:txBody>
                    <a:bodyPr/>
                    <a:lstStyle/>
                    <a:p>
                      <a:r>
                        <a:rPr kumimoji="0" lang="fr-FR" sz="1200" b="0" kern="1200" dirty="0">
                          <a:solidFill>
                            <a:schemeClr val="tx1"/>
                          </a:solidFill>
                          <a:latin typeface="+mn-lt"/>
                          <a:ea typeface="+mn-ea"/>
                          <a:cs typeface="+mn-cs"/>
                        </a:rPr>
                        <a:t>Rapport diagnostic</a:t>
                      </a:r>
                      <a:endParaRPr kumimoji="0" lang="en-US" sz="1200" b="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kern="1200" dirty="0">
                          <a:solidFill>
                            <a:schemeClr val="tx1"/>
                          </a:solidFill>
                          <a:latin typeface="+mn-lt"/>
                          <a:ea typeface="+mn-ea"/>
                          <a:cs typeface="+mn-cs"/>
                        </a:rPr>
                        <a:t>Cadre de résultats</a:t>
                      </a:r>
                    </a:p>
                    <a:p>
                      <a:endParaRPr kumimoji="0" lang="en-US" sz="1200" b="0" kern="1200" dirty="0">
                        <a:solidFill>
                          <a:schemeClr val="tx1"/>
                        </a:solidFill>
                        <a:latin typeface="+mn-lt"/>
                        <a:ea typeface="+mn-ea"/>
                        <a:cs typeface="+mn-cs"/>
                      </a:endParaRPr>
                    </a:p>
                  </a:txBody>
                  <a:tcPr/>
                </a:tc>
                <a:tc>
                  <a:txBody>
                    <a:bodyPr/>
                    <a:lstStyle/>
                    <a:p>
                      <a:r>
                        <a:rPr kumimoji="0" lang="fr-FR" sz="1200" b="0" kern="1200" dirty="0">
                          <a:solidFill>
                            <a:schemeClr val="tx1"/>
                          </a:solidFill>
                          <a:latin typeface="+mn-lt"/>
                          <a:ea typeface="+mn-ea"/>
                          <a:cs typeface="+mn-cs"/>
                        </a:rPr>
                        <a:t>Fiches projets &amp; Rapport final</a:t>
                      </a:r>
                      <a:endParaRPr kumimoji="0" lang="en-US" sz="1200" b="0" kern="1200" dirty="0">
                        <a:solidFill>
                          <a:schemeClr val="tx1"/>
                        </a:solidFill>
                        <a:latin typeface="+mn-lt"/>
                        <a:ea typeface="+mn-ea"/>
                        <a:cs typeface="+mn-cs"/>
                      </a:endParaRPr>
                    </a:p>
                  </a:txBody>
                  <a:tcPr/>
                </a:tc>
                <a:extLst>
                  <a:ext uri="{0D108BD9-81ED-4DB2-BD59-A6C34878D82A}">
                    <a16:rowId xmlns:a16="http://schemas.microsoft.com/office/drawing/2014/main" val="16752161"/>
                  </a:ext>
                </a:extLst>
              </a:tr>
            </a:tbl>
          </a:graphicData>
        </a:graphic>
      </p:graphicFrame>
      <p:sp>
        <p:nvSpPr>
          <p:cNvPr id="12" name="Isosceles Triangle 11">
            <a:extLst>
              <a:ext uri="{FF2B5EF4-FFF2-40B4-BE49-F238E27FC236}">
                <a16:creationId xmlns:a16="http://schemas.microsoft.com/office/drawing/2014/main" id="{E07D49BE-C847-4A5B-A3CC-6845615E5D69}"/>
              </a:ext>
            </a:extLst>
          </p:cNvPr>
          <p:cNvSpPr/>
          <p:nvPr/>
        </p:nvSpPr>
        <p:spPr>
          <a:xfrm rot="5400000">
            <a:off x="8760296" y="1268760"/>
            <a:ext cx="1944216" cy="9361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DA9D0FB-2C1A-4E9E-A4ED-03FA9379BF3E}"/>
              </a:ext>
            </a:extLst>
          </p:cNvPr>
          <p:cNvSpPr txBox="1"/>
          <p:nvPr/>
        </p:nvSpPr>
        <p:spPr>
          <a:xfrm rot="16200000">
            <a:off x="1676792" y="5512586"/>
            <a:ext cx="1224136" cy="369332"/>
          </a:xfrm>
          <a:prstGeom prst="rect">
            <a:avLst/>
          </a:prstGeom>
          <a:noFill/>
        </p:spPr>
        <p:txBody>
          <a:bodyPr wrap="square" rtlCol="0">
            <a:spAutoFit/>
          </a:bodyPr>
          <a:lstStyle/>
          <a:p>
            <a:r>
              <a:rPr lang="fr-FR" dirty="0"/>
              <a:t>Livrables</a:t>
            </a:r>
            <a:endParaRPr lang="en-US" dirty="0"/>
          </a:p>
        </p:txBody>
      </p:sp>
      <p:sp>
        <p:nvSpPr>
          <p:cNvPr id="16" name="Title 1">
            <a:extLst>
              <a:ext uri="{FF2B5EF4-FFF2-40B4-BE49-F238E27FC236}">
                <a16:creationId xmlns:a16="http://schemas.microsoft.com/office/drawing/2014/main" id="{B49E51B9-C749-4120-B72A-EEFA58B36B17}"/>
              </a:ext>
            </a:extLst>
          </p:cNvPr>
          <p:cNvSpPr txBox="1">
            <a:spLocks/>
          </p:cNvSpPr>
          <p:nvPr/>
        </p:nvSpPr>
        <p:spPr>
          <a:xfrm>
            <a:off x="2036948" y="281228"/>
            <a:ext cx="7467600"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Démarche d’élaboration du PRE</a:t>
            </a:r>
          </a:p>
        </p:txBody>
      </p:sp>
      <mc:AlternateContent xmlns:mc="http://schemas.openxmlformats.org/markup-compatibility/2006" xmlns:pslz="http://schemas.microsoft.com/office/powerpoint/2016/slidezoom">
        <mc:Choice Requires="pslz">
          <p:graphicFrame>
            <p:nvGraphicFramePr>
              <p:cNvPr id="18" name="Slide Zoom 17">
                <a:extLst>
                  <a:ext uri="{FF2B5EF4-FFF2-40B4-BE49-F238E27FC236}">
                    <a16:creationId xmlns:a16="http://schemas.microsoft.com/office/drawing/2014/main" id="{AE3DCBE3-3388-489E-A807-0ADAFE0ED50E}"/>
                  </a:ext>
                </a:extLst>
              </p:cNvPr>
              <p:cNvGraphicFramePr>
                <a:graphicFrameLocks noChangeAspect="1"/>
              </p:cNvGraphicFramePr>
              <p:nvPr>
                <p:extLst>
                  <p:ext uri="{D42A27DB-BD31-4B8C-83A1-F6EECF244321}">
                    <p14:modId xmlns:p14="http://schemas.microsoft.com/office/powerpoint/2010/main" val="782455910"/>
                  </p:ext>
                </p:extLst>
              </p:nvPr>
            </p:nvGraphicFramePr>
            <p:xfrm>
              <a:off x="3368576" y="5088950"/>
              <a:ext cx="475037" cy="356277"/>
            </p:xfrm>
            <a:graphic>
              <a:graphicData uri="http://schemas.microsoft.com/office/powerpoint/2016/slidezoom">
                <pslz:sldZm>
                  <pslz:sldZmObj sldId="310" cId="1848430030">
                    <pslz:zmPr id="{D3DCAADD-8D1E-4935-910E-D3633216EAF0}" returnToParent="0" transitionDur="1000">
                      <p166:blipFill xmlns:p166="http://schemas.microsoft.com/office/powerpoint/2016/6/main">
                        <a:blip r:embed="rId3"/>
                        <a:stretch>
                          <a:fillRect/>
                        </a:stretch>
                      </p166:blipFill>
                      <p166:spPr xmlns:p166="http://schemas.microsoft.com/office/powerpoint/2016/6/main">
                        <a:xfrm>
                          <a:off x="0" y="0"/>
                          <a:ext cx="475037" cy="356277"/>
                        </a:xfrm>
                        <a:prstGeom prst="rect">
                          <a:avLst/>
                        </a:prstGeom>
                        <a:ln w="3175">
                          <a:solidFill>
                            <a:prstClr val="ltGray"/>
                          </a:solidFill>
                        </a:ln>
                      </p166:spPr>
                    </pslz:zmPr>
                  </pslz:sldZmObj>
                </pslz:sldZm>
              </a:graphicData>
            </a:graphic>
          </p:graphicFrame>
        </mc:Choice>
        <mc:Fallback xmlns="">
          <p:pic>
            <p:nvPicPr>
              <p:cNvPr id="18" name="Slide Zoom 17">
                <a:hlinkClick r:id="rId4" action="ppaction://hlinksldjump"/>
                <a:extLst>
                  <a:ext uri="{FF2B5EF4-FFF2-40B4-BE49-F238E27FC236}">
                    <a16:creationId xmlns:a16="http://schemas.microsoft.com/office/drawing/2014/main" id="{AE3DCBE3-3388-489E-A807-0ADAFE0ED50E}"/>
                  </a:ext>
                </a:extLst>
              </p:cNvPr>
              <p:cNvPicPr>
                <a:picLocks noGrp="1" noRot="1" noChangeAspect="1" noMove="1" noResize="1" noEditPoints="1" noAdjustHandles="1" noChangeArrowheads="1" noChangeShapeType="1"/>
              </p:cNvPicPr>
              <p:nvPr/>
            </p:nvPicPr>
            <p:blipFill>
              <a:blip r:embed="rId5"/>
              <a:stretch>
                <a:fillRect/>
              </a:stretch>
            </p:blipFill>
            <p:spPr>
              <a:xfrm>
                <a:off x="3368576" y="5088950"/>
                <a:ext cx="475037" cy="356277"/>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0" name="Slide Zoom 19">
                <a:extLst>
                  <a:ext uri="{FF2B5EF4-FFF2-40B4-BE49-F238E27FC236}">
                    <a16:creationId xmlns:a16="http://schemas.microsoft.com/office/drawing/2014/main" id="{504BCC71-DBF6-4818-9A51-5857F30466B9}"/>
                  </a:ext>
                </a:extLst>
              </p:cNvPr>
              <p:cNvGraphicFramePr>
                <a:graphicFrameLocks noChangeAspect="1"/>
              </p:cNvGraphicFramePr>
              <p:nvPr>
                <p:extLst>
                  <p:ext uri="{D42A27DB-BD31-4B8C-83A1-F6EECF244321}">
                    <p14:modId xmlns:p14="http://schemas.microsoft.com/office/powerpoint/2010/main" val="4184348163"/>
                  </p:ext>
                </p:extLst>
              </p:nvPr>
            </p:nvGraphicFramePr>
            <p:xfrm>
              <a:off x="4833532" y="5013179"/>
              <a:ext cx="614399" cy="460799"/>
            </p:xfrm>
            <a:graphic>
              <a:graphicData uri="http://schemas.microsoft.com/office/powerpoint/2016/slidezoom">
                <pslz:sldZm>
                  <pslz:sldZmObj sldId="332" cId="650493420">
                    <pslz:zmPr id="{23EF53B0-5555-4A85-A518-C9213E793395}" returnToParent="0" transitionDur="1000">
                      <p166:blipFill xmlns:p166="http://schemas.microsoft.com/office/powerpoint/2016/6/main">
                        <a:blip r:embed="rId6"/>
                        <a:stretch>
                          <a:fillRect/>
                        </a:stretch>
                      </p166:blipFill>
                      <p166:spPr xmlns:p166="http://schemas.microsoft.com/office/powerpoint/2016/6/main">
                        <a:xfrm>
                          <a:off x="0" y="0"/>
                          <a:ext cx="614399" cy="460799"/>
                        </a:xfrm>
                        <a:prstGeom prst="rect">
                          <a:avLst/>
                        </a:prstGeom>
                        <a:ln w="3175">
                          <a:solidFill>
                            <a:prstClr val="ltGray"/>
                          </a:solidFill>
                        </a:ln>
                      </p166:spPr>
                    </pslz:zmPr>
                  </pslz:sldZmObj>
                </pslz:sldZm>
              </a:graphicData>
            </a:graphic>
          </p:graphicFrame>
        </mc:Choice>
        <mc:Fallback xmlns="">
          <p:pic>
            <p:nvPicPr>
              <p:cNvPr id="20" name="Slide Zoom 19">
                <a:hlinkClick r:id="rId7" action="ppaction://hlinksldjump"/>
                <a:extLst>
                  <a:ext uri="{FF2B5EF4-FFF2-40B4-BE49-F238E27FC236}">
                    <a16:creationId xmlns:a16="http://schemas.microsoft.com/office/drawing/2014/main" id="{504BCC71-DBF6-4818-9A51-5857F30466B9}"/>
                  </a:ext>
                </a:extLst>
              </p:cNvPr>
              <p:cNvPicPr>
                <a:picLocks noGrp="1" noRot="1" noChangeAspect="1" noMove="1" noResize="1" noEditPoints="1" noAdjustHandles="1" noChangeArrowheads="1" noChangeShapeType="1"/>
              </p:cNvPicPr>
              <p:nvPr/>
            </p:nvPicPr>
            <p:blipFill>
              <a:blip r:embed="rId8"/>
              <a:stretch>
                <a:fillRect/>
              </a:stretch>
            </p:blipFill>
            <p:spPr>
              <a:xfrm>
                <a:off x="4833532" y="5013179"/>
                <a:ext cx="614399" cy="460799"/>
              </a:xfrm>
              <a:prstGeom prst="rect">
                <a:avLst/>
              </a:prstGeom>
              <a:ln w="3175">
                <a:solidFill>
                  <a:prstClr val="ltGray"/>
                </a:solidFill>
              </a:ln>
            </p:spPr>
          </p:pic>
        </mc:Fallback>
      </mc:AlternateContent>
      <p:cxnSp>
        <p:nvCxnSpPr>
          <p:cNvPr id="14" name="Straight Connector 13">
            <a:extLst>
              <a:ext uri="{FF2B5EF4-FFF2-40B4-BE49-F238E27FC236}">
                <a16:creationId xmlns:a16="http://schemas.microsoft.com/office/drawing/2014/main" id="{62D867AD-A386-425F-9EFD-7E6E04A43B8A}"/>
              </a:ext>
            </a:extLst>
          </p:cNvPr>
          <p:cNvCxnSpPr/>
          <p:nvPr/>
        </p:nvCxnSpPr>
        <p:spPr>
          <a:xfrm>
            <a:off x="1631504" y="764704"/>
            <a:ext cx="8640960"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7F5820AC-F6EC-4CD9-98EA-E8C900DEF7DD}"/>
                  </a:ext>
                </a:extLst>
              </p:cNvPr>
              <p:cNvGraphicFramePr>
                <a:graphicFrameLocks noChangeAspect="1"/>
              </p:cNvGraphicFramePr>
              <p:nvPr>
                <p:extLst>
                  <p:ext uri="{D42A27DB-BD31-4B8C-83A1-F6EECF244321}">
                    <p14:modId xmlns:p14="http://schemas.microsoft.com/office/powerpoint/2010/main" val="3190457201"/>
                  </p:ext>
                </p:extLst>
              </p:nvPr>
            </p:nvGraphicFramePr>
            <p:xfrm>
              <a:off x="2700942" y="5055314"/>
              <a:ext cx="519828" cy="389871"/>
            </p:xfrm>
            <a:graphic>
              <a:graphicData uri="http://schemas.microsoft.com/office/powerpoint/2016/slidezoom">
                <pslz:sldZm>
                  <pslz:sldZmObj sldId="301" cId="2952087090">
                    <pslz:zmPr id="{1F7541A6-4F51-4C9D-B795-20A00A560347}" returnToParent="0" transitionDur="1000">
                      <p166:blipFill xmlns:p166="http://schemas.microsoft.com/office/powerpoint/2016/6/main">
                        <a:blip r:embed="rId9"/>
                        <a:stretch>
                          <a:fillRect/>
                        </a:stretch>
                      </p166:blipFill>
                      <p166:spPr xmlns:p166="http://schemas.microsoft.com/office/powerpoint/2016/6/main">
                        <a:xfrm>
                          <a:off x="0" y="0"/>
                          <a:ext cx="519828" cy="389871"/>
                        </a:xfrm>
                        <a:prstGeom prst="rect">
                          <a:avLst/>
                        </a:prstGeom>
                        <a:ln w="3175">
                          <a:solidFill>
                            <a:prstClr val="ltGray"/>
                          </a:solidFill>
                        </a:ln>
                      </p166:spPr>
                    </pslz:zmPr>
                  </pslz:sldZmObj>
                </pslz:sldZm>
              </a:graphicData>
            </a:graphic>
          </p:graphicFrame>
        </mc:Choice>
        <mc:Fallback xmlns="">
          <p:pic>
            <p:nvPicPr>
              <p:cNvPr id="4" name="Slide Zoom 3">
                <a:hlinkClick r:id="rId10" action="ppaction://hlinksldjump"/>
                <a:extLst>
                  <a:ext uri="{FF2B5EF4-FFF2-40B4-BE49-F238E27FC236}">
                    <a16:creationId xmlns:a16="http://schemas.microsoft.com/office/drawing/2014/main" id="{7F5820AC-F6EC-4CD9-98EA-E8C900DEF7DD}"/>
                  </a:ext>
                </a:extLst>
              </p:cNvPr>
              <p:cNvPicPr>
                <a:picLocks noGrp="1" noRot="1" noChangeAspect="1" noMove="1" noResize="1" noEditPoints="1" noAdjustHandles="1" noChangeArrowheads="1" noChangeShapeType="1"/>
              </p:cNvPicPr>
              <p:nvPr/>
            </p:nvPicPr>
            <p:blipFill>
              <a:blip r:embed="rId11"/>
              <a:stretch>
                <a:fillRect/>
              </a:stretch>
            </p:blipFill>
            <p:spPr>
              <a:xfrm>
                <a:off x="2700942" y="5055314"/>
                <a:ext cx="519828" cy="389871"/>
              </a:xfrm>
              <a:prstGeom prst="rect">
                <a:avLst/>
              </a:prstGeom>
              <a:ln w="3175">
                <a:solidFill>
                  <a:prstClr val="ltGray"/>
                </a:solidFill>
              </a:ln>
            </p:spPr>
          </p:pic>
        </mc:Fallback>
      </mc:AlternateContent>
      <p:sp>
        <p:nvSpPr>
          <p:cNvPr id="3" name="Arrow: Down 2">
            <a:extLst>
              <a:ext uri="{FF2B5EF4-FFF2-40B4-BE49-F238E27FC236}">
                <a16:creationId xmlns:a16="http://schemas.microsoft.com/office/drawing/2014/main" id="{12F738D6-5CF5-40C8-97F4-D535CE38624A}"/>
              </a:ext>
            </a:extLst>
          </p:cNvPr>
          <p:cNvSpPr/>
          <p:nvPr/>
        </p:nvSpPr>
        <p:spPr>
          <a:xfrm>
            <a:off x="5447928" y="915586"/>
            <a:ext cx="144016" cy="2653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F500CE4A-B75C-4558-BBDB-9745F21E9305}"/>
              </a:ext>
            </a:extLst>
          </p:cNvPr>
          <p:cNvSpPr>
            <a:spLocks noGrp="1"/>
          </p:cNvSpPr>
          <p:nvPr>
            <p:ph type="sldNum" sz="quarter" idx="12"/>
          </p:nvPr>
        </p:nvSpPr>
        <p:spPr/>
        <p:txBody>
          <a:bodyPr/>
          <a:lstStyle/>
          <a:p>
            <a:fld id="{317E378F-21B4-4D91-BAE9-88E1576D8973}" type="slidenum">
              <a:rPr lang="fr-FR" smtClean="0"/>
              <a:t>6</a:t>
            </a:fld>
            <a:endParaRPr lang="fr-FR"/>
          </a:p>
        </p:txBody>
      </p:sp>
    </p:spTree>
    <p:extLst>
      <p:ext uri="{BB962C8B-B14F-4D97-AF65-F5344CB8AC3E}">
        <p14:creationId xmlns:p14="http://schemas.microsoft.com/office/powerpoint/2010/main" val="1344521493"/>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5628EE-8CC4-43AE-8783-CDE7AAEACFB4}"/>
              </a:ext>
            </a:extLst>
          </p:cNvPr>
          <p:cNvSpPr txBox="1"/>
          <p:nvPr/>
        </p:nvSpPr>
        <p:spPr>
          <a:xfrm>
            <a:off x="6120553" y="2280789"/>
            <a:ext cx="3672408" cy="1754326"/>
          </a:xfrm>
          <a:prstGeom prst="rect">
            <a:avLst/>
          </a:prstGeom>
          <a:solidFill>
            <a:schemeClr val="accent1">
              <a:lumMod val="20000"/>
              <a:lumOff val="80000"/>
            </a:schemeClr>
          </a:solidFill>
        </p:spPr>
        <p:txBody>
          <a:bodyPr wrap="square" rtlCol="0">
            <a:spAutoFit/>
          </a:bodyPr>
          <a:lstStyle/>
          <a:p>
            <a:r>
              <a:rPr lang="fr-FR" dirty="0"/>
              <a:t>Croissance économique</a:t>
            </a:r>
          </a:p>
          <a:p>
            <a:r>
              <a:rPr lang="fr-FR" dirty="0"/>
              <a:t>Structure sectorielle</a:t>
            </a:r>
          </a:p>
          <a:p>
            <a:r>
              <a:rPr lang="fr-FR" dirty="0"/>
              <a:t>Investissements/ créations d’entreprises</a:t>
            </a:r>
          </a:p>
          <a:p>
            <a:r>
              <a:rPr lang="fr-FR" dirty="0"/>
              <a:t>Création d’emplois</a:t>
            </a:r>
          </a:p>
          <a:p>
            <a:r>
              <a:rPr lang="fr-FR" dirty="0"/>
              <a:t>Entrepreneuriat</a:t>
            </a:r>
            <a:endParaRPr lang="en-US" dirty="0"/>
          </a:p>
        </p:txBody>
      </p:sp>
      <p:sp>
        <p:nvSpPr>
          <p:cNvPr id="3" name="TextBox 2">
            <a:extLst>
              <a:ext uri="{FF2B5EF4-FFF2-40B4-BE49-F238E27FC236}">
                <a16:creationId xmlns:a16="http://schemas.microsoft.com/office/drawing/2014/main" id="{FEB65EC5-FCCC-4E75-8F29-9EA0CFB87ABE}"/>
              </a:ext>
            </a:extLst>
          </p:cNvPr>
          <p:cNvSpPr txBox="1"/>
          <p:nvPr/>
        </p:nvSpPr>
        <p:spPr>
          <a:xfrm>
            <a:off x="2036948" y="2258864"/>
            <a:ext cx="3793256" cy="646331"/>
          </a:xfrm>
          <a:prstGeom prst="rect">
            <a:avLst/>
          </a:prstGeom>
          <a:solidFill>
            <a:schemeClr val="accent1">
              <a:lumMod val="20000"/>
              <a:lumOff val="80000"/>
            </a:schemeClr>
          </a:solidFill>
        </p:spPr>
        <p:txBody>
          <a:bodyPr wrap="square" rtlCol="0">
            <a:spAutoFit/>
          </a:bodyPr>
          <a:lstStyle/>
          <a:p>
            <a:r>
              <a:rPr lang="fr-FR" dirty="0"/>
              <a:t>Population en âge de travailler</a:t>
            </a:r>
          </a:p>
          <a:p>
            <a:r>
              <a:rPr lang="fr-FR" dirty="0"/>
              <a:t>Migration</a:t>
            </a:r>
            <a:endParaRPr lang="en-US" dirty="0"/>
          </a:p>
        </p:txBody>
      </p:sp>
      <p:sp>
        <p:nvSpPr>
          <p:cNvPr id="7" name="TextBox 6">
            <a:extLst>
              <a:ext uri="{FF2B5EF4-FFF2-40B4-BE49-F238E27FC236}">
                <a16:creationId xmlns:a16="http://schemas.microsoft.com/office/drawing/2014/main" id="{7E21B58F-391D-4C08-B51A-E1493143A967}"/>
              </a:ext>
            </a:extLst>
          </p:cNvPr>
          <p:cNvSpPr txBox="1"/>
          <p:nvPr/>
        </p:nvSpPr>
        <p:spPr>
          <a:xfrm>
            <a:off x="2036948" y="1900563"/>
            <a:ext cx="3803822" cy="369332"/>
          </a:xfrm>
          <a:prstGeom prst="rect">
            <a:avLst/>
          </a:prstGeom>
          <a:solidFill>
            <a:schemeClr val="accent1">
              <a:lumMod val="50000"/>
            </a:schemeClr>
          </a:solidFill>
        </p:spPr>
        <p:txBody>
          <a:bodyPr wrap="square" rtlCol="0">
            <a:spAutoFit/>
          </a:bodyPr>
          <a:lstStyle/>
          <a:p>
            <a:r>
              <a:rPr lang="fr-FR" b="1" dirty="0">
                <a:solidFill>
                  <a:schemeClr val="bg1"/>
                </a:solidFill>
              </a:rPr>
              <a:t>Analyse de la démographie</a:t>
            </a:r>
          </a:p>
        </p:txBody>
      </p:sp>
      <p:sp>
        <p:nvSpPr>
          <p:cNvPr id="11" name="Rectangle: Rounded Corners 10">
            <a:extLst>
              <a:ext uri="{FF2B5EF4-FFF2-40B4-BE49-F238E27FC236}">
                <a16:creationId xmlns:a16="http://schemas.microsoft.com/office/drawing/2014/main" id="{04DA02B9-A38F-4126-997C-F89FB04EF01B}"/>
              </a:ext>
            </a:extLst>
          </p:cNvPr>
          <p:cNvSpPr/>
          <p:nvPr/>
        </p:nvSpPr>
        <p:spPr>
          <a:xfrm>
            <a:off x="1875216" y="1052736"/>
            <a:ext cx="8153536" cy="5400600"/>
          </a:xfrm>
          <a:prstGeom prst="roundRect">
            <a:avLst/>
          </a:prstGeom>
          <a:noFill/>
        </p:spPr>
        <p:style>
          <a:lnRef idx="2">
            <a:schemeClr val="accent1"/>
          </a:lnRef>
          <a:fillRef idx="1">
            <a:schemeClr val="lt1"/>
          </a:fillRef>
          <a:effectRef idx="0">
            <a:schemeClr val="accent1"/>
          </a:effectRef>
          <a:fontRef idx="minor">
            <a:schemeClr val="dk1"/>
          </a:fontRef>
        </p:style>
        <p:txBody>
          <a:bodyPr rtlCol="0" anchor="t"/>
          <a:lstStyle/>
          <a:p>
            <a:pPr algn="ctr"/>
            <a:endParaRPr lang="en-US" dirty="0"/>
          </a:p>
        </p:txBody>
      </p:sp>
      <p:sp>
        <p:nvSpPr>
          <p:cNvPr id="12" name="Title 1">
            <a:extLst>
              <a:ext uri="{FF2B5EF4-FFF2-40B4-BE49-F238E27FC236}">
                <a16:creationId xmlns:a16="http://schemas.microsoft.com/office/drawing/2014/main" id="{DA6BBDA6-D5C8-4F0A-B016-4702F583197E}"/>
              </a:ext>
            </a:extLst>
          </p:cNvPr>
          <p:cNvSpPr txBox="1">
            <a:spLocks/>
          </p:cNvSpPr>
          <p:nvPr/>
        </p:nvSpPr>
        <p:spPr>
          <a:xfrm>
            <a:off x="2036948" y="281228"/>
            <a:ext cx="7467600"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Démarche d’élaboration du PRE</a:t>
            </a:r>
          </a:p>
        </p:txBody>
      </p:sp>
      <p:cxnSp>
        <p:nvCxnSpPr>
          <p:cNvPr id="13" name="Straight Connector 12">
            <a:extLst>
              <a:ext uri="{FF2B5EF4-FFF2-40B4-BE49-F238E27FC236}">
                <a16:creationId xmlns:a16="http://schemas.microsoft.com/office/drawing/2014/main" id="{0FFA9261-2A38-4380-AE27-75F6FFDE37BF}"/>
              </a:ext>
            </a:extLst>
          </p:cNvPr>
          <p:cNvCxnSpPr/>
          <p:nvPr/>
        </p:nvCxnSpPr>
        <p:spPr>
          <a:xfrm>
            <a:off x="1631504" y="764704"/>
            <a:ext cx="8640960" cy="0"/>
          </a:xfrm>
          <a:prstGeom prst="line">
            <a:avLst/>
          </a:prstGeom>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6AD16FB9-E50D-4C0B-A221-CB3B23AF91F9}"/>
              </a:ext>
            </a:extLst>
          </p:cNvPr>
          <p:cNvSpPr/>
          <p:nvPr/>
        </p:nvSpPr>
        <p:spPr>
          <a:xfrm>
            <a:off x="2733575" y="1203642"/>
            <a:ext cx="5687774" cy="707886"/>
          </a:xfrm>
          <a:prstGeom prst="rect">
            <a:avLst/>
          </a:prstGeom>
        </p:spPr>
        <p:txBody>
          <a:bodyPr wrap="none">
            <a:spAutoFit/>
          </a:bodyPr>
          <a:lstStyle/>
          <a:p>
            <a:pPr algn="ctr"/>
            <a:r>
              <a:rPr lang="fr-FR" sz="2000" b="1" dirty="0"/>
              <a:t>Analyse du marché du travail de la RTTA</a:t>
            </a:r>
          </a:p>
          <a:p>
            <a:pPr algn="ctr"/>
            <a:endParaRPr lang="en-US" sz="2000" b="1" dirty="0"/>
          </a:p>
        </p:txBody>
      </p:sp>
      <p:sp>
        <p:nvSpPr>
          <p:cNvPr id="15" name="TextBox 14">
            <a:extLst>
              <a:ext uri="{FF2B5EF4-FFF2-40B4-BE49-F238E27FC236}">
                <a16:creationId xmlns:a16="http://schemas.microsoft.com/office/drawing/2014/main" id="{A72025B3-F507-4FEE-BD3C-5E8B16EE56CA}"/>
              </a:ext>
            </a:extLst>
          </p:cNvPr>
          <p:cNvSpPr txBox="1"/>
          <p:nvPr/>
        </p:nvSpPr>
        <p:spPr>
          <a:xfrm>
            <a:off x="2049550" y="3355250"/>
            <a:ext cx="3793256" cy="369332"/>
          </a:xfrm>
          <a:prstGeom prst="rect">
            <a:avLst/>
          </a:prstGeom>
          <a:solidFill>
            <a:schemeClr val="accent1">
              <a:lumMod val="20000"/>
              <a:lumOff val="80000"/>
            </a:schemeClr>
          </a:solidFill>
        </p:spPr>
        <p:txBody>
          <a:bodyPr wrap="square" rtlCol="0">
            <a:spAutoFit/>
          </a:bodyPr>
          <a:lstStyle/>
          <a:p>
            <a:r>
              <a:rPr lang="fr-FR" dirty="0"/>
              <a:t>Actifs/Inactifs/Chômeurs/</a:t>
            </a:r>
            <a:r>
              <a:rPr lang="fr-FR" dirty="0" err="1"/>
              <a:t>Neet’s</a:t>
            </a:r>
            <a:endParaRPr lang="en-US" dirty="0"/>
          </a:p>
        </p:txBody>
      </p:sp>
      <p:sp>
        <p:nvSpPr>
          <p:cNvPr id="16" name="TextBox 15">
            <a:extLst>
              <a:ext uri="{FF2B5EF4-FFF2-40B4-BE49-F238E27FC236}">
                <a16:creationId xmlns:a16="http://schemas.microsoft.com/office/drawing/2014/main" id="{55C9E969-7D50-4F79-A891-302CD109930F}"/>
              </a:ext>
            </a:extLst>
          </p:cNvPr>
          <p:cNvSpPr txBox="1"/>
          <p:nvPr/>
        </p:nvSpPr>
        <p:spPr>
          <a:xfrm>
            <a:off x="2049550" y="2996952"/>
            <a:ext cx="3803822" cy="369332"/>
          </a:xfrm>
          <a:prstGeom prst="rect">
            <a:avLst/>
          </a:prstGeom>
          <a:solidFill>
            <a:schemeClr val="accent1">
              <a:lumMod val="50000"/>
            </a:schemeClr>
          </a:solidFill>
        </p:spPr>
        <p:txBody>
          <a:bodyPr wrap="square" rtlCol="0">
            <a:spAutoFit/>
          </a:bodyPr>
          <a:lstStyle/>
          <a:p>
            <a:r>
              <a:rPr lang="fr-FR" b="1" dirty="0">
                <a:solidFill>
                  <a:schemeClr val="bg1"/>
                </a:solidFill>
              </a:rPr>
              <a:t>Population par type d’activité</a:t>
            </a:r>
          </a:p>
        </p:txBody>
      </p:sp>
      <p:sp>
        <p:nvSpPr>
          <p:cNvPr id="17" name="TextBox 16">
            <a:extLst>
              <a:ext uri="{FF2B5EF4-FFF2-40B4-BE49-F238E27FC236}">
                <a16:creationId xmlns:a16="http://schemas.microsoft.com/office/drawing/2014/main" id="{427E9CB8-6B7A-41D8-8582-17CFFF904ED2}"/>
              </a:ext>
            </a:extLst>
          </p:cNvPr>
          <p:cNvSpPr txBox="1"/>
          <p:nvPr/>
        </p:nvSpPr>
        <p:spPr>
          <a:xfrm>
            <a:off x="2049550" y="4482426"/>
            <a:ext cx="3793256" cy="369332"/>
          </a:xfrm>
          <a:prstGeom prst="rect">
            <a:avLst/>
          </a:prstGeom>
          <a:solidFill>
            <a:schemeClr val="accent1">
              <a:lumMod val="20000"/>
              <a:lumOff val="80000"/>
            </a:schemeClr>
          </a:solidFill>
        </p:spPr>
        <p:txBody>
          <a:bodyPr wrap="square" rtlCol="0">
            <a:spAutoFit/>
          </a:bodyPr>
          <a:lstStyle/>
          <a:p>
            <a:r>
              <a:rPr lang="fr-FR" dirty="0"/>
              <a:t>Actifs/Chômeurs/Occupés</a:t>
            </a:r>
            <a:endParaRPr lang="en-US" dirty="0"/>
          </a:p>
        </p:txBody>
      </p:sp>
      <p:sp>
        <p:nvSpPr>
          <p:cNvPr id="18" name="TextBox 17">
            <a:extLst>
              <a:ext uri="{FF2B5EF4-FFF2-40B4-BE49-F238E27FC236}">
                <a16:creationId xmlns:a16="http://schemas.microsoft.com/office/drawing/2014/main" id="{EABFEEAC-4860-409A-88F9-20374E45F89B}"/>
              </a:ext>
            </a:extLst>
          </p:cNvPr>
          <p:cNvSpPr txBox="1"/>
          <p:nvPr/>
        </p:nvSpPr>
        <p:spPr>
          <a:xfrm>
            <a:off x="2049550" y="3839291"/>
            <a:ext cx="3803822" cy="646331"/>
          </a:xfrm>
          <a:prstGeom prst="rect">
            <a:avLst/>
          </a:prstGeom>
          <a:solidFill>
            <a:schemeClr val="accent1">
              <a:lumMod val="50000"/>
            </a:schemeClr>
          </a:solidFill>
        </p:spPr>
        <p:txBody>
          <a:bodyPr wrap="square" rtlCol="0">
            <a:spAutoFit/>
          </a:bodyPr>
          <a:lstStyle/>
          <a:p>
            <a:r>
              <a:rPr lang="fr-FR" b="1" dirty="0">
                <a:solidFill>
                  <a:schemeClr val="bg1"/>
                </a:solidFill>
              </a:rPr>
              <a:t>Caractéristiques de la population active</a:t>
            </a:r>
          </a:p>
        </p:txBody>
      </p:sp>
      <p:sp>
        <p:nvSpPr>
          <p:cNvPr id="19" name="TextBox 18">
            <a:extLst>
              <a:ext uri="{FF2B5EF4-FFF2-40B4-BE49-F238E27FC236}">
                <a16:creationId xmlns:a16="http://schemas.microsoft.com/office/drawing/2014/main" id="{81923F5D-3DD2-4D7F-B50B-61D2284E0318}"/>
              </a:ext>
            </a:extLst>
          </p:cNvPr>
          <p:cNvSpPr txBox="1"/>
          <p:nvPr/>
        </p:nvSpPr>
        <p:spPr>
          <a:xfrm>
            <a:off x="6120555" y="1916832"/>
            <a:ext cx="3635253" cy="369332"/>
          </a:xfrm>
          <a:prstGeom prst="rect">
            <a:avLst/>
          </a:prstGeom>
          <a:solidFill>
            <a:schemeClr val="accent1">
              <a:lumMod val="50000"/>
            </a:schemeClr>
          </a:solidFill>
        </p:spPr>
        <p:txBody>
          <a:bodyPr wrap="square" rtlCol="0">
            <a:spAutoFit/>
          </a:bodyPr>
          <a:lstStyle/>
          <a:p>
            <a:r>
              <a:rPr lang="fr-FR" b="1" dirty="0">
                <a:solidFill>
                  <a:schemeClr val="bg1"/>
                </a:solidFill>
              </a:rPr>
              <a:t>Economie de la RTTA</a:t>
            </a:r>
          </a:p>
        </p:txBody>
      </p:sp>
      <p:sp>
        <p:nvSpPr>
          <p:cNvPr id="20" name="TextBox 19">
            <a:extLst>
              <a:ext uri="{FF2B5EF4-FFF2-40B4-BE49-F238E27FC236}">
                <a16:creationId xmlns:a16="http://schemas.microsoft.com/office/drawing/2014/main" id="{C1A89774-518F-4A94-B9E3-6D987662005B}"/>
              </a:ext>
            </a:extLst>
          </p:cNvPr>
          <p:cNvSpPr txBox="1"/>
          <p:nvPr/>
        </p:nvSpPr>
        <p:spPr>
          <a:xfrm>
            <a:off x="6104857" y="4497258"/>
            <a:ext cx="3672408" cy="646331"/>
          </a:xfrm>
          <a:prstGeom prst="rect">
            <a:avLst/>
          </a:prstGeom>
          <a:solidFill>
            <a:schemeClr val="accent1">
              <a:lumMod val="20000"/>
              <a:lumOff val="80000"/>
            </a:schemeClr>
          </a:solidFill>
        </p:spPr>
        <p:txBody>
          <a:bodyPr wrap="square" rtlCol="0">
            <a:spAutoFit/>
          </a:bodyPr>
          <a:lstStyle/>
          <a:p>
            <a:r>
              <a:rPr lang="fr-FR" dirty="0"/>
              <a:t>Incitation à l’embauche/ Employabilité / Intermédiation</a:t>
            </a:r>
          </a:p>
        </p:txBody>
      </p:sp>
      <p:sp>
        <p:nvSpPr>
          <p:cNvPr id="21" name="TextBox 20">
            <a:extLst>
              <a:ext uri="{FF2B5EF4-FFF2-40B4-BE49-F238E27FC236}">
                <a16:creationId xmlns:a16="http://schemas.microsoft.com/office/drawing/2014/main" id="{E57937EA-005A-4FDB-8499-C1C109C401B7}"/>
              </a:ext>
            </a:extLst>
          </p:cNvPr>
          <p:cNvSpPr txBox="1"/>
          <p:nvPr/>
        </p:nvSpPr>
        <p:spPr>
          <a:xfrm>
            <a:off x="6104859" y="4133298"/>
            <a:ext cx="3635253" cy="369332"/>
          </a:xfrm>
          <a:prstGeom prst="rect">
            <a:avLst/>
          </a:prstGeom>
          <a:solidFill>
            <a:schemeClr val="accent1">
              <a:lumMod val="50000"/>
            </a:schemeClr>
          </a:solidFill>
        </p:spPr>
        <p:txBody>
          <a:bodyPr wrap="square" rtlCol="0">
            <a:spAutoFit/>
          </a:bodyPr>
          <a:lstStyle/>
          <a:p>
            <a:r>
              <a:rPr lang="fr-FR" b="1" dirty="0">
                <a:solidFill>
                  <a:schemeClr val="bg1"/>
                </a:solidFill>
              </a:rPr>
              <a:t>Politiques actives du MT</a:t>
            </a:r>
          </a:p>
        </p:txBody>
      </p:sp>
      <p:sp>
        <p:nvSpPr>
          <p:cNvPr id="22" name="TextBox 21">
            <a:extLst>
              <a:ext uri="{FF2B5EF4-FFF2-40B4-BE49-F238E27FC236}">
                <a16:creationId xmlns:a16="http://schemas.microsoft.com/office/drawing/2014/main" id="{8A32F283-EEE3-4C9B-B0EF-F762BCDDDAE8}"/>
              </a:ext>
            </a:extLst>
          </p:cNvPr>
          <p:cNvSpPr txBox="1"/>
          <p:nvPr/>
        </p:nvSpPr>
        <p:spPr>
          <a:xfrm>
            <a:off x="2060114" y="5272501"/>
            <a:ext cx="3793256" cy="646331"/>
          </a:xfrm>
          <a:prstGeom prst="rect">
            <a:avLst/>
          </a:prstGeom>
          <a:solidFill>
            <a:schemeClr val="accent1">
              <a:lumMod val="20000"/>
              <a:lumOff val="80000"/>
            </a:schemeClr>
          </a:solidFill>
        </p:spPr>
        <p:txBody>
          <a:bodyPr wrap="square" rtlCol="0">
            <a:spAutoFit/>
          </a:bodyPr>
          <a:lstStyle/>
          <a:p>
            <a:r>
              <a:rPr lang="fr-FR" dirty="0"/>
              <a:t>Education &amp; Formation</a:t>
            </a:r>
          </a:p>
          <a:p>
            <a:r>
              <a:rPr lang="fr-FR" dirty="0"/>
              <a:t>Initiatives régionales</a:t>
            </a:r>
            <a:endParaRPr lang="en-US" dirty="0"/>
          </a:p>
        </p:txBody>
      </p:sp>
      <p:sp>
        <p:nvSpPr>
          <p:cNvPr id="23" name="TextBox 22">
            <a:extLst>
              <a:ext uri="{FF2B5EF4-FFF2-40B4-BE49-F238E27FC236}">
                <a16:creationId xmlns:a16="http://schemas.microsoft.com/office/drawing/2014/main" id="{FF5DBC80-87D7-4D66-8F22-833E9321332F}"/>
              </a:ext>
            </a:extLst>
          </p:cNvPr>
          <p:cNvSpPr txBox="1"/>
          <p:nvPr/>
        </p:nvSpPr>
        <p:spPr>
          <a:xfrm>
            <a:off x="2060114" y="4914200"/>
            <a:ext cx="3803822" cy="369332"/>
          </a:xfrm>
          <a:prstGeom prst="rect">
            <a:avLst/>
          </a:prstGeom>
          <a:solidFill>
            <a:schemeClr val="accent1">
              <a:lumMod val="50000"/>
            </a:schemeClr>
          </a:solidFill>
        </p:spPr>
        <p:txBody>
          <a:bodyPr wrap="square" rtlCol="0">
            <a:spAutoFit/>
          </a:bodyPr>
          <a:lstStyle/>
          <a:p>
            <a:r>
              <a:rPr lang="fr-FR" b="1" dirty="0">
                <a:solidFill>
                  <a:schemeClr val="bg1"/>
                </a:solidFill>
              </a:rPr>
              <a:t>Offre de compétences</a:t>
            </a:r>
          </a:p>
        </p:txBody>
      </p:sp>
      <p:sp>
        <p:nvSpPr>
          <p:cNvPr id="24" name="TextBox 23">
            <a:extLst>
              <a:ext uri="{FF2B5EF4-FFF2-40B4-BE49-F238E27FC236}">
                <a16:creationId xmlns:a16="http://schemas.microsoft.com/office/drawing/2014/main" id="{70666E16-9A84-48E5-81C8-8E430BF852F8}"/>
              </a:ext>
            </a:extLst>
          </p:cNvPr>
          <p:cNvSpPr txBox="1"/>
          <p:nvPr/>
        </p:nvSpPr>
        <p:spPr>
          <a:xfrm>
            <a:off x="6129137" y="5610820"/>
            <a:ext cx="3672408" cy="646331"/>
          </a:xfrm>
          <a:prstGeom prst="rect">
            <a:avLst/>
          </a:prstGeom>
          <a:solidFill>
            <a:schemeClr val="accent1">
              <a:lumMod val="20000"/>
              <a:lumOff val="80000"/>
            </a:schemeClr>
          </a:solidFill>
        </p:spPr>
        <p:txBody>
          <a:bodyPr wrap="square" rtlCol="0">
            <a:spAutoFit/>
          </a:bodyPr>
          <a:lstStyle/>
          <a:p>
            <a:r>
              <a:rPr lang="fr-FR" dirty="0"/>
              <a:t>Projets en lien avec la promotion de l’emploi</a:t>
            </a:r>
          </a:p>
        </p:txBody>
      </p:sp>
      <p:sp>
        <p:nvSpPr>
          <p:cNvPr id="25" name="TextBox 24">
            <a:extLst>
              <a:ext uri="{FF2B5EF4-FFF2-40B4-BE49-F238E27FC236}">
                <a16:creationId xmlns:a16="http://schemas.microsoft.com/office/drawing/2014/main" id="{E40D2F37-29DE-46CA-BF34-08BF074D348C}"/>
              </a:ext>
            </a:extLst>
          </p:cNvPr>
          <p:cNvSpPr txBox="1"/>
          <p:nvPr/>
        </p:nvSpPr>
        <p:spPr>
          <a:xfrm>
            <a:off x="6129139" y="5246860"/>
            <a:ext cx="3635253" cy="369332"/>
          </a:xfrm>
          <a:prstGeom prst="rect">
            <a:avLst/>
          </a:prstGeom>
          <a:solidFill>
            <a:schemeClr val="accent1">
              <a:lumMod val="50000"/>
            </a:schemeClr>
          </a:solidFill>
        </p:spPr>
        <p:txBody>
          <a:bodyPr wrap="square" rtlCol="0">
            <a:spAutoFit/>
          </a:bodyPr>
          <a:lstStyle/>
          <a:p>
            <a:r>
              <a:rPr lang="fr-FR" b="1" dirty="0">
                <a:solidFill>
                  <a:schemeClr val="bg1"/>
                </a:solidFill>
              </a:rPr>
              <a:t>Analyse du PDR</a:t>
            </a:r>
          </a:p>
        </p:txBody>
      </p:sp>
      <p:sp>
        <p:nvSpPr>
          <p:cNvPr id="4" name="Slide Number Placeholder 3">
            <a:extLst>
              <a:ext uri="{FF2B5EF4-FFF2-40B4-BE49-F238E27FC236}">
                <a16:creationId xmlns:a16="http://schemas.microsoft.com/office/drawing/2014/main" id="{BD5CFEFC-7B67-49D6-995F-2FC0DFA4806D}"/>
              </a:ext>
            </a:extLst>
          </p:cNvPr>
          <p:cNvSpPr>
            <a:spLocks noGrp="1"/>
          </p:cNvSpPr>
          <p:nvPr>
            <p:ph type="sldNum" sz="quarter" idx="12"/>
          </p:nvPr>
        </p:nvSpPr>
        <p:spPr/>
        <p:txBody>
          <a:bodyPr/>
          <a:lstStyle/>
          <a:p>
            <a:fld id="{317E378F-21B4-4D91-BAE9-88E1576D8973}" type="slidenum">
              <a:rPr lang="fr-FR" smtClean="0"/>
              <a:t>7</a:t>
            </a:fld>
            <a:endParaRPr lang="fr-FR"/>
          </a:p>
        </p:txBody>
      </p:sp>
    </p:spTree>
    <p:extLst>
      <p:ext uri="{BB962C8B-B14F-4D97-AF65-F5344CB8AC3E}">
        <p14:creationId xmlns:p14="http://schemas.microsoft.com/office/powerpoint/2010/main" val="3987095853"/>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7A64F58-32BC-4CDA-91E7-CE9EF82D8997}"/>
              </a:ext>
            </a:extLst>
          </p:cNvPr>
          <p:cNvCxnSpPr/>
          <p:nvPr/>
        </p:nvCxnSpPr>
        <p:spPr>
          <a:xfrm>
            <a:off x="1631504" y="476672"/>
            <a:ext cx="8640960"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4" name="Chart 3">
            <a:extLst>
              <a:ext uri="{FF2B5EF4-FFF2-40B4-BE49-F238E27FC236}">
                <a16:creationId xmlns:a16="http://schemas.microsoft.com/office/drawing/2014/main" id="{623CB5F4-5047-4DEC-A96F-FBDC5A9223E6}"/>
              </a:ext>
            </a:extLst>
          </p:cNvPr>
          <p:cNvGraphicFramePr/>
          <p:nvPr>
            <p:extLst>
              <p:ext uri="{D42A27DB-BD31-4B8C-83A1-F6EECF244321}">
                <p14:modId xmlns:p14="http://schemas.microsoft.com/office/powerpoint/2010/main" val="3116411741"/>
              </p:ext>
            </p:extLst>
          </p:nvPr>
        </p:nvGraphicFramePr>
        <p:xfrm>
          <a:off x="1919539" y="4281594"/>
          <a:ext cx="3456383" cy="20997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eau 26">
            <a:extLst>
              <a:ext uri="{FF2B5EF4-FFF2-40B4-BE49-F238E27FC236}">
                <a16:creationId xmlns:a16="http://schemas.microsoft.com/office/drawing/2014/main" id="{2C77CBE7-4908-43C5-94F9-7F9E6D83B739}"/>
              </a:ext>
            </a:extLst>
          </p:cNvPr>
          <p:cNvGraphicFramePr>
            <a:graphicFrameLocks noGrp="1"/>
          </p:cNvGraphicFramePr>
          <p:nvPr>
            <p:extLst>
              <p:ext uri="{D42A27DB-BD31-4B8C-83A1-F6EECF244321}">
                <p14:modId xmlns:p14="http://schemas.microsoft.com/office/powerpoint/2010/main" val="3724573285"/>
              </p:ext>
            </p:extLst>
          </p:nvPr>
        </p:nvGraphicFramePr>
        <p:xfrm>
          <a:off x="2135562" y="4005064"/>
          <a:ext cx="3168353" cy="319676"/>
        </p:xfrm>
        <a:graphic>
          <a:graphicData uri="http://schemas.openxmlformats.org/drawingml/2006/table">
            <a:tbl>
              <a:tblPr firstRow="1" bandRow="1">
                <a:tableStyleId>{5940675A-B579-460E-94D1-54222C63F5DA}</a:tableStyleId>
              </a:tblPr>
              <a:tblGrid>
                <a:gridCol w="3168353">
                  <a:extLst>
                    <a:ext uri="{9D8B030D-6E8A-4147-A177-3AD203B41FA5}">
                      <a16:colId xmlns:a16="http://schemas.microsoft.com/office/drawing/2014/main" val="20000"/>
                    </a:ext>
                  </a:extLst>
                </a:gridCol>
              </a:tblGrid>
              <a:tr h="319676">
                <a:tc>
                  <a:txBody>
                    <a:bodyPr/>
                    <a:lstStyle/>
                    <a:p>
                      <a:pPr marL="0" indent="0" algn="l" defTabSz="1828214" rtl="1" latinLnBrk="1" hangingPunct="0">
                        <a:buSzPct val="100000"/>
                        <a:buFont typeface="Wingdings" pitchFamily="2" charset="2"/>
                        <a:buNone/>
                      </a:pPr>
                      <a:r>
                        <a:rPr lang="fr-FR" sz="1400" b="1" dirty="0">
                          <a:solidFill>
                            <a:schemeClr val="tx1"/>
                          </a:solidFill>
                          <a:latin typeface="Cambria" pitchFamily="18" charset="0"/>
                          <a:ea typeface="+mn-ea"/>
                          <a:cs typeface="+mn-cs"/>
                          <a:sym typeface="Source Sans Pro"/>
                        </a:rPr>
                        <a:t>Taux d’activité global</a:t>
                      </a:r>
                    </a:p>
                  </a:txBody>
                  <a:tcPr marL="34308" marR="34308" marT="17154" marB="1715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bl>
          </a:graphicData>
        </a:graphic>
      </p:graphicFrame>
      <p:graphicFrame>
        <p:nvGraphicFramePr>
          <p:cNvPr id="6" name="Chart 5">
            <a:extLst>
              <a:ext uri="{FF2B5EF4-FFF2-40B4-BE49-F238E27FC236}">
                <a16:creationId xmlns:a16="http://schemas.microsoft.com/office/drawing/2014/main" id="{F37FC1A9-B634-4B3D-B27D-9EF429595162}"/>
              </a:ext>
            </a:extLst>
          </p:cNvPr>
          <p:cNvGraphicFramePr/>
          <p:nvPr>
            <p:extLst>
              <p:ext uri="{D42A27DB-BD31-4B8C-83A1-F6EECF244321}">
                <p14:modId xmlns:p14="http://schemas.microsoft.com/office/powerpoint/2010/main" val="4028111454"/>
              </p:ext>
            </p:extLst>
          </p:nvPr>
        </p:nvGraphicFramePr>
        <p:xfrm>
          <a:off x="6023992" y="4281594"/>
          <a:ext cx="3312368" cy="20997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Tableau 26">
            <a:extLst>
              <a:ext uri="{FF2B5EF4-FFF2-40B4-BE49-F238E27FC236}">
                <a16:creationId xmlns:a16="http://schemas.microsoft.com/office/drawing/2014/main" id="{677B2FF3-17D3-48A1-A402-5552613CAAED}"/>
              </a:ext>
            </a:extLst>
          </p:cNvPr>
          <p:cNvGraphicFramePr>
            <a:graphicFrameLocks noGrp="1"/>
          </p:cNvGraphicFramePr>
          <p:nvPr>
            <p:extLst>
              <p:ext uri="{D42A27DB-BD31-4B8C-83A1-F6EECF244321}">
                <p14:modId xmlns:p14="http://schemas.microsoft.com/office/powerpoint/2010/main" val="1328399932"/>
              </p:ext>
            </p:extLst>
          </p:nvPr>
        </p:nvGraphicFramePr>
        <p:xfrm>
          <a:off x="6198606" y="4005064"/>
          <a:ext cx="3168353" cy="319676"/>
        </p:xfrm>
        <a:graphic>
          <a:graphicData uri="http://schemas.openxmlformats.org/drawingml/2006/table">
            <a:tbl>
              <a:tblPr firstRow="1" bandRow="1">
                <a:tableStyleId>{5940675A-B579-460E-94D1-54222C63F5DA}</a:tableStyleId>
              </a:tblPr>
              <a:tblGrid>
                <a:gridCol w="3168353">
                  <a:extLst>
                    <a:ext uri="{9D8B030D-6E8A-4147-A177-3AD203B41FA5}">
                      <a16:colId xmlns:a16="http://schemas.microsoft.com/office/drawing/2014/main" val="20000"/>
                    </a:ext>
                  </a:extLst>
                </a:gridCol>
              </a:tblGrid>
              <a:tr h="319676">
                <a:tc>
                  <a:txBody>
                    <a:bodyPr/>
                    <a:lstStyle/>
                    <a:p>
                      <a:pPr marL="0" indent="0" algn="l" defTabSz="1828214" rtl="1" latinLnBrk="1" hangingPunct="0">
                        <a:buSzPct val="100000"/>
                        <a:buFont typeface="Wingdings" pitchFamily="2" charset="2"/>
                        <a:buNone/>
                      </a:pPr>
                      <a:r>
                        <a:rPr lang="fr-FR" sz="1400" b="1" dirty="0">
                          <a:solidFill>
                            <a:schemeClr val="tx1"/>
                          </a:solidFill>
                          <a:latin typeface="Cambria" pitchFamily="18" charset="0"/>
                          <a:ea typeface="+mn-ea"/>
                          <a:cs typeface="+mn-cs"/>
                          <a:sym typeface="Source Sans Pro"/>
                        </a:rPr>
                        <a:t>Taux d’activité des femmes</a:t>
                      </a:r>
                    </a:p>
                  </a:txBody>
                  <a:tcPr marL="34308" marR="34308" marT="17154" marB="1715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bl>
          </a:graphicData>
        </a:graphic>
      </p:graphicFrame>
      <p:sp>
        <p:nvSpPr>
          <p:cNvPr id="13" name="TextBox 12">
            <a:extLst>
              <a:ext uri="{FF2B5EF4-FFF2-40B4-BE49-F238E27FC236}">
                <a16:creationId xmlns:a16="http://schemas.microsoft.com/office/drawing/2014/main" id="{45797614-FDE5-44A6-BB22-1CD671D6C143}"/>
              </a:ext>
            </a:extLst>
          </p:cNvPr>
          <p:cNvSpPr txBox="1"/>
          <p:nvPr/>
        </p:nvSpPr>
        <p:spPr>
          <a:xfrm>
            <a:off x="2168877" y="3614605"/>
            <a:ext cx="7150678" cy="369332"/>
          </a:xfrm>
          <a:prstGeom prst="rect">
            <a:avLst/>
          </a:prstGeom>
          <a:noFill/>
        </p:spPr>
        <p:txBody>
          <a:bodyPr wrap="square" rtlCol="0">
            <a:spAutoFit/>
          </a:bodyPr>
          <a:lstStyle/>
          <a:p>
            <a:pPr marL="285750" indent="-285750">
              <a:buFont typeface="Wingdings" panose="05000000000000000000" pitchFamily="2" charset="2"/>
              <a:buChar char="q"/>
            </a:pPr>
            <a:r>
              <a:rPr lang="fr-FR" dirty="0"/>
              <a:t>Les écarts avec le niveau national s’estompent</a:t>
            </a:r>
            <a:endParaRPr lang="en-US" dirty="0"/>
          </a:p>
        </p:txBody>
      </p:sp>
      <p:graphicFrame>
        <p:nvGraphicFramePr>
          <p:cNvPr id="14" name="Chart 13">
            <a:extLst>
              <a:ext uri="{FF2B5EF4-FFF2-40B4-BE49-F238E27FC236}">
                <a16:creationId xmlns:a16="http://schemas.microsoft.com/office/drawing/2014/main" id="{5AEEF6EA-6DC5-4ABE-BCC0-EEBE8002CEB7}"/>
              </a:ext>
            </a:extLst>
          </p:cNvPr>
          <p:cNvGraphicFramePr>
            <a:graphicFrameLocks/>
          </p:cNvGraphicFramePr>
          <p:nvPr>
            <p:extLst>
              <p:ext uri="{D42A27DB-BD31-4B8C-83A1-F6EECF244321}">
                <p14:modId xmlns:p14="http://schemas.microsoft.com/office/powerpoint/2010/main" val="2032605776"/>
              </p:ext>
            </p:extLst>
          </p:nvPr>
        </p:nvGraphicFramePr>
        <p:xfrm>
          <a:off x="2088616" y="926871"/>
          <a:ext cx="6430597" cy="2658673"/>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a:extLst>
              <a:ext uri="{FF2B5EF4-FFF2-40B4-BE49-F238E27FC236}">
                <a16:creationId xmlns:a16="http://schemas.microsoft.com/office/drawing/2014/main" id="{17C8D6D2-AC12-45E7-9593-1CA5A46230DB}"/>
              </a:ext>
            </a:extLst>
          </p:cNvPr>
          <p:cNvSpPr txBox="1"/>
          <p:nvPr/>
        </p:nvSpPr>
        <p:spPr>
          <a:xfrm>
            <a:off x="2010116" y="640812"/>
            <a:ext cx="7150678" cy="369332"/>
          </a:xfrm>
          <a:prstGeom prst="rect">
            <a:avLst/>
          </a:prstGeom>
          <a:noFill/>
        </p:spPr>
        <p:txBody>
          <a:bodyPr wrap="square" rtlCol="0">
            <a:spAutoFit/>
          </a:bodyPr>
          <a:lstStyle/>
          <a:p>
            <a:pPr marL="285750" indent="-285750">
              <a:buFont typeface="Wingdings" panose="05000000000000000000" pitchFamily="2" charset="2"/>
              <a:buChar char="q"/>
            </a:pPr>
            <a:r>
              <a:rPr lang="fr-FR" dirty="0"/>
              <a:t>Faible participation de la population au marché du travail</a:t>
            </a:r>
            <a:endParaRPr lang="en-US" dirty="0"/>
          </a:p>
        </p:txBody>
      </p:sp>
      <p:sp>
        <p:nvSpPr>
          <p:cNvPr id="16" name="Title 1">
            <a:extLst>
              <a:ext uri="{FF2B5EF4-FFF2-40B4-BE49-F238E27FC236}">
                <a16:creationId xmlns:a16="http://schemas.microsoft.com/office/drawing/2014/main" id="{BBFEFFDA-52DE-43B5-8EF2-BE71B1E1B2F0}"/>
              </a:ext>
            </a:extLst>
          </p:cNvPr>
          <p:cNvSpPr txBox="1">
            <a:spLocks/>
          </p:cNvSpPr>
          <p:nvPr/>
        </p:nvSpPr>
        <p:spPr>
          <a:xfrm>
            <a:off x="2010116" y="40436"/>
            <a:ext cx="8262348"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Activité</a:t>
            </a:r>
            <a:endParaRPr lang="fr-FR" sz="2400" b="1" i="1" dirty="0"/>
          </a:p>
        </p:txBody>
      </p:sp>
      <p:sp>
        <p:nvSpPr>
          <p:cNvPr id="2" name="Slide Number Placeholder 1">
            <a:extLst>
              <a:ext uri="{FF2B5EF4-FFF2-40B4-BE49-F238E27FC236}">
                <a16:creationId xmlns:a16="http://schemas.microsoft.com/office/drawing/2014/main" id="{8912C848-E3AD-4755-AEA3-59C14F13C0DB}"/>
              </a:ext>
            </a:extLst>
          </p:cNvPr>
          <p:cNvSpPr>
            <a:spLocks noGrp="1"/>
          </p:cNvSpPr>
          <p:nvPr>
            <p:ph type="sldNum" sz="quarter" idx="12"/>
          </p:nvPr>
        </p:nvSpPr>
        <p:spPr/>
        <p:txBody>
          <a:bodyPr/>
          <a:lstStyle/>
          <a:p>
            <a:fld id="{317E378F-21B4-4D91-BAE9-88E1576D8973}" type="slidenum">
              <a:rPr lang="fr-FR" smtClean="0"/>
              <a:t>8</a:t>
            </a:fld>
            <a:endParaRPr lang="fr-FR"/>
          </a:p>
        </p:txBody>
      </p:sp>
    </p:spTree>
    <p:extLst>
      <p:ext uri="{BB962C8B-B14F-4D97-AF65-F5344CB8AC3E}">
        <p14:creationId xmlns:p14="http://schemas.microsoft.com/office/powerpoint/2010/main" val="472527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524B6-F947-4F34-A84B-E006137E324B}"/>
              </a:ext>
            </a:extLst>
          </p:cNvPr>
          <p:cNvSpPr txBox="1">
            <a:spLocks/>
          </p:cNvSpPr>
          <p:nvPr/>
        </p:nvSpPr>
        <p:spPr>
          <a:xfrm>
            <a:off x="2010116" y="40436"/>
            <a:ext cx="8262348" cy="508247"/>
          </a:xfrm>
          <a:prstGeom prst="rect">
            <a:avLst/>
          </a:prstGeom>
        </p:spPr>
        <p:txBody>
          <a:bodyPr/>
          <a:lstStyle>
            <a:lvl1pPr algn="l" rtl="0" eaLnBrk="1" latinLnBrk="0" hangingPunct="1">
              <a:spcBef>
                <a:spcPct val="0"/>
              </a:spcBef>
              <a:buNone/>
              <a:defRPr kumimoji="0" sz="3000" b="0" kern="1200" cap="small" baseline="0">
                <a:solidFill>
                  <a:schemeClr val="tx2"/>
                </a:solidFill>
                <a:latin typeface="+mj-lt"/>
                <a:ea typeface="+mj-ea"/>
                <a:cs typeface="+mj-cs"/>
              </a:defRPr>
            </a:lvl1pPr>
          </a:lstStyle>
          <a:p>
            <a:r>
              <a:rPr lang="fr-FR" sz="2400" b="1" dirty="0"/>
              <a:t>Diagnostic du mt/ Quelques résultats : </a:t>
            </a:r>
            <a:r>
              <a:rPr lang="fr-FR" sz="2000" b="1" i="1" dirty="0"/>
              <a:t>Activité</a:t>
            </a:r>
            <a:endParaRPr lang="fr-FR" sz="2400" b="1" i="1" dirty="0"/>
          </a:p>
        </p:txBody>
      </p:sp>
      <p:cxnSp>
        <p:nvCxnSpPr>
          <p:cNvPr id="3" name="Straight Connector 2">
            <a:extLst>
              <a:ext uri="{FF2B5EF4-FFF2-40B4-BE49-F238E27FC236}">
                <a16:creationId xmlns:a16="http://schemas.microsoft.com/office/drawing/2014/main" id="{07A64F58-32BC-4CDA-91E7-CE9EF82D8997}"/>
              </a:ext>
            </a:extLst>
          </p:cNvPr>
          <p:cNvCxnSpPr/>
          <p:nvPr/>
        </p:nvCxnSpPr>
        <p:spPr>
          <a:xfrm>
            <a:off x="1631504" y="476672"/>
            <a:ext cx="8640960" cy="0"/>
          </a:xfrm>
          <a:prstGeom prst="line">
            <a:avLst/>
          </a:prstGeom>
        </p:spPr>
        <p:style>
          <a:lnRef idx="2">
            <a:schemeClr val="accent1"/>
          </a:lnRef>
          <a:fillRef idx="0">
            <a:schemeClr val="accent1"/>
          </a:fillRef>
          <a:effectRef idx="1">
            <a:schemeClr val="accent1"/>
          </a:effectRef>
          <a:fontRef idx="minor">
            <a:schemeClr val="tx1"/>
          </a:fontRef>
        </p:style>
      </p:cxnSp>
      <p:graphicFrame>
        <p:nvGraphicFramePr>
          <p:cNvPr id="8" name="Chart 7">
            <a:extLst>
              <a:ext uri="{FF2B5EF4-FFF2-40B4-BE49-F238E27FC236}">
                <a16:creationId xmlns:a16="http://schemas.microsoft.com/office/drawing/2014/main" id="{F722E81D-9DAF-44AE-BC86-DD8A8118B2BF}"/>
              </a:ext>
            </a:extLst>
          </p:cNvPr>
          <p:cNvGraphicFramePr/>
          <p:nvPr>
            <p:extLst>
              <p:ext uri="{D42A27DB-BD31-4B8C-83A1-F6EECF244321}">
                <p14:modId xmlns:p14="http://schemas.microsoft.com/office/powerpoint/2010/main" val="401253115"/>
              </p:ext>
            </p:extLst>
          </p:nvPr>
        </p:nvGraphicFramePr>
        <p:xfrm>
          <a:off x="2185682" y="1536613"/>
          <a:ext cx="3088680" cy="20430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Tableau 26">
            <a:extLst>
              <a:ext uri="{FF2B5EF4-FFF2-40B4-BE49-F238E27FC236}">
                <a16:creationId xmlns:a16="http://schemas.microsoft.com/office/drawing/2014/main" id="{0C4381C8-2793-477A-A7F7-8B1933D25A6D}"/>
              </a:ext>
            </a:extLst>
          </p:cNvPr>
          <p:cNvGraphicFramePr>
            <a:graphicFrameLocks noGrp="1"/>
          </p:cNvGraphicFramePr>
          <p:nvPr>
            <p:extLst>
              <p:ext uri="{D42A27DB-BD31-4B8C-83A1-F6EECF244321}">
                <p14:modId xmlns:p14="http://schemas.microsoft.com/office/powerpoint/2010/main" val="888513880"/>
              </p:ext>
            </p:extLst>
          </p:nvPr>
        </p:nvGraphicFramePr>
        <p:xfrm>
          <a:off x="2084125" y="1052736"/>
          <a:ext cx="3406262" cy="319676"/>
        </p:xfrm>
        <a:graphic>
          <a:graphicData uri="http://schemas.openxmlformats.org/drawingml/2006/table">
            <a:tbl>
              <a:tblPr firstRow="1" bandRow="1">
                <a:tableStyleId>{5940675A-B579-460E-94D1-54222C63F5DA}</a:tableStyleId>
              </a:tblPr>
              <a:tblGrid>
                <a:gridCol w="3406262">
                  <a:extLst>
                    <a:ext uri="{9D8B030D-6E8A-4147-A177-3AD203B41FA5}">
                      <a16:colId xmlns:a16="http://schemas.microsoft.com/office/drawing/2014/main" val="20000"/>
                    </a:ext>
                  </a:extLst>
                </a:gridCol>
              </a:tblGrid>
              <a:tr h="319676">
                <a:tc>
                  <a:txBody>
                    <a:bodyPr/>
                    <a:lstStyle/>
                    <a:p>
                      <a:pPr marL="0" indent="0" algn="l" defTabSz="1828214" rtl="1" latinLnBrk="1" hangingPunct="0">
                        <a:buSzPct val="100000"/>
                        <a:buFont typeface="Wingdings" pitchFamily="2" charset="2"/>
                        <a:buNone/>
                      </a:pPr>
                      <a:r>
                        <a:rPr lang="fr-FR" sz="1400" b="1" dirty="0">
                          <a:solidFill>
                            <a:schemeClr val="tx1"/>
                          </a:solidFill>
                          <a:latin typeface="Cambria" pitchFamily="18" charset="0"/>
                          <a:ea typeface="+mn-ea"/>
                          <a:cs typeface="+mn-cs"/>
                          <a:sym typeface="Source Sans Pro"/>
                        </a:rPr>
                        <a:t>Taux d’activité par tranche d’âge -2006-</a:t>
                      </a:r>
                    </a:p>
                  </a:txBody>
                  <a:tcPr marL="34308" marR="34308" marT="17154" marB="1715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bl>
          </a:graphicData>
        </a:graphic>
      </p:graphicFrame>
      <p:graphicFrame>
        <p:nvGraphicFramePr>
          <p:cNvPr id="11" name="Tableau 26">
            <a:extLst>
              <a:ext uri="{FF2B5EF4-FFF2-40B4-BE49-F238E27FC236}">
                <a16:creationId xmlns:a16="http://schemas.microsoft.com/office/drawing/2014/main" id="{4060A1C3-75A0-4F80-B0A1-0C02EF28A9FD}"/>
              </a:ext>
            </a:extLst>
          </p:cNvPr>
          <p:cNvGraphicFramePr>
            <a:graphicFrameLocks noGrp="1"/>
          </p:cNvGraphicFramePr>
          <p:nvPr>
            <p:extLst>
              <p:ext uri="{D42A27DB-BD31-4B8C-83A1-F6EECF244321}">
                <p14:modId xmlns:p14="http://schemas.microsoft.com/office/powerpoint/2010/main" val="2064218131"/>
              </p:ext>
            </p:extLst>
          </p:nvPr>
        </p:nvGraphicFramePr>
        <p:xfrm>
          <a:off x="5776730" y="1063134"/>
          <a:ext cx="3406262" cy="319676"/>
        </p:xfrm>
        <a:graphic>
          <a:graphicData uri="http://schemas.openxmlformats.org/drawingml/2006/table">
            <a:tbl>
              <a:tblPr firstRow="1" bandRow="1">
                <a:tableStyleId>{5940675A-B579-460E-94D1-54222C63F5DA}</a:tableStyleId>
              </a:tblPr>
              <a:tblGrid>
                <a:gridCol w="3406262">
                  <a:extLst>
                    <a:ext uri="{9D8B030D-6E8A-4147-A177-3AD203B41FA5}">
                      <a16:colId xmlns:a16="http://schemas.microsoft.com/office/drawing/2014/main" val="20000"/>
                    </a:ext>
                  </a:extLst>
                </a:gridCol>
              </a:tblGrid>
              <a:tr h="319676">
                <a:tc>
                  <a:txBody>
                    <a:bodyPr/>
                    <a:lstStyle/>
                    <a:p>
                      <a:pPr marL="0" indent="0" algn="l" defTabSz="1828214" rtl="1" latinLnBrk="1" hangingPunct="0">
                        <a:buSzPct val="100000"/>
                        <a:buFont typeface="Wingdings" pitchFamily="2" charset="2"/>
                        <a:buNone/>
                      </a:pPr>
                      <a:r>
                        <a:rPr lang="fr-FR" sz="1400" b="1" dirty="0">
                          <a:solidFill>
                            <a:schemeClr val="tx1"/>
                          </a:solidFill>
                          <a:latin typeface="Cambria" pitchFamily="18" charset="0"/>
                          <a:ea typeface="+mn-ea"/>
                          <a:cs typeface="+mn-cs"/>
                          <a:sym typeface="Source Sans Pro"/>
                        </a:rPr>
                        <a:t>Taux d’activité par tranche d’âge -2016-</a:t>
                      </a:r>
                    </a:p>
                  </a:txBody>
                  <a:tcPr marL="34308" marR="34308" marT="17154" marB="1715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0"/>
                  </a:ext>
                </a:extLst>
              </a:tr>
            </a:tbl>
          </a:graphicData>
        </a:graphic>
      </p:graphicFrame>
      <p:graphicFrame>
        <p:nvGraphicFramePr>
          <p:cNvPr id="12" name="Chart 11">
            <a:extLst>
              <a:ext uri="{FF2B5EF4-FFF2-40B4-BE49-F238E27FC236}">
                <a16:creationId xmlns:a16="http://schemas.microsoft.com/office/drawing/2014/main" id="{BE6D8EB3-78F1-4278-9C1B-4896641DD233}"/>
              </a:ext>
            </a:extLst>
          </p:cNvPr>
          <p:cNvGraphicFramePr/>
          <p:nvPr>
            <p:extLst>
              <p:ext uri="{D42A27DB-BD31-4B8C-83A1-F6EECF244321}">
                <p14:modId xmlns:p14="http://schemas.microsoft.com/office/powerpoint/2010/main" val="3416384604"/>
              </p:ext>
            </p:extLst>
          </p:nvPr>
        </p:nvGraphicFramePr>
        <p:xfrm>
          <a:off x="5850430" y="1536611"/>
          <a:ext cx="3332565" cy="2043090"/>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45797614-FDE5-44A6-BB22-1CD671D6C143}"/>
              </a:ext>
            </a:extLst>
          </p:cNvPr>
          <p:cNvSpPr txBox="1"/>
          <p:nvPr/>
        </p:nvSpPr>
        <p:spPr>
          <a:xfrm>
            <a:off x="1915048" y="610845"/>
            <a:ext cx="7150678" cy="369332"/>
          </a:xfrm>
          <a:prstGeom prst="rect">
            <a:avLst/>
          </a:prstGeom>
          <a:noFill/>
        </p:spPr>
        <p:txBody>
          <a:bodyPr wrap="square" rtlCol="0">
            <a:spAutoFit/>
          </a:bodyPr>
          <a:lstStyle/>
          <a:p>
            <a:pPr marL="285750" indent="-285750">
              <a:buFont typeface="Wingdings" panose="05000000000000000000" pitchFamily="2" charset="2"/>
              <a:buChar char="q"/>
            </a:pPr>
            <a:r>
              <a:rPr lang="fr-FR" dirty="0"/>
              <a:t>Forte baisse d’activité chez les jeunes</a:t>
            </a:r>
            <a:endParaRPr lang="en-US" dirty="0"/>
          </a:p>
        </p:txBody>
      </p:sp>
      <p:sp>
        <p:nvSpPr>
          <p:cNvPr id="14" name="TextBox 13">
            <a:extLst>
              <a:ext uri="{FF2B5EF4-FFF2-40B4-BE49-F238E27FC236}">
                <a16:creationId xmlns:a16="http://schemas.microsoft.com/office/drawing/2014/main" id="{0A7F60A4-7463-4A42-A18D-2C5B1378B2EC}"/>
              </a:ext>
            </a:extLst>
          </p:cNvPr>
          <p:cNvSpPr txBox="1"/>
          <p:nvPr/>
        </p:nvSpPr>
        <p:spPr>
          <a:xfrm>
            <a:off x="2001816" y="3834476"/>
            <a:ext cx="7697227" cy="646331"/>
          </a:xfrm>
          <a:prstGeom prst="rect">
            <a:avLst/>
          </a:prstGeom>
          <a:noFill/>
        </p:spPr>
        <p:txBody>
          <a:bodyPr wrap="square" rtlCol="0">
            <a:spAutoFit/>
          </a:bodyPr>
          <a:lstStyle/>
          <a:p>
            <a:pPr marL="285750" indent="-285750">
              <a:buFont typeface="Wingdings" panose="05000000000000000000" pitchFamily="2" charset="2"/>
              <a:buChar char="q"/>
            </a:pPr>
            <a:r>
              <a:rPr lang="fr-FR" dirty="0"/>
              <a:t>Part des </a:t>
            </a:r>
            <a:r>
              <a:rPr lang="fr-FR" dirty="0" err="1"/>
              <a:t>Neet’s</a:t>
            </a:r>
            <a:r>
              <a:rPr lang="fr-FR" dirty="0"/>
              <a:t> inquiétante (jeunes de 15-24 ans ni à l’emploi, à l’éducation ni à la formation</a:t>
            </a:r>
          </a:p>
        </p:txBody>
      </p:sp>
      <p:graphicFrame>
        <p:nvGraphicFramePr>
          <p:cNvPr id="15" name="Table 14">
            <a:extLst>
              <a:ext uri="{FF2B5EF4-FFF2-40B4-BE49-F238E27FC236}">
                <a16:creationId xmlns:a16="http://schemas.microsoft.com/office/drawing/2014/main" id="{FCF4D0D1-47A8-4B64-86BC-FC694683D563}"/>
              </a:ext>
            </a:extLst>
          </p:cNvPr>
          <p:cNvGraphicFramePr>
            <a:graphicFrameLocks noGrp="1"/>
          </p:cNvGraphicFramePr>
          <p:nvPr>
            <p:extLst>
              <p:ext uri="{D42A27DB-BD31-4B8C-83A1-F6EECF244321}">
                <p14:modId xmlns:p14="http://schemas.microsoft.com/office/powerpoint/2010/main" val="297401566"/>
              </p:ext>
            </p:extLst>
          </p:nvPr>
        </p:nvGraphicFramePr>
        <p:xfrm>
          <a:off x="2106013" y="4490433"/>
          <a:ext cx="7128793" cy="1173988"/>
        </p:xfrm>
        <a:graphic>
          <a:graphicData uri="http://schemas.openxmlformats.org/drawingml/2006/table">
            <a:tbl>
              <a:tblPr>
                <a:tableStyleId>{F5AB1C69-6EDB-4FF4-983F-18BD219EF322}</a:tableStyleId>
              </a:tblPr>
              <a:tblGrid>
                <a:gridCol w="1781966">
                  <a:extLst>
                    <a:ext uri="{9D8B030D-6E8A-4147-A177-3AD203B41FA5}">
                      <a16:colId xmlns:a16="http://schemas.microsoft.com/office/drawing/2014/main" val="1613551955"/>
                    </a:ext>
                  </a:extLst>
                </a:gridCol>
                <a:gridCol w="1781966">
                  <a:extLst>
                    <a:ext uri="{9D8B030D-6E8A-4147-A177-3AD203B41FA5}">
                      <a16:colId xmlns:a16="http://schemas.microsoft.com/office/drawing/2014/main" val="3899378665"/>
                    </a:ext>
                  </a:extLst>
                </a:gridCol>
                <a:gridCol w="1781966">
                  <a:extLst>
                    <a:ext uri="{9D8B030D-6E8A-4147-A177-3AD203B41FA5}">
                      <a16:colId xmlns:a16="http://schemas.microsoft.com/office/drawing/2014/main" val="3865091469"/>
                    </a:ext>
                  </a:extLst>
                </a:gridCol>
                <a:gridCol w="1782895">
                  <a:extLst>
                    <a:ext uri="{9D8B030D-6E8A-4147-A177-3AD203B41FA5}">
                      <a16:colId xmlns:a16="http://schemas.microsoft.com/office/drawing/2014/main" val="3400324097"/>
                    </a:ext>
                  </a:extLst>
                </a:gridCol>
              </a:tblGrid>
              <a:tr h="0">
                <a:tc>
                  <a:txBody>
                    <a:bodyPr/>
                    <a:lstStyle/>
                    <a:p>
                      <a:pPr marL="0" marR="0" algn="ctr">
                        <a:lnSpc>
                          <a:spcPct val="107000"/>
                        </a:lnSpc>
                        <a:spcBef>
                          <a:spcPts val="0"/>
                        </a:spcBef>
                        <a:spcAft>
                          <a:spcPts val="0"/>
                        </a:spcAft>
                      </a:pPr>
                      <a:r>
                        <a:rPr lang="fr-FR" sz="1800" dirty="0">
                          <a:effectLst/>
                        </a:rPr>
                        <a:t> </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Urbain</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Rural</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a:effectLst/>
                        </a:rPr>
                        <a:t>Ensemble</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3954064051"/>
                  </a:ext>
                </a:extLst>
              </a:tr>
              <a:tr h="0">
                <a:tc>
                  <a:txBody>
                    <a:bodyPr/>
                    <a:lstStyle/>
                    <a:p>
                      <a:pPr marL="0" marR="0" algn="ctr">
                        <a:lnSpc>
                          <a:spcPct val="107000"/>
                        </a:lnSpc>
                        <a:spcBef>
                          <a:spcPts val="0"/>
                        </a:spcBef>
                        <a:spcAft>
                          <a:spcPts val="0"/>
                        </a:spcAft>
                      </a:pPr>
                      <a:r>
                        <a:rPr lang="fr-FR" sz="1800">
                          <a:effectLst/>
                        </a:rPr>
                        <a:t>Hommes</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15,5</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8,9</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a:effectLst/>
                        </a:rPr>
                        <a:t>12,1</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2160693667"/>
                  </a:ext>
                </a:extLst>
              </a:tr>
              <a:tr h="0">
                <a:tc>
                  <a:txBody>
                    <a:bodyPr/>
                    <a:lstStyle/>
                    <a:p>
                      <a:pPr marL="0" marR="0" algn="ctr">
                        <a:lnSpc>
                          <a:spcPct val="107000"/>
                        </a:lnSpc>
                        <a:spcBef>
                          <a:spcPts val="0"/>
                        </a:spcBef>
                        <a:spcAft>
                          <a:spcPts val="0"/>
                        </a:spcAft>
                      </a:pPr>
                      <a:r>
                        <a:rPr lang="fr-FR" sz="1800">
                          <a:effectLst/>
                        </a:rPr>
                        <a:t>Femmes</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a:effectLst/>
                        </a:rPr>
                        <a:t>37,9</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63,1</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49,7</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561588178"/>
                  </a:ext>
                </a:extLst>
              </a:tr>
              <a:tr h="0">
                <a:tc>
                  <a:txBody>
                    <a:bodyPr/>
                    <a:lstStyle/>
                    <a:p>
                      <a:pPr marL="0" marR="0" algn="ctr">
                        <a:lnSpc>
                          <a:spcPct val="107000"/>
                        </a:lnSpc>
                        <a:spcBef>
                          <a:spcPts val="0"/>
                        </a:spcBef>
                        <a:spcAft>
                          <a:spcPts val="0"/>
                        </a:spcAft>
                      </a:pPr>
                      <a:r>
                        <a:rPr lang="fr-FR" sz="1800">
                          <a:effectLst/>
                        </a:rPr>
                        <a:t>Total</a:t>
                      </a:r>
                      <a:endParaRPr lang="en-US" sz="180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26,6</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33,4</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fr-FR" sz="1800" dirty="0">
                          <a:effectLst/>
                        </a:rPr>
                        <a:t>29,9</a:t>
                      </a:r>
                      <a:endParaRPr lang="en-US" sz="1800" dirty="0">
                        <a:effectLst/>
                        <a:latin typeface="Gill Sans MT" panose="020B0502020104020203" pitchFamily="34" charset="0"/>
                        <a:ea typeface="Gill Sans MT" panose="020B0502020104020203" pitchFamily="34" charset="0"/>
                        <a:cs typeface="Arial" panose="020B0604020202020204" pitchFamily="34" charset="0"/>
                      </a:endParaRPr>
                    </a:p>
                  </a:txBody>
                  <a:tcPr marL="68580" marR="68580" marT="0" marB="0"/>
                </a:tc>
                <a:extLst>
                  <a:ext uri="{0D108BD9-81ED-4DB2-BD59-A6C34878D82A}">
                    <a16:rowId xmlns:a16="http://schemas.microsoft.com/office/drawing/2014/main" val="2345326677"/>
                  </a:ext>
                </a:extLst>
              </a:tr>
            </a:tbl>
          </a:graphicData>
        </a:graphic>
      </p:graphicFrame>
      <p:sp>
        <p:nvSpPr>
          <p:cNvPr id="4" name="Slide Number Placeholder 3">
            <a:extLst>
              <a:ext uri="{FF2B5EF4-FFF2-40B4-BE49-F238E27FC236}">
                <a16:creationId xmlns:a16="http://schemas.microsoft.com/office/drawing/2014/main" id="{276E7C94-892C-4B60-8E77-540401C49169}"/>
              </a:ext>
            </a:extLst>
          </p:cNvPr>
          <p:cNvSpPr>
            <a:spLocks noGrp="1"/>
          </p:cNvSpPr>
          <p:nvPr>
            <p:ph type="sldNum" sz="quarter" idx="12"/>
          </p:nvPr>
        </p:nvSpPr>
        <p:spPr/>
        <p:txBody>
          <a:bodyPr/>
          <a:lstStyle/>
          <a:p>
            <a:fld id="{317E378F-21B4-4D91-BAE9-88E1576D8973}" type="slidenum">
              <a:rPr lang="fr-FR" smtClean="0"/>
              <a:t>9</a:t>
            </a:fld>
            <a:endParaRPr lang="fr-FR"/>
          </a:p>
        </p:txBody>
      </p:sp>
    </p:spTree>
    <p:extLst>
      <p:ext uri="{BB962C8B-B14F-4D97-AF65-F5344CB8AC3E}">
        <p14:creationId xmlns:p14="http://schemas.microsoft.com/office/powerpoint/2010/main" val="14017173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hnY3UIIOk02QvhmURiwXFQ"/>
  <p:tag name="NUM" val="14"/>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hnY3UIIOk02QvhmURiwXFQ"/>
  <p:tag name="NUM" val="14"/>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hnY3UIIOk02QvhmURiwXFQ"/>
  <p:tag name="NUM" val="14"/>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sFNt3BwshEKW.hErcQjekA"/>
  <p:tag name="NUM" val="15"/>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0rRUQbZQ.0.pTwPpOpnI3Q"/>
  <p:tag name="NUM" val="16"/>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GQntrbCNpEGo9zkzTAZl.w"/>
  <p:tag name="NUM" val="17"/>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hnY3UIIOk02QvhmURiwXFQ"/>
  <p:tag name="NUM" val="14"/>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Technique">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PPT-AtelierRTTA-15avril17</Template>
  <TotalTime>24090</TotalTime>
  <Words>3911</Words>
  <Application>Microsoft Office PowerPoint</Application>
  <PresentationFormat>Widescreen</PresentationFormat>
  <Paragraphs>595</Paragraphs>
  <Slides>35</Slides>
  <Notes>25</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51" baseType="lpstr">
      <vt:lpstr>Arial</vt:lpstr>
      <vt:lpstr>Arial Narrow</vt:lpstr>
      <vt:lpstr>Arial Rounded MT Bold</vt:lpstr>
      <vt:lpstr>Calibri</vt:lpstr>
      <vt:lpstr>Cambria</vt:lpstr>
      <vt:lpstr>Century Gothic</vt:lpstr>
      <vt:lpstr>Century Schoolbook</vt:lpstr>
      <vt:lpstr>Courier New</vt:lpstr>
      <vt:lpstr>Gill Sans MT</vt:lpstr>
      <vt:lpstr>Mangal</vt:lpstr>
      <vt:lpstr>Source Sans Pro</vt:lpstr>
      <vt:lpstr>Times New Roman</vt:lpstr>
      <vt:lpstr>Wingdings</vt:lpstr>
      <vt:lpstr>Wingdings 2</vt:lpstr>
      <vt:lpstr>Oriel</vt:lpstr>
      <vt:lpstr>Bitmap Image</vt:lpstr>
      <vt:lpstr>     Mise en oeuvre/Territorialisation de la Stratégie Nationale pour l’Emploi du Maroc</vt:lpstr>
      <vt:lpstr>Sommaire</vt:lpstr>
      <vt:lpstr>Objectifs du projet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Appui technique du bit à la territorialisation de la SNE  Formation et développement des compétences</dc:title>
  <dc:creator>aicha</dc:creator>
  <cp:lastModifiedBy>Aicha LAGDAS</cp:lastModifiedBy>
  <cp:revision>631</cp:revision>
  <cp:lastPrinted>2017-05-03T13:20:16Z</cp:lastPrinted>
  <dcterms:created xsi:type="dcterms:W3CDTF">2016-11-09T21:58:20Z</dcterms:created>
  <dcterms:modified xsi:type="dcterms:W3CDTF">2017-10-25T22:18:49Z</dcterms:modified>
</cp:coreProperties>
</file>