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notesMasterIdLst>
    <p:notesMasterId r:id="rId15"/>
  </p:notesMasterIdLst>
  <p:handoutMasterIdLst>
    <p:handoutMasterId r:id="rId16"/>
  </p:handoutMasterIdLst>
  <p:sldIdLst>
    <p:sldId id="268" r:id="rId2"/>
    <p:sldId id="448" r:id="rId3"/>
    <p:sldId id="449" r:id="rId4"/>
    <p:sldId id="450" r:id="rId5"/>
    <p:sldId id="461" r:id="rId6"/>
    <p:sldId id="462" r:id="rId7"/>
    <p:sldId id="464" r:id="rId8"/>
    <p:sldId id="455" r:id="rId9"/>
    <p:sldId id="457" r:id="rId10"/>
    <p:sldId id="458" r:id="rId11"/>
    <p:sldId id="459" r:id="rId12"/>
    <p:sldId id="465" r:id="rId13"/>
    <p:sldId id="371" r:id="rId14"/>
  </p:sldIdLst>
  <p:sldSz cx="9144000" cy="6858000" type="screen4x3"/>
  <p:notesSz cx="6797675" cy="9928225"/>
  <p:defaultTextStyle>
    <a:defPPr>
      <a:defRPr lang="fr-FR"/>
    </a:defPPr>
    <a:lvl1pPr algn="l" rtl="0" fontAlgn="base">
      <a:spcBef>
        <a:spcPct val="0"/>
      </a:spcBef>
      <a:spcAft>
        <a:spcPct val="0"/>
      </a:spcAft>
      <a:defRPr kern="1200">
        <a:solidFill>
          <a:srgbClr val="F18E00"/>
        </a:solidFill>
        <a:latin typeface="Arial" charset="0"/>
        <a:ea typeface="+mn-ea"/>
        <a:cs typeface="Arial" charset="0"/>
      </a:defRPr>
    </a:lvl1pPr>
    <a:lvl2pPr marL="457200" algn="l" rtl="0" fontAlgn="base">
      <a:spcBef>
        <a:spcPct val="0"/>
      </a:spcBef>
      <a:spcAft>
        <a:spcPct val="0"/>
      </a:spcAft>
      <a:defRPr kern="1200">
        <a:solidFill>
          <a:srgbClr val="F18E00"/>
        </a:solidFill>
        <a:latin typeface="Arial" charset="0"/>
        <a:ea typeface="+mn-ea"/>
        <a:cs typeface="Arial" charset="0"/>
      </a:defRPr>
    </a:lvl2pPr>
    <a:lvl3pPr marL="914400" algn="l" rtl="0" fontAlgn="base">
      <a:spcBef>
        <a:spcPct val="0"/>
      </a:spcBef>
      <a:spcAft>
        <a:spcPct val="0"/>
      </a:spcAft>
      <a:defRPr kern="1200">
        <a:solidFill>
          <a:srgbClr val="F18E00"/>
        </a:solidFill>
        <a:latin typeface="Arial" charset="0"/>
        <a:ea typeface="+mn-ea"/>
        <a:cs typeface="Arial" charset="0"/>
      </a:defRPr>
    </a:lvl3pPr>
    <a:lvl4pPr marL="1371600" algn="l" rtl="0" fontAlgn="base">
      <a:spcBef>
        <a:spcPct val="0"/>
      </a:spcBef>
      <a:spcAft>
        <a:spcPct val="0"/>
      </a:spcAft>
      <a:defRPr kern="1200">
        <a:solidFill>
          <a:srgbClr val="F18E00"/>
        </a:solidFill>
        <a:latin typeface="Arial" charset="0"/>
        <a:ea typeface="+mn-ea"/>
        <a:cs typeface="Arial" charset="0"/>
      </a:defRPr>
    </a:lvl4pPr>
    <a:lvl5pPr marL="1828800" algn="l" rtl="0" fontAlgn="base">
      <a:spcBef>
        <a:spcPct val="0"/>
      </a:spcBef>
      <a:spcAft>
        <a:spcPct val="0"/>
      </a:spcAft>
      <a:defRPr kern="1200">
        <a:solidFill>
          <a:srgbClr val="F18E00"/>
        </a:solidFill>
        <a:latin typeface="Arial" charset="0"/>
        <a:ea typeface="+mn-ea"/>
        <a:cs typeface="Arial" charset="0"/>
      </a:defRPr>
    </a:lvl5pPr>
    <a:lvl6pPr marL="2286000" algn="l" defTabSz="914400" rtl="0" eaLnBrk="1" latinLnBrk="0" hangingPunct="1">
      <a:defRPr kern="1200">
        <a:solidFill>
          <a:srgbClr val="F18E00"/>
        </a:solidFill>
        <a:latin typeface="Arial" charset="0"/>
        <a:ea typeface="+mn-ea"/>
        <a:cs typeface="Arial" charset="0"/>
      </a:defRPr>
    </a:lvl6pPr>
    <a:lvl7pPr marL="2743200" algn="l" defTabSz="914400" rtl="0" eaLnBrk="1" latinLnBrk="0" hangingPunct="1">
      <a:defRPr kern="1200">
        <a:solidFill>
          <a:srgbClr val="F18E00"/>
        </a:solidFill>
        <a:latin typeface="Arial" charset="0"/>
        <a:ea typeface="+mn-ea"/>
        <a:cs typeface="Arial" charset="0"/>
      </a:defRPr>
    </a:lvl7pPr>
    <a:lvl8pPr marL="3200400" algn="l" defTabSz="914400" rtl="0" eaLnBrk="1" latinLnBrk="0" hangingPunct="1">
      <a:defRPr kern="1200">
        <a:solidFill>
          <a:srgbClr val="F18E00"/>
        </a:solidFill>
        <a:latin typeface="Arial" charset="0"/>
        <a:ea typeface="+mn-ea"/>
        <a:cs typeface="Arial" charset="0"/>
      </a:defRPr>
    </a:lvl8pPr>
    <a:lvl9pPr marL="3657600" algn="l" defTabSz="914400" rtl="0" eaLnBrk="1" latinLnBrk="0" hangingPunct="1">
      <a:defRPr kern="1200">
        <a:solidFill>
          <a:srgbClr val="F18E00"/>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nkassmi" initials="M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5288"/>
    <a:srgbClr val="660066"/>
    <a:srgbClr val="E51B2E"/>
    <a:srgbClr val="9933FF"/>
    <a:srgbClr val="990099"/>
    <a:srgbClr val="800080"/>
    <a:srgbClr val="A496AA"/>
    <a:srgbClr val="6600CC"/>
    <a:srgbClr val="6600FF"/>
    <a:srgbClr val="7C1A3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79" autoAdjust="0"/>
    <p:restoredTop sz="96595" autoAdjust="0"/>
  </p:normalViewPr>
  <p:slideViewPr>
    <p:cSldViewPr>
      <p:cViewPr>
        <p:scale>
          <a:sx n="80" d="100"/>
          <a:sy n="80" d="100"/>
        </p:scale>
        <p:origin x="-90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256"/>
    </p:cViewPr>
  </p:sorterViewPr>
  <p:notesViewPr>
    <p:cSldViewPr>
      <p:cViewPr varScale="1">
        <p:scale>
          <a:sx n="83" d="100"/>
          <a:sy n="83" d="100"/>
        </p:scale>
        <p:origin x="-2028" y="-90"/>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oleObject" Target="file:///C:\Users\abdelaziz\Desktop\Evolution%20des%20indicateurs%20de%20l'emploi2.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D:\Budget%20Economique\BE_Exploratoire_Juin_2015\CN_s&#233;rie%20base%202007.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C:\Users\User\Desktop\graphe%20ilham%20secteur%20%202016.xlsx" TargetMode="External"/><Relationship Id="rId1" Type="http://schemas.openxmlformats.org/officeDocument/2006/relationships/image" Target="../media/image7.jpeg"/></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lrMapOvr bg1="lt1" tx1="dk1" bg2="lt2" tx2="dk2" accent1="accent1" accent2="accent2" accent3="accent3" accent4="accent4" accent5="accent5" accent6="accent6" hlink="hlink" folHlink="folHlink"/>
  <c:chart>
    <c:plotArea>
      <c:layout>
        <c:manualLayout>
          <c:layoutTarget val="inner"/>
          <c:xMode val="edge"/>
          <c:yMode val="edge"/>
          <c:x val="0.11958573928259068"/>
          <c:y val="5.1400554097404488E-2"/>
          <c:w val="0.79631692913385144"/>
          <c:h val="0.72643915438506323"/>
        </c:manualLayout>
      </c:layout>
      <c:barChart>
        <c:barDir val="col"/>
        <c:grouping val="clustered"/>
        <c:ser>
          <c:idx val="1"/>
          <c:order val="1"/>
          <c:tx>
            <c:strRef>
              <c:f>Activie_emploi!$S$32</c:f>
              <c:strCache>
                <c:ptCount val="1"/>
                <c:pt idx="0">
                  <c:v>Population âgée de15 ans et+ (en milliers)</c:v>
                </c:pt>
              </c:strCache>
            </c:strRef>
          </c:tx>
          <c:cat>
            <c:numRef>
              <c:f>Activie_emploi!$T$30:$AE$30</c:f>
              <c:numCache>
                <c:formatCode>General</c:formatCode>
                <c:ptCount val="12"/>
                <c:pt idx="0">
                  <c:v>2003</c:v>
                </c:pt>
                <c:pt idx="1">
                  <c:v>2004</c:v>
                </c:pt>
                <c:pt idx="2">
                  <c:v>2005</c:v>
                </c:pt>
                <c:pt idx="3">
                  <c:v>2006</c:v>
                </c:pt>
                <c:pt idx="4">
                  <c:v>2007</c:v>
                </c:pt>
                <c:pt idx="5">
                  <c:v>2008</c:v>
                </c:pt>
                <c:pt idx="6">
                  <c:v>2009</c:v>
                </c:pt>
                <c:pt idx="7">
                  <c:v>2010</c:v>
                </c:pt>
                <c:pt idx="8">
                  <c:v>2011</c:v>
                </c:pt>
                <c:pt idx="9">
                  <c:v>2012</c:v>
                </c:pt>
                <c:pt idx="10">
                  <c:v>2013</c:v>
                </c:pt>
                <c:pt idx="11">
                  <c:v>2014</c:v>
                </c:pt>
              </c:numCache>
            </c:numRef>
          </c:cat>
          <c:val>
            <c:numRef>
              <c:f>Activie_emploi!$T$32:$AE$32</c:f>
              <c:numCache>
                <c:formatCode>0</c:formatCode>
                <c:ptCount val="12"/>
                <c:pt idx="0">
                  <c:v>20475</c:v>
                </c:pt>
                <c:pt idx="1">
                  <c:v>20996</c:v>
                </c:pt>
                <c:pt idx="2">
                  <c:v>20935</c:v>
                </c:pt>
                <c:pt idx="3">
                  <c:v>21381</c:v>
                </c:pt>
                <c:pt idx="4">
                  <c:v>21425</c:v>
                </c:pt>
                <c:pt idx="5">
                  <c:v>21852</c:v>
                </c:pt>
                <c:pt idx="6">
                  <c:v>22270</c:v>
                </c:pt>
                <c:pt idx="7">
                  <c:v>22683</c:v>
                </c:pt>
                <c:pt idx="8">
                  <c:v>23081</c:v>
                </c:pt>
                <c:pt idx="9">
                  <c:v>23469</c:v>
                </c:pt>
                <c:pt idx="10">
                  <c:v>23854</c:v>
                </c:pt>
                <c:pt idx="11">
                  <c:v>24230</c:v>
                </c:pt>
              </c:numCache>
            </c:numRef>
          </c:val>
        </c:ser>
        <c:overlap val="2"/>
        <c:axId val="58124928"/>
        <c:axId val="58123392"/>
      </c:barChart>
      <c:lineChart>
        <c:grouping val="standard"/>
        <c:ser>
          <c:idx val="0"/>
          <c:order val="0"/>
          <c:tx>
            <c:strRef>
              <c:f>Activie_emploi!$S$31</c:f>
              <c:strCache>
                <c:ptCount val="1"/>
                <c:pt idx="0">
                  <c:v>Taux d'activité (en %)</c:v>
                </c:pt>
              </c:strCache>
            </c:strRef>
          </c:tx>
          <c:spPr>
            <a:ln w="53975">
              <a:solidFill>
                <a:srgbClr val="C00000"/>
              </a:solidFill>
            </a:ln>
          </c:spPr>
          <c:marker>
            <c:symbol val="square"/>
            <c:size val="6"/>
            <c:spPr>
              <a:solidFill>
                <a:srgbClr val="FF0000"/>
              </a:solidFill>
            </c:spPr>
          </c:marker>
          <c:cat>
            <c:numRef>
              <c:f>Activie_emploi!$T$30:$AE$30</c:f>
              <c:numCache>
                <c:formatCode>General</c:formatCode>
                <c:ptCount val="12"/>
                <c:pt idx="0">
                  <c:v>2003</c:v>
                </c:pt>
                <c:pt idx="1">
                  <c:v>2004</c:v>
                </c:pt>
                <c:pt idx="2">
                  <c:v>2005</c:v>
                </c:pt>
                <c:pt idx="3">
                  <c:v>2006</c:v>
                </c:pt>
                <c:pt idx="4">
                  <c:v>2007</c:v>
                </c:pt>
                <c:pt idx="5">
                  <c:v>2008</c:v>
                </c:pt>
                <c:pt idx="6">
                  <c:v>2009</c:v>
                </c:pt>
                <c:pt idx="7">
                  <c:v>2010</c:v>
                </c:pt>
                <c:pt idx="8">
                  <c:v>2011</c:v>
                </c:pt>
                <c:pt idx="9">
                  <c:v>2012</c:v>
                </c:pt>
                <c:pt idx="10">
                  <c:v>2013</c:v>
                </c:pt>
                <c:pt idx="11">
                  <c:v>2014</c:v>
                </c:pt>
              </c:numCache>
            </c:numRef>
          </c:cat>
          <c:val>
            <c:numRef>
              <c:f>Activie_emploi!$T$31:$AE$31</c:f>
              <c:numCache>
                <c:formatCode>0.0</c:formatCode>
                <c:ptCount val="12"/>
                <c:pt idx="0">
                  <c:v>52.4</c:v>
                </c:pt>
                <c:pt idx="1">
                  <c:v>52.2</c:v>
                </c:pt>
                <c:pt idx="2">
                  <c:v>51.5</c:v>
                </c:pt>
                <c:pt idx="3">
                  <c:v>51.3</c:v>
                </c:pt>
                <c:pt idx="4">
                  <c:v>51</c:v>
                </c:pt>
                <c:pt idx="5">
                  <c:v>50.6</c:v>
                </c:pt>
                <c:pt idx="6">
                  <c:v>49.9</c:v>
                </c:pt>
                <c:pt idx="7">
                  <c:v>49.6</c:v>
                </c:pt>
                <c:pt idx="8">
                  <c:v>49.2</c:v>
                </c:pt>
                <c:pt idx="9">
                  <c:v>48.4</c:v>
                </c:pt>
                <c:pt idx="10">
                  <c:v>48.3</c:v>
                </c:pt>
                <c:pt idx="11">
                  <c:v>48</c:v>
                </c:pt>
              </c:numCache>
            </c:numRef>
          </c:val>
        </c:ser>
        <c:marker val="1"/>
        <c:axId val="103003648"/>
        <c:axId val="103005568"/>
      </c:lineChart>
      <c:catAx>
        <c:axId val="103003648"/>
        <c:scaling>
          <c:orientation val="minMax"/>
        </c:scaling>
        <c:axPos val="b"/>
        <c:numFmt formatCode="General" sourceLinked="1"/>
        <c:tickLblPos val="nextTo"/>
        <c:crossAx val="103005568"/>
        <c:crosses val="autoZero"/>
        <c:auto val="1"/>
        <c:lblAlgn val="ctr"/>
        <c:lblOffset val="100"/>
      </c:catAx>
      <c:valAx>
        <c:axId val="103005568"/>
        <c:scaling>
          <c:orientation val="minMax"/>
        </c:scaling>
        <c:axPos val="l"/>
        <c:majorGridlines/>
        <c:numFmt formatCode="0.0" sourceLinked="1"/>
        <c:tickLblPos val="nextTo"/>
        <c:crossAx val="103003648"/>
        <c:crosses val="autoZero"/>
        <c:crossBetween val="between"/>
      </c:valAx>
      <c:valAx>
        <c:axId val="58123392"/>
        <c:scaling>
          <c:orientation val="minMax"/>
        </c:scaling>
        <c:axPos val="r"/>
        <c:numFmt formatCode="0" sourceLinked="1"/>
        <c:tickLblPos val="nextTo"/>
        <c:crossAx val="58124928"/>
        <c:crosses val="max"/>
        <c:crossBetween val="between"/>
      </c:valAx>
      <c:catAx>
        <c:axId val="58124928"/>
        <c:scaling>
          <c:orientation val="minMax"/>
        </c:scaling>
        <c:delete val="1"/>
        <c:axPos val="b"/>
        <c:numFmt formatCode="General" sourceLinked="1"/>
        <c:tickLblPos val="none"/>
        <c:crossAx val="58123392"/>
        <c:crosses val="autoZero"/>
        <c:auto val="1"/>
        <c:lblAlgn val="ctr"/>
        <c:lblOffset val="100"/>
      </c:catAx>
    </c:plotArea>
    <c:legend>
      <c:legendPos val="r"/>
      <c:layout>
        <c:manualLayout>
          <c:xMode val="edge"/>
          <c:yMode val="edge"/>
          <c:x val="3.8925302538031149E-2"/>
          <c:y val="0.89668229102651564"/>
          <c:w val="0.93117844037807584"/>
          <c:h val="6.497312759086897E-2"/>
        </c:manualLayout>
      </c:layout>
    </c:legend>
    <c:plotVisOnly val="1"/>
    <c:dispBlanksAs val="zero"/>
  </c:chart>
  <c:spPr>
    <a:ln cmpd="dbl">
      <a:solidFill>
        <a:srgbClr val="5B9BD5"/>
      </a:solidFill>
    </a:ln>
  </c:spPr>
  <c:txPr>
    <a:bodyPr/>
    <a:lstStyle/>
    <a:p>
      <a:pPr>
        <a:defRPr sz="1200" b="0" cap="none" spc="0">
          <a:ln w="12700">
            <a:solidFill>
              <a:schemeClr val="tx2">
                <a:satMod val="155000"/>
              </a:schemeClr>
            </a:solidFill>
            <a:prstDash val="solid"/>
          </a:ln>
          <a:solidFill>
            <a:schemeClr val="bg2">
              <a:tint val="85000"/>
              <a:satMod val="155000"/>
            </a:schemeClr>
          </a:solidFill>
          <a:effectLst/>
          <a:latin typeface="+mn-lt"/>
        </a:defRPr>
      </a:pPr>
      <a:endParaRPr lang="fr-FR"/>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fr-FR"/>
  <c:chart>
    <c:autoTitleDeleted val="1"/>
    <c:plotArea>
      <c:layout>
        <c:manualLayout>
          <c:layoutTarget val="inner"/>
          <c:xMode val="edge"/>
          <c:yMode val="edge"/>
          <c:x val="8.0636706126020086E-2"/>
          <c:y val="0.12929375353504541"/>
          <c:w val="0.8965515024907601"/>
          <c:h val="0.64618253226821265"/>
        </c:manualLayout>
      </c:layout>
      <c:lineChart>
        <c:grouping val="standard"/>
        <c:ser>
          <c:idx val="0"/>
          <c:order val="0"/>
          <c:tx>
            <c:strRef>
              <c:f>REBS!$B$50</c:f>
              <c:strCache>
                <c:ptCount val="1"/>
                <c:pt idx="0">
                  <c:v>Croissance économique</c:v>
                </c:pt>
              </c:strCache>
            </c:strRef>
          </c:tx>
          <c:marker>
            <c:symbol val="none"/>
          </c:marker>
          <c:dLbls>
            <c:dLbl>
              <c:idx val="0"/>
              <c:layout>
                <c:manualLayout>
                  <c:x val="-1.3605442176870748E-2"/>
                  <c:y val="-1.6142050040355148E-2"/>
                </c:manualLayout>
              </c:layout>
              <c:showVal val="1"/>
            </c:dLbl>
            <c:dLbl>
              <c:idx val="16"/>
              <c:layout>
                <c:manualLayout>
                  <c:x val="-5.1663732088129244E-2"/>
                  <c:y val="-1.6507191029918825E-2"/>
                </c:manualLayout>
              </c:layout>
              <c:showVal val="1"/>
            </c:dLbl>
            <c:showVal val="1"/>
          </c:dLbls>
          <c:trendline>
            <c:name>Tendance de la croissance</c:name>
            <c:trendlineType val="poly"/>
            <c:order val="3"/>
          </c:trendline>
          <c:cat>
            <c:numRef>
              <c:f>REBS!$C$49:$S$49</c:f>
              <c:numCache>
                <c:formatCode>General</c:formatCode>
                <c:ptCount val="17"/>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numCache>
            </c:numRef>
          </c:cat>
          <c:val>
            <c:numRef>
              <c:f>REBS!$C$50:$S$50</c:f>
              <c:numCache>
                <c:formatCode>0.0%</c:formatCode>
                <c:ptCount val="17"/>
                <c:pt idx="0">
                  <c:v>1.9128729780036435E-2</c:v>
                </c:pt>
                <c:pt idx="1">
                  <c:v>7.3199674671464487E-2</c:v>
                </c:pt>
                <c:pt idx="2">
                  <c:v>3.1214496403702219E-2</c:v>
                </c:pt>
                <c:pt idx="3">
                  <c:v>5.9611621517637658E-2</c:v>
                </c:pt>
                <c:pt idx="4">
                  <c:v>4.7970183637825015E-2</c:v>
                </c:pt>
                <c:pt idx="5">
                  <c:v>3.2916396920271929E-2</c:v>
                </c:pt>
                <c:pt idx="6">
                  <c:v>7.5746316362982347E-2</c:v>
                </c:pt>
                <c:pt idx="7">
                  <c:v>3.5319139333096938E-2</c:v>
                </c:pt>
                <c:pt idx="8">
                  <c:v>5.9229505259971615E-2</c:v>
                </c:pt>
                <c:pt idx="9">
                  <c:v>4.2437573138770945E-2</c:v>
                </c:pt>
                <c:pt idx="10">
                  <c:v>3.8157179254572293E-2</c:v>
                </c:pt>
                <c:pt idx="11">
                  <c:v>5.2456973021472786E-2</c:v>
                </c:pt>
                <c:pt idx="12">
                  <c:v>3.0099612597353609E-2</c:v>
                </c:pt>
                <c:pt idx="13">
                  <c:v>4.7253093299649329E-2</c:v>
                </c:pt>
                <c:pt idx="14">
                  <c:v>2.5999999999999999E-2</c:v>
                </c:pt>
                <c:pt idx="15">
                  <c:v>4.4999999999999998E-2</c:v>
                </c:pt>
                <c:pt idx="16">
                  <c:v>1.2E-2</c:v>
                </c:pt>
              </c:numCache>
            </c:numRef>
          </c:val>
        </c:ser>
        <c:marker val="1"/>
        <c:axId val="109968768"/>
        <c:axId val="111080960"/>
      </c:lineChart>
      <c:catAx>
        <c:axId val="109968768"/>
        <c:scaling>
          <c:orientation val="minMax"/>
        </c:scaling>
        <c:axPos val="b"/>
        <c:numFmt formatCode="General" sourceLinked="1"/>
        <c:tickLblPos val="nextTo"/>
        <c:crossAx val="111080960"/>
        <c:crosses val="autoZero"/>
        <c:auto val="1"/>
        <c:lblAlgn val="ctr"/>
        <c:lblOffset val="100"/>
        <c:tickLblSkip val="2"/>
      </c:catAx>
      <c:valAx>
        <c:axId val="111080960"/>
        <c:scaling>
          <c:orientation val="minMax"/>
          <c:min val="1.0000000000000005E-2"/>
        </c:scaling>
        <c:axPos val="l"/>
        <c:majorGridlines/>
        <c:numFmt formatCode="0.0%" sourceLinked="1"/>
        <c:tickLblPos val="nextTo"/>
        <c:crossAx val="109968768"/>
        <c:crosses val="autoZero"/>
        <c:crossBetween val="between"/>
      </c:valAx>
    </c:plotArea>
    <c:legend>
      <c:legendPos val="r"/>
      <c:layout>
        <c:manualLayout>
          <c:xMode val="edge"/>
          <c:yMode val="edge"/>
          <c:x val="6.6666666666666671E-3"/>
          <c:y val="0.86507653485463076"/>
          <c:w val="0.99333333333333329"/>
          <c:h val="0.13284050237521963"/>
        </c:manualLayout>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fr-FR"/>
  <c:chart>
    <c:plotArea>
      <c:layout/>
      <c:lineChart>
        <c:grouping val="standard"/>
        <c:ser>
          <c:idx val="0"/>
          <c:order val="0"/>
          <c:tx>
            <c:strRef>
              <c:f>'PIB '!$C$6</c:f>
              <c:strCache>
                <c:ptCount val="1"/>
                <c:pt idx="0">
                  <c:v>PIB agricole</c:v>
                </c:pt>
              </c:strCache>
            </c:strRef>
          </c:tx>
          <c:spPr>
            <a:ln w="57150">
              <a:solidFill>
                <a:srgbClr val="A50021"/>
              </a:solidFill>
            </a:ln>
          </c:spPr>
          <c:marker>
            <c:spPr>
              <a:blipFill>
                <a:blip xmlns:r="http://schemas.openxmlformats.org/officeDocument/2006/relationships" r:embed="rId1"/>
                <a:tile tx="0" ty="0" sx="100000" sy="100000" flip="none" algn="tl"/>
              </a:blipFill>
            </c:spPr>
          </c:marker>
          <c:cat>
            <c:numRef>
              <c:f>'PIB '!$D$5:$K$5</c:f>
              <c:numCache>
                <c:formatCode>General</c:formatCode>
                <c:ptCount val="8"/>
                <c:pt idx="0">
                  <c:v>2008</c:v>
                </c:pt>
                <c:pt idx="1">
                  <c:v>2009</c:v>
                </c:pt>
                <c:pt idx="2">
                  <c:v>2010</c:v>
                </c:pt>
                <c:pt idx="3">
                  <c:v>2011</c:v>
                </c:pt>
                <c:pt idx="4">
                  <c:v>2012</c:v>
                </c:pt>
                <c:pt idx="5">
                  <c:v>2013</c:v>
                </c:pt>
                <c:pt idx="6">
                  <c:v>2014</c:v>
                </c:pt>
                <c:pt idx="7">
                  <c:v>2015</c:v>
                </c:pt>
              </c:numCache>
            </c:numRef>
          </c:cat>
          <c:val>
            <c:numRef>
              <c:f>'PIB '!$D$6:$K$6</c:f>
              <c:numCache>
                <c:formatCode>0.0</c:formatCode>
                <c:ptCount val="8"/>
                <c:pt idx="0">
                  <c:v>18.621875977367708</c:v>
                </c:pt>
                <c:pt idx="1">
                  <c:v>23.946257376781496</c:v>
                </c:pt>
                <c:pt idx="2">
                  <c:v>1.1064737430396718</c:v>
                </c:pt>
                <c:pt idx="3">
                  <c:v>6.6602335611177717</c:v>
                </c:pt>
                <c:pt idx="4">
                  <c:v>-7.8368682268528014</c:v>
                </c:pt>
                <c:pt idx="5">
                  <c:v>18.515400803520169</c:v>
                </c:pt>
                <c:pt idx="6">
                  <c:v>-2.5840304935399274</c:v>
                </c:pt>
                <c:pt idx="7">
                  <c:v>13.211560801078008</c:v>
                </c:pt>
              </c:numCache>
            </c:numRef>
          </c:val>
        </c:ser>
        <c:ser>
          <c:idx val="1"/>
          <c:order val="1"/>
          <c:tx>
            <c:strRef>
              <c:f>'PIB '!$C$7</c:f>
              <c:strCache>
                <c:ptCount val="1"/>
                <c:pt idx="0">
                  <c:v>PIB non agricole</c:v>
                </c:pt>
              </c:strCache>
            </c:strRef>
          </c:tx>
          <c:spPr>
            <a:ln w="53975">
              <a:solidFill>
                <a:srgbClr val="0070C0"/>
              </a:solidFill>
            </a:ln>
          </c:spPr>
          <c:cat>
            <c:numRef>
              <c:f>'PIB '!$D$5:$K$5</c:f>
              <c:numCache>
                <c:formatCode>General</c:formatCode>
                <c:ptCount val="8"/>
                <c:pt idx="0">
                  <c:v>2008</c:v>
                </c:pt>
                <c:pt idx="1">
                  <c:v>2009</c:v>
                </c:pt>
                <c:pt idx="2">
                  <c:v>2010</c:v>
                </c:pt>
                <c:pt idx="3">
                  <c:v>2011</c:v>
                </c:pt>
                <c:pt idx="4">
                  <c:v>2012</c:v>
                </c:pt>
                <c:pt idx="5">
                  <c:v>2013</c:v>
                </c:pt>
                <c:pt idx="6">
                  <c:v>2014</c:v>
                </c:pt>
                <c:pt idx="7">
                  <c:v>2015</c:v>
                </c:pt>
              </c:numCache>
            </c:numRef>
          </c:cat>
          <c:val>
            <c:numRef>
              <c:f>'PIB '!$D$7:$K$7</c:f>
              <c:numCache>
                <c:formatCode>0.0</c:formatCode>
                <c:ptCount val="8"/>
                <c:pt idx="0">
                  <c:v>4.3756973464451789</c:v>
                </c:pt>
                <c:pt idx="1">
                  <c:v>1.5674482784842496</c:v>
                </c:pt>
                <c:pt idx="2">
                  <c:v>4.2215722480129605</c:v>
                </c:pt>
                <c:pt idx="3">
                  <c:v>5.0353845748434143</c:v>
                </c:pt>
                <c:pt idx="4">
                  <c:v>4.6479705480692139</c:v>
                </c:pt>
                <c:pt idx="5">
                  <c:v>2.7859353916977652</c:v>
                </c:pt>
                <c:pt idx="6">
                  <c:v>3.1940883921246979</c:v>
                </c:pt>
                <c:pt idx="7">
                  <c:v>3.0987521476717181</c:v>
                </c:pt>
              </c:numCache>
            </c:numRef>
          </c:val>
        </c:ser>
        <c:marker val="1"/>
        <c:axId val="112590848"/>
        <c:axId val="112592384"/>
      </c:lineChart>
      <c:catAx>
        <c:axId val="112590848"/>
        <c:scaling>
          <c:orientation val="minMax"/>
        </c:scaling>
        <c:axPos val="b"/>
        <c:numFmt formatCode="General" sourceLinked="1"/>
        <c:tickLblPos val="nextTo"/>
        <c:txPr>
          <a:bodyPr/>
          <a:lstStyle/>
          <a:p>
            <a:pPr>
              <a:defRPr sz="1400" b="1"/>
            </a:pPr>
            <a:endParaRPr lang="fr-FR"/>
          </a:p>
        </c:txPr>
        <c:crossAx val="112592384"/>
        <c:crosses val="autoZero"/>
        <c:auto val="1"/>
        <c:lblAlgn val="ctr"/>
        <c:lblOffset val="100"/>
      </c:catAx>
      <c:valAx>
        <c:axId val="112592384"/>
        <c:scaling>
          <c:orientation val="minMax"/>
        </c:scaling>
        <c:axPos val="l"/>
        <c:numFmt formatCode="0.0" sourceLinked="1"/>
        <c:tickLblPos val="nextTo"/>
        <c:crossAx val="112590848"/>
        <c:crosses val="autoZero"/>
        <c:crossBetween val="between"/>
      </c:valAx>
      <c:spPr>
        <a:noFill/>
        <a:ln w="25400">
          <a:noFill/>
        </a:ln>
      </c:spPr>
    </c:plotArea>
    <c:legend>
      <c:legendPos val="b"/>
      <c:layout/>
      <c:txPr>
        <a:bodyPr/>
        <a:lstStyle/>
        <a:p>
          <a:pPr>
            <a:defRPr sz="1600" b="1"/>
          </a:pPr>
          <a:endParaRPr lang="fr-FR"/>
        </a:p>
      </c:txPr>
    </c:legend>
    <c:plotVisOnly val="1"/>
  </c:chart>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solidFill>
                  <a:schemeClr val="tx1"/>
                </a:solidFill>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solidFill>
                  <a:schemeClr val="tx1"/>
                </a:solidFill>
              </a:defRPr>
            </a:lvl1pPr>
          </a:lstStyle>
          <a:p>
            <a:pPr>
              <a:defRPr/>
            </a:pPr>
            <a:fld id="{45EEEAD4-1163-4C63-9B44-3FD95672E27C}" type="datetimeFigureOut">
              <a:rPr lang="fr-FR"/>
              <a:pPr>
                <a:defRPr/>
              </a:pPr>
              <a:t>25/10/2017</a:t>
            </a:fld>
            <a:endParaRPr lang="fr-FR"/>
          </a:p>
        </p:txBody>
      </p:sp>
      <p:sp>
        <p:nvSpPr>
          <p:cNvPr id="4" name="Espace réservé du pied de page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solidFill>
                  <a:schemeClr val="tx1"/>
                </a:solidFill>
              </a:defRPr>
            </a:lvl1pPr>
          </a:lstStyle>
          <a:p>
            <a:pPr>
              <a:defRPr/>
            </a:pPr>
            <a:r>
              <a:rPr lang="fr-FR" smtClean="0"/>
              <a:t>dthdth</a:t>
            </a:r>
            <a:endParaRPr lang="fr-FR"/>
          </a:p>
        </p:txBody>
      </p:sp>
      <p:sp>
        <p:nvSpPr>
          <p:cNvPr id="5" name="Espace réservé du numéro de diapositive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solidFill>
                  <a:schemeClr val="tx1"/>
                </a:solidFill>
              </a:defRPr>
            </a:lvl1pPr>
          </a:lstStyle>
          <a:p>
            <a:pPr>
              <a:defRPr/>
            </a:pPr>
            <a:fld id="{3B0AA44F-6166-418A-AE7D-55CD115548D8}" type="slidenum">
              <a:rPr lang="fr-FR"/>
              <a:pPr>
                <a:defRPr/>
              </a:pPr>
              <a:t>‹N°›</a:t>
            </a:fld>
            <a:endParaRPr lang="fr-FR"/>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defRPr>
            </a:lvl1pPr>
          </a:lstStyle>
          <a:p>
            <a:pPr>
              <a:defRPr/>
            </a:pPr>
            <a:endParaRPr lang="fr-FR"/>
          </a:p>
        </p:txBody>
      </p:sp>
      <p:sp>
        <p:nvSpPr>
          <p:cNvPr id="12291"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229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defRPr>
            </a:lvl1pPr>
          </a:lstStyle>
          <a:p>
            <a:pPr>
              <a:defRPr/>
            </a:pPr>
            <a:r>
              <a:rPr lang="fr-FR" smtClean="0"/>
              <a:t>dthdth</a:t>
            </a:r>
            <a:endParaRPr lang="fr-FR"/>
          </a:p>
        </p:txBody>
      </p:sp>
      <p:sp>
        <p:nvSpPr>
          <p:cNvPr id="12295"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pPr>
              <a:defRPr/>
            </a:pPr>
            <a:fld id="{D2D1A5C8-A9DB-4539-A5B9-6A3E7BE39448}" type="slidenum">
              <a:rPr lang="fr-FR"/>
              <a:pPr>
                <a:defRPr/>
              </a:pPr>
              <a:t>‹N°›</a:t>
            </a:fld>
            <a:endParaRPr lang="fr-FR"/>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xfrm>
            <a:off x="917575" y="744538"/>
            <a:ext cx="4962525" cy="3722687"/>
          </a:xfrm>
          <a:ln/>
        </p:spPr>
      </p:sp>
      <p:sp>
        <p:nvSpPr>
          <p:cNvPr id="17411" name="Rectangle 3"/>
          <p:cNvSpPr>
            <a:spLocks noGrp="1" noChangeArrowheads="1"/>
          </p:cNvSpPr>
          <p:nvPr>
            <p:ph type="body" idx="1"/>
          </p:nvPr>
        </p:nvSpPr>
        <p:spPr>
          <a:noFill/>
          <a:ln/>
        </p:spPr>
        <p:txBody>
          <a:bodyPr/>
          <a:lstStyle/>
          <a:p>
            <a:endParaRPr lang="fr-FR" dirty="0" smtClean="0"/>
          </a:p>
        </p:txBody>
      </p:sp>
      <p:sp>
        <p:nvSpPr>
          <p:cNvPr id="4" name="Espace réservé du pied de page 3"/>
          <p:cNvSpPr>
            <a:spLocks noGrp="1"/>
          </p:cNvSpPr>
          <p:nvPr>
            <p:ph type="ftr" sz="quarter" idx="10"/>
          </p:nvPr>
        </p:nvSpPr>
        <p:spPr/>
        <p:txBody>
          <a:bodyPr/>
          <a:lstStyle/>
          <a:p>
            <a:pPr>
              <a:defRPr/>
            </a:pPr>
            <a:r>
              <a:rPr lang="fr-FR" smtClean="0"/>
              <a:t>dthdth</a:t>
            </a:r>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2457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altLang="fr-FR" smtClean="0"/>
              <a:t>1-Le taux de participation  des femmes est relativement faible et stable depuis le début des années 2000 (27%);</a:t>
            </a:r>
          </a:p>
          <a:p>
            <a:pPr eaLnBrk="1" hangingPunct="1">
              <a:spcBef>
                <a:spcPct val="0"/>
              </a:spcBef>
            </a:pPr>
            <a:endParaRPr lang="fr-FR" altLang="fr-FR" smtClean="0"/>
          </a:p>
          <a:p>
            <a:pPr eaLnBrk="1" hangingPunct="1">
              <a:spcBef>
                <a:spcPct val="0"/>
              </a:spcBef>
            </a:pPr>
            <a:r>
              <a:rPr lang="fr-FR" altLang="fr-FR" smtClean="0"/>
              <a:t>2-Le taux  d’activité augmente avec le diplôme pour les deux sexes,  mais il est au plus bas parmi les diplômés du secondaire;</a:t>
            </a:r>
          </a:p>
          <a:p>
            <a:pPr eaLnBrk="1" hangingPunct="1">
              <a:spcBef>
                <a:spcPct val="0"/>
              </a:spcBef>
            </a:pPr>
            <a:endParaRPr lang="fr-FR" altLang="fr-FR" smtClean="0"/>
          </a:p>
          <a:p>
            <a:pPr eaLnBrk="1" hangingPunct="1">
              <a:spcBef>
                <a:spcPct val="0"/>
              </a:spcBef>
            </a:pPr>
            <a:r>
              <a:rPr lang="fr-FR" altLang="fr-FR" smtClean="0"/>
              <a:t>3-Le faible niveau de participation  des femmes  comparativement  à celle des hommes  dénote des disparités de genre; </a:t>
            </a:r>
          </a:p>
          <a:p>
            <a:pPr eaLnBrk="1" hangingPunct="1">
              <a:spcBef>
                <a:spcPct val="0"/>
              </a:spcBef>
            </a:pPr>
            <a:endParaRPr lang="fr-FR" altLang="fr-FR" smtClean="0"/>
          </a:p>
          <a:p>
            <a:pPr eaLnBrk="1" hangingPunct="1">
              <a:spcBef>
                <a:spcPct val="0"/>
              </a:spcBef>
            </a:pPr>
            <a:r>
              <a:rPr lang="fr-FR" altLang="fr-FR" smtClean="0"/>
              <a:t>4-Le diplôme améliore le taux d’activité des femmes: l’indice de parité converge vers l’unité au fur et à mesure que le niveau de formation s’améliore.</a:t>
            </a:r>
          </a:p>
          <a:p>
            <a:pPr eaLnBrk="1" hangingPunct="1">
              <a:spcBef>
                <a:spcPct val="0"/>
              </a:spcBef>
            </a:pPr>
            <a:endParaRPr lang="fr-FR" altLang="fr-FR" smtClean="0"/>
          </a:p>
          <a:p>
            <a:pPr eaLnBrk="1" hangingPunct="1">
              <a:spcBef>
                <a:spcPct val="0"/>
              </a:spcBef>
            </a:pPr>
            <a:endParaRPr lang="fr-FR" altLang="fr-FR" smtClean="0"/>
          </a:p>
          <a:p>
            <a:pPr eaLnBrk="1" hangingPunct="1">
              <a:spcBef>
                <a:spcPct val="0"/>
              </a:spcBef>
            </a:pPr>
            <a:r>
              <a:rPr lang="fr-FR" altLang="fr-FR" smtClean="0"/>
              <a:t>     </a:t>
            </a:r>
            <a:r>
              <a:rPr lang="fr-FR" altLang="fr-FR" b="1" smtClean="0"/>
              <a:t>pourquoi le taux d’activité est en dégradation malgré l’ouverture de la société marocaine et l’amélioration du niveau d’éducation de la population? </a:t>
            </a:r>
          </a:p>
        </p:txBody>
      </p:sp>
      <p:sp>
        <p:nvSpPr>
          <p:cNvPr id="24580" name="Espace réservé du numéro de diapositive 3"/>
          <p:cNvSpPr>
            <a:spLocks noGrp="1"/>
          </p:cNvSpPr>
          <p:nvPr>
            <p:ph type="sldNum" sz="quarter" idx="5"/>
          </p:nvPr>
        </p:nvSpPr>
        <p:spPr bwMode="auto">
          <a:noFill/>
          <a:ln>
            <a:miter lim="800000"/>
            <a:headEnd/>
            <a:tailEnd/>
          </a:ln>
        </p:spPr>
        <p:txBody>
          <a:bodyPr/>
          <a:lstStyle/>
          <a:p>
            <a:fld id="{9F90DCB1-2962-4B1B-A01F-0B92E0F2088B}" type="slidenum">
              <a:rPr lang="fr-FR" altLang="fr-FR"/>
              <a:pPr/>
              <a:t>4</a:t>
            </a:fld>
            <a:endParaRPr lang="fr-FR"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commentaires 2"/>
          <p:cNvSpPr>
            <a:spLocks noGrp="1"/>
          </p:cNvSpPr>
          <p:nvPr>
            <p:ph type="body" idx="1"/>
          </p:nvPr>
        </p:nvSpPr>
        <p:spPr/>
        <p:txBody>
          <a:bodyPr>
            <a:normAutofit/>
          </a:bodyPr>
          <a:lstStyle/>
          <a:p>
            <a:pPr algn="just">
              <a:defRPr/>
            </a:pPr>
            <a:r>
              <a:rPr lang="fr-FR" altLang="fr-FR" sz="1200" dirty="0" smtClean="0">
                <a:latin typeface="Candara" panose="020E0502030303020204" pitchFamily="34" charset="0"/>
              </a:rPr>
              <a:t>La population âgée de 15 et plus augmente de  383.000 annuellement alors que la population active augmente de 115.000 annuellement. La différence, soit 267.000, correspond à l’augmentation annuelle de la population inactive.</a:t>
            </a:r>
          </a:p>
          <a:p>
            <a:pPr algn="just">
              <a:defRPr/>
            </a:pPr>
            <a:r>
              <a:rPr lang="fr-FR" altLang="fr-FR" sz="1200" dirty="0" smtClean="0">
                <a:latin typeface="Candara" panose="020E0502030303020204" pitchFamily="34" charset="0"/>
              </a:rPr>
              <a:t>Sur ce flux de population inactive, seuls 90.000 (soit le tiers) correspond à la population scolarisée âgée de 15-24.</a:t>
            </a:r>
          </a:p>
          <a:p>
            <a:pPr algn="just">
              <a:defRPr/>
            </a:pPr>
            <a:r>
              <a:rPr lang="fr-FR" altLang="fr-FR" sz="1200" dirty="0" smtClean="0">
                <a:latin typeface="Candara" panose="020E0502030303020204" pitchFamily="34" charset="0"/>
              </a:rPr>
              <a:t>Il en résulte qu’une  partie de la population en âge d’activité ne se trouve ni à l’école ni dans le marché du travail.</a:t>
            </a:r>
          </a:p>
          <a:p>
            <a:pPr marL="0" marR="0" lvl="0" indent="0" algn="just" defTabSz="914400" eaLnBrk="1" fontAlgn="auto" latinLnBrk="0" hangingPunct="1">
              <a:lnSpc>
                <a:spcPct val="100000"/>
              </a:lnSpc>
              <a:spcBef>
                <a:spcPts val="0"/>
              </a:spcBef>
              <a:spcAft>
                <a:spcPts val="0"/>
              </a:spcAft>
              <a:buClrTx/>
              <a:buSzTx/>
              <a:buFontTx/>
              <a:buNone/>
              <a:tabLst/>
              <a:defRPr/>
            </a:pPr>
            <a:r>
              <a:rPr lang="fr-MA" altLang="fr-FR" sz="1200" b="0" dirty="0" smtClean="0">
                <a:latin typeface="Candara" panose="020E0502030303020204" pitchFamily="34" charset="0"/>
              </a:rPr>
              <a:t>La diminution du taux d’activité devrait nous interpeller, aussi bien, sinon plus que l’augmentation du taux du chômage. </a:t>
            </a:r>
          </a:p>
          <a:p>
            <a:pPr marL="0" marR="0" lvl="0" indent="0" algn="just" defTabSz="914400" eaLnBrk="1" fontAlgn="auto" latinLnBrk="0" hangingPunct="1">
              <a:lnSpc>
                <a:spcPct val="100000"/>
              </a:lnSpc>
              <a:spcBef>
                <a:spcPts val="0"/>
              </a:spcBef>
              <a:spcAft>
                <a:spcPts val="0"/>
              </a:spcAft>
              <a:buClrTx/>
              <a:buSzTx/>
              <a:buFontTx/>
              <a:buNone/>
              <a:tabLst/>
              <a:defRPr/>
            </a:pPr>
            <a:r>
              <a:rPr lang="fr-MA" altLang="fr-FR" sz="1200" b="0" dirty="0" smtClean="0">
                <a:latin typeface="Candara" panose="020E0502030303020204" pitchFamily="34" charset="0"/>
              </a:rPr>
              <a:t>La transition démographique, conjuguée à une tendance baissière du taux d’activité, entraine une augmentation du ratio de dépendance avec des implications négatives sur l’épargne et l’investissement, ce qui se traduirait par un manque à gagner en termes de création de la richesse. </a:t>
            </a:r>
          </a:p>
          <a:p>
            <a:pPr marL="0" marR="0" lvl="0" indent="0" algn="just" defTabSz="914400" eaLnBrk="1" fontAlgn="auto" latinLnBrk="0" hangingPunct="1">
              <a:lnSpc>
                <a:spcPct val="100000"/>
              </a:lnSpc>
              <a:spcBef>
                <a:spcPts val="0"/>
              </a:spcBef>
              <a:spcAft>
                <a:spcPts val="0"/>
              </a:spcAft>
              <a:buClrTx/>
              <a:buSzTx/>
              <a:buFontTx/>
              <a:buNone/>
              <a:tabLst/>
              <a:defRPr/>
            </a:pPr>
            <a:r>
              <a:rPr lang="fr-FR" altLang="fr-FR" sz="1200" b="0" dirty="0" smtClean="0">
                <a:latin typeface="Candara" panose="020E0502030303020204" pitchFamily="34" charset="0"/>
              </a:rPr>
              <a:t>L’inactivité en général et celle des jeunes en particulier devrait constituer une préoccupation  pour la préservation de la cohésion et la stabilité sociales.</a:t>
            </a:r>
          </a:p>
          <a:p>
            <a:pPr marL="0" marR="0" lvl="0" indent="0" algn="just" defTabSz="914400" eaLnBrk="1" fontAlgn="auto" latinLnBrk="0" hangingPunct="1">
              <a:lnSpc>
                <a:spcPct val="100000"/>
              </a:lnSpc>
              <a:spcBef>
                <a:spcPts val="0"/>
              </a:spcBef>
              <a:spcAft>
                <a:spcPts val="0"/>
              </a:spcAft>
              <a:buClrTx/>
              <a:buSzTx/>
              <a:buFontTx/>
              <a:buNone/>
              <a:tabLst/>
              <a:defRPr/>
            </a:pPr>
            <a:r>
              <a:rPr lang="fr-MA" altLang="fr-FR" sz="1200" b="0" dirty="0" smtClean="0">
                <a:latin typeface="Candara" panose="020E0502030303020204" pitchFamily="34" charset="0"/>
              </a:rPr>
              <a:t>L’enjeu pour l’avenir c’est de comprendre les déterminants de l’évolution du taux d’activité . L’objectif c’est  de  ramener les jeunes et les femmes au marché du travail en vue d’entrainer une dynamique vertueuse création d’emplois-création de richesse.</a:t>
            </a:r>
            <a:endParaRPr lang="fr-FR" altLang="fr-FR" sz="1200" dirty="0" smtClean="0">
              <a:latin typeface="Candara" panose="020E0502030303020204" pitchFamily="34" charset="0"/>
            </a:endParaRPr>
          </a:p>
          <a:p>
            <a:endParaRPr lang="fr-FR" dirty="0"/>
          </a:p>
        </p:txBody>
      </p:sp>
      <p:sp>
        <p:nvSpPr>
          <p:cNvPr id="4" name="Espace réservé du pied de page 3"/>
          <p:cNvSpPr>
            <a:spLocks noGrp="1"/>
          </p:cNvSpPr>
          <p:nvPr>
            <p:ph type="ftr" sz="quarter" idx="10"/>
          </p:nvPr>
        </p:nvSpPr>
        <p:spPr/>
        <p:txBody>
          <a:bodyPr/>
          <a:lstStyle/>
          <a:p>
            <a:pPr>
              <a:defRPr/>
            </a:pPr>
            <a:r>
              <a:rPr lang="fr-FR" smtClean="0"/>
              <a:t>dthdth</a:t>
            </a:r>
            <a:endParaRPr lang="fr-FR"/>
          </a:p>
        </p:txBody>
      </p:sp>
      <p:sp>
        <p:nvSpPr>
          <p:cNvPr id="5" name="Espace réservé du numéro de diapositive 4"/>
          <p:cNvSpPr>
            <a:spLocks noGrp="1"/>
          </p:cNvSpPr>
          <p:nvPr>
            <p:ph type="sldNum" sz="quarter" idx="11"/>
          </p:nvPr>
        </p:nvSpPr>
        <p:spPr/>
        <p:txBody>
          <a:bodyPr/>
          <a:lstStyle/>
          <a:p>
            <a:pPr>
              <a:defRPr/>
            </a:pPr>
            <a:fld id="{D2D1A5C8-A9DB-4539-A5B9-6A3E7BE39448}" type="slidenum">
              <a:rPr lang="fr-FR" smtClean="0"/>
              <a:pPr>
                <a:defRPr/>
              </a:pPr>
              <a:t>5</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3" name="Espace réservé des commentaires 2"/>
          <p:cNvSpPr>
            <a:spLocks noGrp="1"/>
          </p:cNvSpPr>
          <p:nvPr>
            <p:ph type="body" idx="1"/>
          </p:nvPr>
        </p:nvSpPr>
        <p:spPr/>
        <p:txBody>
          <a:bodyPr>
            <a:normAutofit lnSpcReduction="10000"/>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fr-FR" sz="1200" dirty="0" smtClean="0">
                <a:latin typeface="Candara" panose="020E0502030303020204" pitchFamily="34" charset="0"/>
              </a:rPr>
              <a:t>La problématique de l’emploi est abordée en termes quantitatifs alors que la dimension qualitative est souvent ignorée : le sous-emploi et l’emploi non rémunéré, qui représentent une part importante de l’emploi, pénalisent l’amélioration de la productivité et partant la création de la richesse et des emplois décents.</a:t>
            </a:r>
            <a:r>
              <a:rPr lang="fr-MA" altLang="fr-FR" sz="1200" dirty="0" smtClean="0">
                <a:latin typeface="Candara" panose="020E0502030303020204" pitchFamily="34" charset="0"/>
              </a:rPr>
              <a:t> </a:t>
            </a:r>
          </a:p>
          <a:p>
            <a:pPr marL="0" marR="0" lvl="0" indent="0" algn="just" defTabSz="914400" eaLnBrk="1" fontAlgn="auto" latinLnBrk="0" hangingPunct="1">
              <a:lnSpc>
                <a:spcPct val="100000"/>
              </a:lnSpc>
              <a:spcBef>
                <a:spcPts val="0"/>
              </a:spcBef>
              <a:spcAft>
                <a:spcPts val="0"/>
              </a:spcAft>
              <a:buClrTx/>
              <a:buSzTx/>
              <a:buFontTx/>
              <a:buNone/>
              <a:tabLst/>
              <a:defRPr/>
            </a:pPr>
            <a:r>
              <a:rPr lang="fr-FR" sz="1200" dirty="0" smtClean="0">
                <a:latin typeface="Candara" panose="020E0502030303020204" pitchFamily="34" charset="0"/>
              </a:rPr>
              <a:t>Pour améliorer la compétitivité de l’économie nationale et créer plus d’emplois stables, une transformation du tissu productif où l’emploi de qualité se substitue à l’emploi précaire s’avère nécessaire. </a:t>
            </a:r>
          </a:p>
          <a:p>
            <a:pPr marL="0" marR="0" lvl="0" indent="0" algn="just" defTabSz="914400" eaLnBrk="1" fontAlgn="auto" latinLnBrk="0" hangingPunct="1">
              <a:lnSpc>
                <a:spcPct val="100000"/>
              </a:lnSpc>
              <a:spcBef>
                <a:spcPts val="0"/>
              </a:spcBef>
              <a:spcAft>
                <a:spcPts val="0"/>
              </a:spcAft>
              <a:buClrTx/>
              <a:buSzTx/>
              <a:buFontTx/>
              <a:buNone/>
              <a:tabLst/>
              <a:defRPr/>
            </a:pPr>
            <a:r>
              <a:rPr lang="fr-FR" sz="1200" dirty="0" smtClean="0">
                <a:latin typeface="Candara" panose="020E0502030303020204" pitchFamily="34" charset="0"/>
              </a:rPr>
              <a:t>Dans ce sens, la création d’emplois devrait être soutenue davantage par des politiques en faveur des secteurs modernes qui sont productifs et plus intégrés en amont et en aval.</a:t>
            </a:r>
          </a:p>
          <a:p>
            <a:pPr marL="0" marR="0" lvl="0" indent="0" algn="just" defTabSz="914400" eaLnBrk="1" fontAlgn="auto" latinLnBrk="0" hangingPunct="1">
              <a:lnSpc>
                <a:spcPct val="100000"/>
              </a:lnSpc>
              <a:spcBef>
                <a:spcPts val="0"/>
              </a:spcBef>
              <a:spcAft>
                <a:spcPts val="0"/>
              </a:spcAft>
              <a:buClrTx/>
              <a:buSzTx/>
              <a:buFontTx/>
              <a:buNone/>
              <a:tabLst/>
              <a:defRPr/>
            </a:pPr>
            <a:r>
              <a:rPr lang="fr-FR" sz="1200" dirty="0" smtClean="0">
                <a:latin typeface="Candara" panose="020E0502030303020204" pitchFamily="34" charset="0"/>
              </a:rPr>
              <a:t>Les incitations à la création d’emplois (la fiscalité, les transferts, les programmes actifs de l’emploi, etc.) doivent certainement être évaluées en termes d’impact sur la création d’emploi, mais sans perdre de vue leurs impacts potentiels sur la croissance et la productivité.</a:t>
            </a:r>
            <a:endParaRPr lang="fr-MA" altLang="fr-FR" sz="1200" dirty="0" smtClean="0">
              <a:latin typeface="Candara" panose="020E0502030303020204" pitchFamily="34" charset="0"/>
            </a:endParaRPr>
          </a:p>
        </p:txBody>
      </p:sp>
      <p:sp>
        <p:nvSpPr>
          <p:cNvPr id="43012" name="Espace réservé du numéro de diapositive 3"/>
          <p:cNvSpPr>
            <a:spLocks noGrp="1"/>
          </p:cNvSpPr>
          <p:nvPr>
            <p:ph type="sldNum" sz="quarter" idx="5"/>
          </p:nvPr>
        </p:nvSpPr>
        <p:spPr bwMode="auto">
          <a:noFill/>
          <a:ln>
            <a:miter lim="800000"/>
            <a:headEnd/>
            <a:tailEnd/>
          </a:ln>
        </p:spPr>
        <p:txBody>
          <a:bodyPr/>
          <a:lstStyle/>
          <a:p>
            <a:fld id="{32AE5D0B-AA2A-43A8-9A10-10F2ADC155C5}" type="slidenum">
              <a:rPr lang="fr-FR" altLang="fr-FR"/>
              <a:pPr/>
              <a:t>8</a:t>
            </a:fld>
            <a:endParaRPr lang="fr-FR"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4915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altLang="fr-FR" smtClean="0"/>
          </a:p>
          <a:p>
            <a:pPr eaLnBrk="1" hangingPunct="1">
              <a:spcBef>
                <a:spcPct val="0"/>
              </a:spcBef>
            </a:pPr>
            <a:r>
              <a:rPr lang="fr-FR" altLang="fr-FR" smtClean="0"/>
              <a:t>1- y a-t-il vraiment une pénurie du capital humain au Maroc ? ; (ii) est ce que la configuration actuelle de l’économie marocaine et, par conséquent, le rythme de la croissance économique et son contenu en emplois (quantité et qualité), nécessitent réellement un capital humain plus qualifié que celui disponible actuellement sur le marché du travail ?</a:t>
            </a:r>
          </a:p>
          <a:p>
            <a:pPr eaLnBrk="1" hangingPunct="1">
              <a:spcBef>
                <a:spcPct val="0"/>
              </a:spcBef>
            </a:pPr>
            <a:endParaRPr lang="fr-FR" altLang="fr-FR" smtClean="0"/>
          </a:p>
          <a:p>
            <a:pPr eaLnBrk="1" hangingPunct="1">
              <a:spcBef>
                <a:spcPct val="0"/>
              </a:spcBef>
            </a:pPr>
            <a:r>
              <a:rPr lang="fr-FR" altLang="fr-FR" smtClean="0"/>
              <a:t>2- Est-ce que la création de l’emploi qualifié résulte du développement de nouveau secteur d’activité économique ( diversification) ou bien simplement de l’extension des secteurs existants </a:t>
            </a:r>
          </a:p>
          <a:p>
            <a:pPr eaLnBrk="1" hangingPunct="1">
              <a:spcBef>
                <a:spcPct val="0"/>
              </a:spcBef>
            </a:pPr>
            <a:endParaRPr lang="fr-FR" altLang="fr-FR" sz="1100" smtClean="0"/>
          </a:p>
          <a:p>
            <a:pPr eaLnBrk="1" hangingPunct="1">
              <a:spcBef>
                <a:spcPct val="0"/>
              </a:spcBef>
            </a:pPr>
            <a:r>
              <a:rPr lang="fr-FR" altLang="fr-FR" sz="1100" smtClean="0"/>
              <a:t>3-  Quel sont les contraintes à l’amélioration du taux d’encadrement des tissu productif ?  Est-ce que c’est un problème des couts salariaux? </a:t>
            </a:r>
          </a:p>
          <a:p>
            <a:pPr eaLnBrk="1" hangingPunct="1">
              <a:spcBef>
                <a:spcPct val="0"/>
              </a:spcBef>
            </a:pPr>
            <a:endParaRPr lang="fr-FR" altLang="fr-FR" sz="1100" smtClean="0"/>
          </a:p>
          <a:p>
            <a:pPr eaLnBrk="1" hangingPunct="1">
              <a:spcBef>
                <a:spcPct val="0"/>
              </a:spcBef>
            </a:pPr>
            <a:r>
              <a:rPr lang="fr-FR" altLang="fr-FR" sz="1100" smtClean="0"/>
              <a:t>4- Aujourd'hui quelle sont réellement les besoins des employeurs en ressources humaines (intentions de recrutement à court et moyen termes) : nombre d’emplois, profils et compétences recherchés, description des emplois recherchés, etc.)?</a:t>
            </a:r>
          </a:p>
          <a:p>
            <a:pPr eaLnBrk="1" hangingPunct="1">
              <a:spcBef>
                <a:spcPct val="0"/>
              </a:spcBef>
            </a:pPr>
            <a:endParaRPr lang="fr-FR" altLang="fr-FR" sz="1100" smtClean="0"/>
          </a:p>
          <a:p>
            <a:pPr eaLnBrk="1" hangingPunct="1">
              <a:spcBef>
                <a:spcPct val="0"/>
              </a:spcBef>
            </a:pPr>
            <a:r>
              <a:rPr lang="fr-FR" altLang="fr-FR" sz="1100" smtClean="0"/>
              <a:t>         </a:t>
            </a:r>
            <a:r>
              <a:rPr lang="fr-FR" altLang="fr-FR" sz="1100" b="1" smtClean="0"/>
              <a:t>Adéquation formation-emploi est-il un problème de  l’école , ou bien du régime de la croissance économique ou des deux ? </a:t>
            </a:r>
          </a:p>
          <a:p>
            <a:pPr eaLnBrk="1" hangingPunct="1">
              <a:spcBef>
                <a:spcPct val="0"/>
              </a:spcBef>
            </a:pPr>
            <a:endParaRPr lang="fr-FR" altLang="fr-FR" sz="1100" smtClean="0"/>
          </a:p>
          <a:p>
            <a:pPr eaLnBrk="1" hangingPunct="1">
              <a:spcBef>
                <a:spcPct val="0"/>
              </a:spcBef>
            </a:pPr>
            <a:endParaRPr lang="fr-FR" altLang="fr-FR" sz="1100" smtClean="0"/>
          </a:p>
        </p:txBody>
      </p:sp>
      <p:sp>
        <p:nvSpPr>
          <p:cNvPr id="49156" name="Espace réservé du numéro de diapositive 3"/>
          <p:cNvSpPr>
            <a:spLocks noGrp="1"/>
          </p:cNvSpPr>
          <p:nvPr>
            <p:ph type="sldNum" sz="quarter" idx="5"/>
          </p:nvPr>
        </p:nvSpPr>
        <p:spPr bwMode="auto">
          <a:noFill/>
          <a:ln>
            <a:miter lim="800000"/>
            <a:headEnd/>
            <a:tailEnd/>
          </a:ln>
        </p:spPr>
        <p:txBody>
          <a:bodyPr/>
          <a:lstStyle/>
          <a:p>
            <a:fld id="{8B1A057F-3D4E-4553-9850-44B6252473C2}" type="slidenum">
              <a:rPr lang="fr-FR" altLang="fr-FR"/>
              <a:pPr/>
              <a:t>9</a:t>
            </a:fld>
            <a:endParaRPr lang="fr-FR" alt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5120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altLang="fr-FR" smtClean="0"/>
              <a:t> </a:t>
            </a:r>
          </a:p>
          <a:p>
            <a:pPr eaLnBrk="1" hangingPunct="1">
              <a:spcBef>
                <a:spcPct val="0"/>
              </a:spcBef>
            </a:pPr>
            <a:r>
              <a:rPr lang="fr-FR" altLang="fr-FR" smtClean="0"/>
              <a:t>1- Une partie du capital humain est non utilisée, il y a présence d’un potentiel de grain de rendement de l'investissement , surtout que le Maroc cherche à converger vers le niveau de développement des pays Emergent;</a:t>
            </a:r>
          </a:p>
          <a:p>
            <a:pPr eaLnBrk="1" hangingPunct="1">
              <a:spcBef>
                <a:spcPct val="0"/>
              </a:spcBef>
            </a:pPr>
            <a:endParaRPr lang="fr-FR" altLang="fr-FR" smtClean="0"/>
          </a:p>
          <a:p>
            <a:pPr eaLnBrk="1" hangingPunct="1">
              <a:spcBef>
                <a:spcPct val="0"/>
              </a:spcBef>
            </a:pPr>
            <a:r>
              <a:rPr lang="fr-FR" altLang="fr-FR" smtClean="0"/>
              <a:t>2- La sous utilisation du capital humain se reflète principalement dans les indicateurs de chômage des diplômés. Le taux de chômage chez les diplômés de l’enseignement supérieur est supérieur à 30%, </a:t>
            </a:r>
          </a:p>
          <a:p>
            <a:pPr eaLnBrk="1" hangingPunct="1">
              <a:spcBef>
                <a:spcPct val="0"/>
              </a:spcBef>
            </a:pPr>
            <a:endParaRPr lang="fr-FR" altLang="fr-FR" smtClean="0"/>
          </a:p>
          <a:p>
            <a:pPr eaLnBrk="1" hangingPunct="1">
              <a:spcBef>
                <a:spcPct val="0"/>
              </a:spcBef>
            </a:pPr>
            <a:r>
              <a:rPr lang="fr-FR" altLang="fr-FR" smtClean="0"/>
              <a:t>3-  Pour les formations dans les domaines sociaux, humains et juridiques, le taux de chômage augmente en continu avec le nombre d’années d’études plus que la formation dans les domaines scientifiques et techniques;</a:t>
            </a:r>
          </a:p>
          <a:p>
            <a:pPr eaLnBrk="1" hangingPunct="1">
              <a:spcBef>
                <a:spcPct val="0"/>
              </a:spcBef>
            </a:pPr>
            <a:endParaRPr lang="fr-FR" altLang="fr-FR" smtClean="0"/>
          </a:p>
          <a:p>
            <a:pPr eaLnBrk="1" hangingPunct="1">
              <a:spcBef>
                <a:spcPct val="0"/>
              </a:spcBef>
            </a:pPr>
            <a:r>
              <a:rPr lang="fr-FR" altLang="fr-FR" smtClean="0"/>
              <a:t>4- le rendement externe de l’éducation reste relativement faible avec la sous-utilisation du capital humain existant ce qui décourage le processus d’accumulation du capital humain</a:t>
            </a:r>
          </a:p>
          <a:p>
            <a:pPr eaLnBrk="1" hangingPunct="1">
              <a:spcBef>
                <a:spcPct val="0"/>
              </a:spcBef>
            </a:pPr>
            <a:endParaRPr lang="fr-FR" altLang="fr-FR" smtClean="0"/>
          </a:p>
          <a:p>
            <a:pPr eaLnBrk="1" hangingPunct="1">
              <a:spcBef>
                <a:spcPct val="0"/>
              </a:spcBef>
            </a:pPr>
            <a:r>
              <a:rPr lang="fr-FR" altLang="fr-FR" smtClean="0"/>
              <a:t>       </a:t>
            </a:r>
            <a:r>
              <a:rPr lang="fr-FR" altLang="fr-FR" b="1" smtClean="0"/>
              <a:t>comment valoriser la contribution du capital humain pour promouvoir la croissance économique?</a:t>
            </a:r>
            <a:endParaRPr lang="ar-MA" altLang="fr-FR" b="1" smtClean="0"/>
          </a:p>
        </p:txBody>
      </p:sp>
      <p:sp>
        <p:nvSpPr>
          <p:cNvPr id="51204" name="Espace réservé du numéro de diapositive 3"/>
          <p:cNvSpPr>
            <a:spLocks noGrp="1"/>
          </p:cNvSpPr>
          <p:nvPr>
            <p:ph type="sldNum" sz="quarter" idx="5"/>
          </p:nvPr>
        </p:nvSpPr>
        <p:spPr bwMode="auto">
          <a:noFill/>
          <a:ln>
            <a:miter lim="800000"/>
            <a:headEnd/>
            <a:tailEnd/>
          </a:ln>
        </p:spPr>
        <p:txBody>
          <a:bodyPr/>
          <a:lstStyle/>
          <a:p>
            <a:fld id="{95624032-18EB-48E2-9EB5-79643A624B30}" type="slidenum">
              <a:rPr lang="fr-FR" altLang="fr-FR"/>
              <a:pPr/>
              <a:t>10</a:t>
            </a:fld>
            <a:endParaRPr lang="fr-FR" alt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74755" name="Espace réservé des commentaires 2"/>
          <p:cNvSpPr>
            <a:spLocks noGrp="1"/>
          </p:cNvSpPr>
          <p:nvPr>
            <p:ph type="body" idx="1"/>
          </p:nvPr>
        </p:nvSpPr>
        <p:spPr bwMode="auto"/>
        <p:txBody>
          <a:bodyPr wrap="square" numCol="1" anchor="t" anchorCtr="0" compatLnSpc="1">
            <a:prstTxWarp prst="textNoShape">
              <a:avLst/>
            </a:prstTxWarp>
            <a:normAutofit lnSpcReduction="10000"/>
          </a:bodyPr>
          <a:lstStyle/>
          <a:p>
            <a:pPr eaLnBrk="1" hangingPunct="1">
              <a:spcBef>
                <a:spcPct val="0"/>
              </a:spcBef>
              <a:defRPr/>
            </a:pPr>
            <a:endParaRPr lang="fr-FR" altLang="fr-FR" dirty="0" smtClean="0"/>
          </a:p>
          <a:p>
            <a:pPr eaLnBrk="1" hangingPunct="1">
              <a:spcBef>
                <a:spcPct val="0"/>
              </a:spcBef>
              <a:defRPr/>
            </a:pPr>
            <a:r>
              <a:rPr lang="fr-FR" altLang="fr-FR" dirty="0" smtClean="0"/>
              <a:t>1- le type de chômage qui s’est développé depuis la moitié des années quatre-vingt et qui continue de sévir est de longue durée (65% pour l’ensemble et plus de 80% pour les diplômés de niveau supérieur en 2012). </a:t>
            </a:r>
          </a:p>
          <a:p>
            <a:pPr eaLnBrk="1" hangingPunct="1">
              <a:spcBef>
                <a:spcPct val="0"/>
              </a:spcBef>
              <a:defRPr/>
            </a:pPr>
            <a:endParaRPr lang="ar-MA" altLang="fr-FR" dirty="0" smtClean="0"/>
          </a:p>
          <a:p>
            <a:pPr eaLnBrk="1" hangingPunct="1">
              <a:spcBef>
                <a:spcPct val="0"/>
              </a:spcBef>
              <a:defRPr/>
            </a:pPr>
            <a:r>
              <a:rPr lang="fr-FR" altLang="fr-FR" dirty="0" smtClean="0"/>
              <a:t>2- Le chômage de long durée reste élevé parmi les diplômés au Maroc , certes la flexibilité peut expliquées une partie de ce chômage mais d’autres contraintes structurelles de l’économie expliquent ces insuffisances?</a:t>
            </a:r>
          </a:p>
          <a:p>
            <a:pPr eaLnBrk="1" hangingPunct="1">
              <a:spcBef>
                <a:spcPct val="0"/>
              </a:spcBef>
              <a:defRPr/>
            </a:pPr>
            <a:endParaRPr lang="fr-FR" altLang="fr-FR" dirty="0" smtClean="0"/>
          </a:p>
          <a:p>
            <a:pPr eaLnBrk="1" hangingPunct="1">
              <a:spcBef>
                <a:spcPct val="0"/>
              </a:spcBef>
              <a:defRPr/>
            </a:pPr>
            <a:r>
              <a:rPr lang="fr-FR" altLang="fr-FR" dirty="0" smtClean="0"/>
              <a:t>3-La proportion élevée des primo-demandeurs d’emploi, particulièrement chez les diplômés de niveau supérieur (75%), dénote d’une forte sélectivité à l’entrée au marché du travail (Chômage de longue durée).</a:t>
            </a:r>
          </a:p>
          <a:p>
            <a:pPr eaLnBrk="1" hangingPunct="1">
              <a:spcBef>
                <a:spcPct val="0"/>
              </a:spcBef>
              <a:defRPr/>
            </a:pPr>
            <a:endParaRPr lang="fr-FR" altLang="fr-FR" dirty="0" smtClean="0"/>
          </a:p>
          <a:p>
            <a:pPr eaLnBrk="1" hangingPunct="1">
              <a:spcBef>
                <a:spcPct val="0"/>
              </a:spcBef>
              <a:defRPr/>
            </a:pPr>
            <a:r>
              <a:rPr lang="fr-FR" altLang="fr-FR" dirty="0" smtClean="0"/>
              <a:t>4- les programmes d’emploi sont souvent conçu pour réduire le chômage de longue durée ( transition de l’école vers le travail)</a:t>
            </a:r>
          </a:p>
          <a:p>
            <a:pPr eaLnBrk="1" hangingPunct="1">
              <a:spcBef>
                <a:spcPct val="0"/>
              </a:spcBef>
              <a:defRPr/>
            </a:pPr>
            <a:endParaRPr lang="fr-FR" altLang="fr-FR" dirty="0" smtClean="0"/>
          </a:p>
          <a:p>
            <a:pPr eaLnBrk="1" hangingPunct="1">
              <a:spcBef>
                <a:spcPct val="0"/>
              </a:spcBef>
              <a:defRPr/>
            </a:pPr>
            <a:r>
              <a:rPr lang="fr-FR" altLang="fr-FR" dirty="0" smtClean="0"/>
              <a:t>      </a:t>
            </a:r>
            <a:r>
              <a:rPr lang="fr-FR" altLang="fr-FR" b="1" dirty="0" smtClean="0"/>
              <a:t>Quel sont les mécanismes pour un équilibrage entre la flexibilité et la sécurité de l’emploi? </a:t>
            </a:r>
          </a:p>
          <a:p>
            <a:pPr eaLnBrk="1" hangingPunct="1">
              <a:spcBef>
                <a:spcPct val="0"/>
              </a:spcBef>
              <a:defRPr/>
            </a:pPr>
            <a:endParaRPr lang="fr-FR" altLang="fr-FR" b="1" dirty="0" smtClean="0"/>
          </a:p>
          <a:p>
            <a:pPr eaLnBrk="1" hangingPunct="1">
              <a:spcBef>
                <a:spcPct val="0"/>
              </a:spcBef>
              <a:defRPr/>
            </a:pPr>
            <a:r>
              <a:rPr lang="fr-FR" altLang="fr-FR" dirty="0" smtClean="0"/>
              <a:t>Des politiques alternatives  comme l’intervention en période de crise pour éviter les pertes de l’emploi/surtout pour les jeunes, Extension de l’assurance chômage , travail à temps partiel ……..peuvent être envisageable.</a:t>
            </a:r>
          </a:p>
          <a:p>
            <a:pPr eaLnBrk="1" hangingPunct="1">
              <a:spcBef>
                <a:spcPct val="0"/>
              </a:spcBef>
              <a:defRPr/>
            </a:pPr>
            <a:endParaRPr lang="fr-FR" altLang="fr-FR" b="1" dirty="0" smtClean="0"/>
          </a:p>
        </p:txBody>
      </p:sp>
      <p:sp>
        <p:nvSpPr>
          <p:cNvPr id="61444" name="Espace réservé du numéro de diapositive 3"/>
          <p:cNvSpPr>
            <a:spLocks noGrp="1"/>
          </p:cNvSpPr>
          <p:nvPr>
            <p:ph type="sldNum" sz="quarter" idx="5"/>
          </p:nvPr>
        </p:nvSpPr>
        <p:spPr bwMode="auto">
          <a:noFill/>
          <a:ln>
            <a:miter lim="800000"/>
            <a:headEnd/>
            <a:tailEnd/>
          </a:ln>
        </p:spPr>
        <p:txBody>
          <a:bodyPr/>
          <a:lstStyle/>
          <a:p>
            <a:fld id="{8EC510AA-CF3F-407F-8673-487CC6C9CBA8}" type="slidenum">
              <a:rPr lang="fr-FR" altLang="fr-FR"/>
              <a:pPr/>
              <a:t>11</a:t>
            </a:fld>
            <a:endParaRPr lang="fr-FR" alt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commentaires 2"/>
          <p:cNvSpPr>
            <a:spLocks noGrp="1"/>
          </p:cNvSpPr>
          <p:nvPr>
            <p:ph type="body" idx="1"/>
          </p:nvPr>
        </p:nvSpPr>
        <p:spPr/>
        <p:txBody>
          <a:bodyPr>
            <a:normAutofit/>
          </a:bodyPr>
          <a:lstStyle/>
          <a:p>
            <a:pPr lvl="0" defTabSz="889000">
              <a:lnSpc>
                <a:spcPct val="90000"/>
              </a:lnSpc>
              <a:spcBef>
                <a:spcPct val="0"/>
              </a:spcBef>
              <a:spcAft>
                <a:spcPct val="35000"/>
              </a:spcAft>
            </a:pPr>
            <a:r>
              <a:rPr lang="fr-FR" sz="1200" b="1" dirty="0" smtClean="0">
                <a:latin typeface="Candara" panose="020E0502030303020204" pitchFamily="34" charset="0"/>
              </a:rPr>
              <a:t>1- Consolidation des choix démocratiques, de la stabilité politique et la confiance dans les institutions ;</a:t>
            </a:r>
          </a:p>
          <a:p>
            <a:pPr lvl="0" defTabSz="889000">
              <a:lnSpc>
                <a:spcPct val="90000"/>
              </a:lnSpc>
              <a:spcBef>
                <a:spcPct val="0"/>
              </a:spcBef>
              <a:spcAft>
                <a:spcPct val="35000"/>
              </a:spcAft>
            </a:pPr>
            <a:r>
              <a:rPr lang="fr-FR" sz="1200" b="1" dirty="0" smtClean="0">
                <a:latin typeface="Candara" panose="020E0502030303020204" pitchFamily="34" charset="0"/>
              </a:rPr>
              <a:t>2- Une diversification du tissu productif, basée sur la valorisation des avantages comparatifs avec l’émergence  de nouvelles spécialisations (délocalisation) ;</a:t>
            </a:r>
          </a:p>
          <a:p>
            <a:pPr lvl="0" defTabSz="889000">
              <a:lnSpc>
                <a:spcPct val="90000"/>
              </a:lnSpc>
              <a:spcBef>
                <a:spcPct val="0"/>
              </a:spcBef>
              <a:spcAft>
                <a:spcPct val="35000"/>
              </a:spcAft>
            </a:pPr>
            <a:r>
              <a:rPr lang="fr-FR" sz="1200" b="1" dirty="0" smtClean="0">
                <a:latin typeface="Candara" panose="020E0502030303020204" pitchFamily="34" charset="0"/>
              </a:rPr>
              <a:t>3- Un effort d’adaptation des structures productives et du cadre institutionnel à l’exigence du choix de l’ouverture dans un contexte de mondialisation accélérée ;</a:t>
            </a:r>
          </a:p>
          <a:p>
            <a:pPr lvl="0" defTabSz="889000">
              <a:lnSpc>
                <a:spcPct val="90000"/>
              </a:lnSpc>
              <a:spcBef>
                <a:spcPct val="0"/>
              </a:spcBef>
              <a:spcAft>
                <a:spcPct val="35000"/>
              </a:spcAft>
            </a:pPr>
            <a:r>
              <a:rPr lang="fr-FR" sz="1200" b="1" dirty="0" smtClean="0">
                <a:latin typeface="Candara" panose="020E0502030303020204" pitchFamily="34" charset="0"/>
              </a:rPr>
              <a:t>4- Une valorisation du capital humain conciliant les défis de la compétitivité et de l’amélioration du niveau de vie ; </a:t>
            </a:r>
          </a:p>
          <a:p>
            <a:pPr lvl="0" defTabSz="889000">
              <a:lnSpc>
                <a:spcPct val="90000"/>
              </a:lnSpc>
              <a:spcBef>
                <a:spcPct val="0"/>
              </a:spcBef>
              <a:spcAft>
                <a:spcPct val="35000"/>
              </a:spcAft>
            </a:pPr>
            <a:r>
              <a:rPr lang="fr-FR" sz="1200" b="1" dirty="0" smtClean="0">
                <a:latin typeface="Candara" panose="020E0502030303020204" pitchFamily="34" charset="0"/>
              </a:rPr>
              <a:t>5- Un développement inclusif réduisant les inégalités sociales, économiques et territoriales ;</a:t>
            </a:r>
          </a:p>
          <a:p>
            <a:pPr defTabSz="889000">
              <a:lnSpc>
                <a:spcPct val="90000"/>
              </a:lnSpc>
              <a:spcBef>
                <a:spcPct val="0"/>
              </a:spcBef>
              <a:spcAft>
                <a:spcPct val="35000"/>
              </a:spcAft>
            </a:pPr>
            <a:r>
              <a:rPr lang="fr-FR" sz="1200" b="1" dirty="0" smtClean="0">
                <a:latin typeface="Candara" panose="020E0502030303020204" pitchFamily="34" charset="0"/>
              </a:rPr>
              <a:t>6- Assurer le financement de l’économie : préservation de la stabilité macroéconomique, affectée par l’absorption des chocs internes et externes.</a:t>
            </a:r>
          </a:p>
          <a:p>
            <a:endParaRPr lang="fr-FR" dirty="0"/>
          </a:p>
        </p:txBody>
      </p:sp>
      <p:sp>
        <p:nvSpPr>
          <p:cNvPr id="4" name="Espace réservé du pied de page 3"/>
          <p:cNvSpPr>
            <a:spLocks noGrp="1"/>
          </p:cNvSpPr>
          <p:nvPr>
            <p:ph type="ftr" sz="quarter" idx="10"/>
          </p:nvPr>
        </p:nvSpPr>
        <p:spPr/>
        <p:txBody>
          <a:bodyPr/>
          <a:lstStyle/>
          <a:p>
            <a:pPr>
              <a:defRPr/>
            </a:pPr>
            <a:r>
              <a:rPr lang="fr-FR" smtClean="0"/>
              <a:t>dthdth</a:t>
            </a:r>
            <a:endParaRPr lang="fr-FR"/>
          </a:p>
        </p:txBody>
      </p:sp>
      <p:sp>
        <p:nvSpPr>
          <p:cNvPr id="5" name="Espace réservé du numéro de diapositive 4"/>
          <p:cNvSpPr>
            <a:spLocks noGrp="1"/>
          </p:cNvSpPr>
          <p:nvPr>
            <p:ph type="sldNum" sz="quarter" idx="11"/>
          </p:nvPr>
        </p:nvSpPr>
        <p:spPr/>
        <p:txBody>
          <a:bodyPr/>
          <a:lstStyle/>
          <a:p>
            <a:pPr>
              <a:defRPr/>
            </a:pPr>
            <a:fld id="{D2D1A5C8-A9DB-4539-A5B9-6A3E7BE39448}" type="slidenum">
              <a:rPr lang="fr-FR" smtClean="0"/>
              <a:pPr>
                <a:defRPr/>
              </a:pPr>
              <a:t>12</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pic>
          <p:nvPicPr>
            <p:cNvPr id="5" name="Picture 3" descr="contenu"/>
            <p:cNvPicPr>
              <a:picLocks noChangeAspect="1" noChangeArrowheads="1"/>
            </p:cNvPicPr>
            <p:nvPr userDrawn="1"/>
          </p:nvPicPr>
          <p:blipFill>
            <a:blip r:embed="rId2" cstate="print"/>
            <a:srcRect/>
            <a:stretch>
              <a:fillRect/>
            </a:stretch>
          </p:blipFill>
          <p:spPr bwMode="auto">
            <a:xfrm>
              <a:off x="0" y="0"/>
              <a:ext cx="5760" cy="4320"/>
            </a:xfrm>
            <a:prstGeom prst="rect">
              <a:avLst/>
            </a:prstGeom>
            <a:noFill/>
            <a:ln w="9525">
              <a:noFill/>
              <a:miter lim="800000"/>
              <a:headEnd/>
              <a:tailEnd/>
            </a:ln>
          </p:spPr>
        </p:pic>
        <p:sp>
          <p:nvSpPr>
            <p:cNvPr id="6" name="Text Box 4"/>
            <p:cNvSpPr txBox="1">
              <a:spLocks noChangeArrowheads="1"/>
            </p:cNvSpPr>
            <p:nvPr userDrawn="1"/>
          </p:nvSpPr>
          <p:spPr bwMode="auto">
            <a:xfrm>
              <a:off x="2200" y="4103"/>
              <a:ext cx="1360" cy="192"/>
            </a:xfrm>
            <a:prstGeom prst="rect">
              <a:avLst/>
            </a:prstGeom>
            <a:noFill/>
            <a:ln w="9525">
              <a:noFill/>
              <a:miter lim="800000"/>
              <a:headEnd/>
              <a:tailEnd/>
            </a:ln>
            <a:effectLst/>
          </p:spPr>
          <p:txBody>
            <a:bodyPr>
              <a:spAutoFit/>
            </a:bodyPr>
            <a:lstStyle/>
            <a:p>
              <a:pPr algn="ctr">
                <a:spcBef>
                  <a:spcPct val="50000"/>
                </a:spcBef>
                <a:defRPr/>
              </a:pPr>
              <a:r>
                <a:rPr lang="fr-FR" sz="1400" b="1">
                  <a:latin typeface="Century Gothic" pitchFamily="34" charset="0"/>
                </a:rPr>
                <a:t>www.hcp.ma</a:t>
              </a:r>
            </a:p>
          </p:txBody>
        </p:sp>
      </p:grpSp>
      <p:sp>
        <p:nvSpPr>
          <p:cNvPr id="7" name="Text Box 9"/>
          <p:cNvSpPr txBox="1">
            <a:spLocks noChangeArrowheads="1"/>
          </p:cNvSpPr>
          <p:nvPr/>
        </p:nvSpPr>
        <p:spPr bwMode="auto">
          <a:xfrm>
            <a:off x="3419475" y="6453188"/>
            <a:ext cx="1873250" cy="366712"/>
          </a:xfrm>
          <a:prstGeom prst="rect">
            <a:avLst/>
          </a:prstGeom>
          <a:noFill/>
          <a:ln w="9525">
            <a:noFill/>
            <a:miter lim="800000"/>
            <a:headEnd/>
            <a:tailEnd/>
          </a:ln>
          <a:effectLst/>
        </p:spPr>
        <p:txBody>
          <a:bodyPr>
            <a:spAutoFit/>
          </a:bodyPr>
          <a:lstStyle/>
          <a:p>
            <a:pPr>
              <a:spcBef>
                <a:spcPct val="50000"/>
              </a:spcBef>
              <a:defRPr/>
            </a:pPr>
            <a:endParaRPr lang="fr-FR"/>
          </a:p>
        </p:txBody>
      </p:sp>
      <p:sp>
        <p:nvSpPr>
          <p:cNvPr id="96261" name="Rectangle 5"/>
          <p:cNvSpPr>
            <a:spLocks noGrp="1" noChangeArrowheads="1"/>
          </p:cNvSpPr>
          <p:nvPr>
            <p:ph type="ctrTitle"/>
          </p:nvPr>
        </p:nvSpPr>
        <p:spPr>
          <a:xfrm>
            <a:off x="685800" y="2130425"/>
            <a:ext cx="7772400" cy="1470025"/>
          </a:xfrm>
        </p:spPr>
        <p:txBody>
          <a:bodyPr/>
          <a:lstStyle>
            <a:lvl1pPr>
              <a:defRPr/>
            </a:lvl1pPr>
          </a:lstStyle>
          <a:p>
            <a:r>
              <a:rPr lang="fr-FR"/>
              <a:t>Cliquez pour modifier le style du titre</a:t>
            </a:r>
          </a:p>
        </p:txBody>
      </p:sp>
      <p:sp>
        <p:nvSpPr>
          <p:cNvPr id="96262" name="Rectangle 6"/>
          <p:cNvSpPr>
            <a:spLocks noGrp="1" noChangeArrowheads="1"/>
          </p:cNvSpPr>
          <p:nvPr>
            <p:ph type="subTitle" idx="1"/>
          </p:nvPr>
        </p:nvSpPr>
        <p:spPr>
          <a:xfrm>
            <a:off x="1371600" y="3886200"/>
            <a:ext cx="6400800" cy="1752600"/>
          </a:xfrm>
        </p:spPr>
        <p:txBody>
          <a:bodyPr/>
          <a:lstStyle>
            <a:lvl1pPr marL="0" indent="0" algn="ctr">
              <a:buFontTx/>
              <a:buNone/>
              <a:defRPr sz="2800" b="1">
                <a:solidFill>
                  <a:srgbClr val="F18E00"/>
                </a:solidFill>
              </a:defRPr>
            </a:lvl1pPr>
          </a:lstStyle>
          <a:p>
            <a:r>
              <a:rPr lang="fr-FR"/>
              <a:t>Cliquez pour modifier le style des sous-titres du masque</a:t>
            </a:r>
          </a:p>
        </p:txBody>
      </p:sp>
      <p:sp>
        <p:nvSpPr>
          <p:cNvPr id="8" name="Rectangle 7"/>
          <p:cNvSpPr>
            <a:spLocks noGrp="1" noChangeArrowheads="1"/>
          </p:cNvSpPr>
          <p:nvPr>
            <p:ph type="dt" sz="half" idx="10"/>
          </p:nvPr>
        </p:nvSpPr>
        <p:spPr>
          <a:xfrm>
            <a:off x="104775" y="6513513"/>
            <a:ext cx="992188" cy="274637"/>
          </a:xfrm>
        </p:spPr>
        <p:txBody>
          <a:bodyPr/>
          <a:lstStyle>
            <a:lvl1pPr algn="r" rtl="1">
              <a:defRPr/>
            </a:lvl1pPr>
          </a:lstStyle>
          <a:p>
            <a:pPr>
              <a:defRPr/>
            </a:pPr>
            <a:fld id="{70BD012D-E82B-4C01-B8C1-3D716FBF3903}" type="datetime1">
              <a:rPr lang="fr-FR" smtClean="0"/>
              <a:pPr>
                <a:defRPr/>
              </a:pPr>
              <a:t>25/10/2017</a:t>
            </a:fld>
            <a:endParaRPr lang="fr-FR"/>
          </a:p>
        </p:txBody>
      </p:sp>
      <p:sp>
        <p:nvSpPr>
          <p:cNvPr id="9" name="Rectangle 8"/>
          <p:cNvSpPr>
            <a:spLocks noGrp="1" noChangeArrowheads="1"/>
          </p:cNvSpPr>
          <p:nvPr>
            <p:ph type="sldNum" sz="quarter" idx="11"/>
          </p:nvPr>
        </p:nvSpPr>
        <p:spPr>
          <a:xfrm>
            <a:off x="7737475" y="6513513"/>
            <a:ext cx="1385888" cy="319087"/>
          </a:xfrm>
        </p:spPr>
        <p:txBody>
          <a:bodyPr/>
          <a:lstStyle>
            <a:lvl1pPr>
              <a:defRPr/>
            </a:lvl1pPr>
          </a:lstStyle>
          <a:p>
            <a:pPr>
              <a:defRPr/>
            </a:pPr>
            <a:fld id="{0E9710C8-79E8-4571-AA06-289526D79F9E}" type="slidenum">
              <a:rPr lang="fr-FR"/>
              <a:pPr>
                <a:defRPr/>
              </a:pPr>
              <a:t>‹N°›</a:t>
            </a:fld>
            <a:endParaRPr lang="fr-FR"/>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
          <p:cNvSpPr>
            <a:spLocks noGrp="1" noChangeArrowheads="1"/>
          </p:cNvSpPr>
          <p:nvPr>
            <p:ph type="dt" sz="half" idx="10"/>
          </p:nvPr>
        </p:nvSpPr>
        <p:spPr>
          <a:ln/>
        </p:spPr>
        <p:txBody>
          <a:bodyPr/>
          <a:lstStyle>
            <a:lvl1pPr>
              <a:defRPr/>
            </a:lvl1pPr>
          </a:lstStyle>
          <a:p>
            <a:pPr>
              <a:defRPr/>
            </a:pPr>
            <a:fld id="{5365892F-D102-4CCE-80E3-E8EFEB3EB68B}" type="datetime1">
              <a:rPr lang="fr-FR" smtClean="0"/>
              <a:pPr>
                <a:defRPr/>
              </a:pPr>
              <a:t>25/10/2017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CA587D5A-9E82-4A44-AF0C-55B3C6B38D1C}" type="slidenum">
              <a:rPr lang="fr-FR"/>
              <a:pPr>
                <a:defRPr/>
              </a:pPr>
              <a:t>‹N°›</a:t>
            </a:fld>
            <a:endParaRPr lang="fr-FR"/>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765175"/>
            <a:ext cx="2057400" cy="536098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765175"/>
            <a:ext cx="6019800" cy="536098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
          <p:cNvSpPr>
            <a:spLocks noGrp="1" noChangeArrowheads="1"/>
          </p:cNvSpPr>
          <p:nvPr>
            <p:ph type="dt" sz="half" idx="10"/>
          </p:nvPr>
        </p:nvSpPr>
        <p:spPr>
          <a:ln/>
        </p:spPr>
        <p:txBody>
          <a:bodyPr/>
          <a:lstStyle>
            <a:lvl1pPr>
              <a:defRPr/>
            </a:lvl1pPr>
          </a:lstStyle>
          <a:p>
            <a:pPr>
              <a:defRPr/>
            </a:pPr>
            <a:fld id="{6B6CB856-3261-46A8-857F-CD80330FA7C1}" type="datetime1">
              <a:rPr lang="fr-FR" smtClean="0"/>
              <a:pPr>
                <a:defRPr/>
              </a:pPr>
              <a:t>25/10/2017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C0A4FE5B-E48F-4003-A239-ED24ECDED4FA}" type="slidenum">
              <a:rPr lang="fr-FR"/>
              <a:pPr>
                <a:defRPr/>
              </a:pPr>
              <a:t>‹N°›</a:t>
            </a:fld>
            <a:endParaRPr lang="fr-FR"/>
          </a:p>
        </p:txBody>
      </p:sp>
    </p:spTree>
  </p:cSld>
  <p:clrMapOvr>
    <a:masterClrMapping/>
  </p:clrMapOvr>
  <p:transition spd="slow">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187450" y="765175"/>
            <a:ext cx="69850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2133600"/>
            <a:ext cx="4038600" cy="39925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2133600"/>
            <a:ext cx="4038600" cy="39925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7"/>
          <p:cNvSpPr>
            <a:spLocks noGrp="1" noChangeArrowheads="1"/>
          </p:cNvSpPr>
          <p:nvPr>
            <p:ph type="dt" sz="half" idx="10"/>
          </p:nvPr>
        </p:nvSpPr>
        <p:spPr>
          <a:ln/>
        </p:spPr>
        <p:txBody>
          <a:bodyPr/>
          <a:lstStyle>
            <a:lvl1pPr>
              <a:defRPr/>
            </a:lvl1pPr>
          </a:lstStyle>
          <a:p>
            <a:pPr>
              <a:defRPr/>
            </a:pPr>
            <a:fld id="{70336103-F451-4A1B-9F08-3B6DABBA2C2A}" type="datetime1">
              <a:rPr lang="fr-FR" smtClean="0"/>
              <a:pPr>
                <a:defRPr/>
              </a:pPr>
              <a:t>25/10/2017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514C5115-225B-468E-A996-5B60E978CC16}" type="slidenum">
              <a:rPr lang="fr-FR"/>
              <a:pPr>
                <a:defRPr/>
              </a:pPr>
              <a:t>‹N°›</a:t>
            </a:fld>
            <a:endParaRPr lang="fr-FR"/>
          </a:p>
        </p:txBody>
      </p:sp>
    </p:spTree>
  </p:cSld>
  <p:clrMapOvr>
    <a:masterClrMapping/>
  </p:clrMapOvr>
  <p:transition spd="slow">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765175"/>
            <a:ext cx="8229600" cy="5360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7"/>
          <p:cNvSpPr>
            <a:spLocks noGrp="1" noChangeArrowheads="1"/>
          </p:cNvSpPr>
          <p:nvPr>
            <p:ph type="dt" sz="half" idx="10"/>
          </p:nvPr>
        </p:nvSpPr>
        <p:spPr>
          <a:ln/>
        </p:spPr>
        <p:txBody>
          <a:bodyPr/>
          <a:lstStyle>
            <a:lvl1pPr>
              <a:defRPr/>
            </a:lvl1pPr>
          </a:lstStyle>
          <a:p>
            <a:pPr>
              <a:defRPr/>
            </a:pPr>
            <a:fld id="{43992C72-7F05-458B-8434-A265C673502B}" type="datetime1">
              <a:rPr lang="fr-FR" smtClean="0"/>
              <a:pPr>
                <a:defRPr/>
              </a:pPr>
              <a:t>25/10/2017</a:t>
            </a:fld>
            <a:endParaRPr lang="fr-FR"/>
          </a:p>
        </p:txBody>
      </p:sp>
      <p:sp>
        <p:nvSpPr>
          <p:cNvPr id="4" name="Rectangle 8"/>
          <p:cNvSpPr>
            <a:spLocks noGrp="1" noChangeArrowheads="1"/>
          </p:cNvSpPr>
          <p:nvPr>
            <p:ph type="sldNum" sz="quarter" idx="11"/>
          </p:nvPr>
        </p:nvSpPr>
        <p:spPr>
          <a:ln/>
        </p:spPr>
        <p:txBody>
          <a:bodyPr/>
          <a:lstStyle>
            <a:lvl1pPr>
              <a:defRPr/>
            </a:lvl1pPr>
          </a:lstStyle>
          <a:p>
            <a:pPr>
              <a:defRPr/>
            </a:pPr>
            <a:fld id="{A80D20C5-0EB8-4297-B23B-55F03B992F79}" type="slidenum">
              <a:rPr lang="fr-FR"/>
              <a:pPr>
                <a:defRPr/>
              </a:pPr>
              <a:t>‹N°›</a:t>
            </a:fld>
            <a:endParaRPr lang="fr-FR"/>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7"/>
          <p:cNvSpPr>
            <a:spLocks noGrp="1" noChangeArrowheads="1"/>
          </p:cNvSpPr>
          <p:nvPr>
            <p:ph type="dt" sz="half" idx="10"/>
          </p:nvPr>
        </p:nvSpPr>
        <p:spPr>
          <a:ln/>
        </p:spPr>
        <p:txBody>
          <a:bodyPr/>
          <a:lstStyle>
            <a:lvl1pPr>
              <a:defRPr/>
            </a:lvl1pPr>
          </a:lstStyle>
          <a:p>
            <a:pPr>
              <a:defRPr/>
            </a:pPr>
            <a:fld id="{9A722575-0B85-4ADA-96FF-79F92D3C8FB0}" type="datetime1">
              <a:rPr lang="fr-FR" smtClean="0"/>
              <a:pPr>
                <a:defRPr/>
              </a:pPr>
              <a:t>25/10/2017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DD4370B6-798A-4744-80A4-29D240F0B360}" type="slidenum">
              <a:rPr lang="fr-FR"/>
              <a:pPr>
                <a:defRPr/>
              </a:pPr>
              <a:t>‹N°›</a:t>
            </a:fld>
            <a:endParaRPr lang="fr-FR"/>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7"/>
          <p:cNvSpPr>
            <a:spLocks noGrp="1" noChangeArrowheads="1"/>
          </p:cNvSpPr>
          <p:nvPr>
            <p:ph type="dt" sz="half" idx="10"/>
          </p:nvPr>
        </p:nvSpPr>
        <p:spPr>
          <a:ln/>
        </p:spPr>
        <p:txBody>
          <a:bodyPr/>
          <a:lstStyle>
            <a:lvl1pPr>
              <a:defRPr/>
            </a:lvl1pPr>
          </a:lstStyle>
          <a:p>
            <a:pPr>
              <a:defRPr/>
            </a:pPr>
            <a:fld id="{DC130746-85CC-40AA-B5F6-5D8E54510536}" type="datetime1">
              <a:rPr lang="fr-FR" smtClean="0"/>
              <a:pPr>
                <a:defRPr/>
              </a:pPr>
              <a:t>25/10/2017</a:t>
            </a:fld>
            <a:endParaRPr lang="fr-FR"/>
          </a:p>
        </p:txBody>
      </p:sp>
      <p:sp>
        <p:nvSpPr>
          <p:cNvPr id="5" name="Rectangle 8"/>
          <p:cNvSpPr>
            <a:spLocks noGrp="1" noChangeArrowheads="1"/>
          </p:cNvSpPr>
          <p:nvPr>
            <p:ph type="sldNum" sz="quarter" idx="11"/>
          </p:nvPr>
        </p:nvSpPr>
        <p:spPr>
          <a:ln/>
        </p:spPr>
        <p:txBody>
          <a:bodyPr/>
          <a:lstStyle>
            <a:lvl1pPr>
              <a:defRPr/>
            </a:lvl1pPr>
          </a:lstStyle>
          <a:p>
            <a:pPr>
              <a:defRPr/>
            </a:pPr>
            <a:fld id="{A1DAEE9D-060F-4FAB-AF36-3E411B7D21EB}" type="slidenum">
              <a:rPr lang="fr-FR"/>
              <a:pPr>
                <a:defRPr/>
              </a:pPr>
              <a:t>‹N°›</a:t>
            </a:fld>
            <a:endParaRPr lang="fr-FR"/>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2133600"/>
            <a:ext cx="4038600"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2133600"/>
            <a:ext cx="4038600" cy="3992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7"/>
          <p:cNvSpPr>
            <a:spLocks noGrp="1" noChangeArrowheads="1"/>
          </p:cNvSpPr>
          <p:nvPr>
            <p:ph type="dt" sz="half" idx="10"/>
          </p:nvPr>
        </p:nvSpPr>
        <p:spPr>
          <a:ln/>
        </p:spPr>
        <p:txBody>
          <a:bodyPr/>
          <a:lstStyle>
            <a:lvl1pPr>
              <a:defRPr/>
            </a:lvl1pPr>
          </a:lstStyle>
          <a:p>
            <a:pPr>
              <a:defRPr/>
            </a:pPr>
            <a:fld id="{D2C05484-EB15-4F5C-A9B0-B98D850A03B8}" type="datetime1">
              <a:rPr lang="fr-FR" smtClean="0"/>
              <a:pPr>
                <a:defRPr/>
              </a:pPr>
              <a:t>25/10/2017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5908C293-E085-494A-8862-BEC062942221}" type="slidenum">
              <a:rPr lang="fr-FR"/>
              <a:pPr>
                <a:defRPr/>
              </a:pPr>
              <a:t>‹N°›</a:t>
            </a:fld>
            <a:endParaRPr lang="fr-FR"/>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7"/>
          <p:cNvSpPr>
            <a:spLocks noGrp="1" noChangeArrowheads="1"/>
          </p:cNvSpPr>
          <p:nvPr>
            <p:ph type="dt" sz="half" idx="10"/>
          </p:nvPr>
        </p:nvSpPr>
        <p:spPr>
          <a:ln/>
        </p:spPr>
        <p:txBody>
          <a:bodyPr/>
          <a:lstStyle>
            <a:lvl1pPr>
              <a:defRPr/>
            </a:lvl1pPr>
          </a:lstStyle>
          <a:p>
            <a:pPr>
              <a:defRPr/>
            </a:pPr>
            <a:fld id="{13D1F9C3-02A4-4676-9FB3-8BD5915C228C}" type="datetime1">
              <a:rPr lang="fr-FR" smtClean="0"/>
              <a:pPr>
                <a:defRPr/>
              </a:pPr>
              <a:t>25/10/2017</a:t>
            </a:fld>
            <a:endParaRPr lang="fr-FR"/>
          </a:p>
        </p:txBody>
      </p:sp>
      <p:sp>
        <p:nvSpPr>
          <p:cNvPr id="8" name="Rectangle 8"/>
          <p:cNvSpPr>
            <a:spLocks noGrp="1" noChangeArrowheads="1"/>
          </p:cNvSpPr>
          <p:nvPr>
            <p:ph type="sldNum" sz="quarter" idx="11"/>
          </p:nvPr>
        </p:nvSpPr>
        <p:spPr>
          <a:ln/>
        </p:spPr>
        <p:txBody>
          <a:bodyPr/>
          <a:lstStyle>
            <a:lvl1pPr>
              <a:defRPr/>
            </a:lvl1pPr>
          </a:lstStyle>
          <a:p>
            <a:pPr>
              <a:defRPr/>
            </a:pPr>
            <a:fld id="{83B733E2-070E-4846-A1D6-DDB775293607}" type="slidenum">
              <a:rPr lang="fr-FR"/>
              <a:pPr>
                <a:defRPr/>
              </a:pPr>
              <a:t>‹N°›</a:t>
            </a:fld>
            <a:endParaRPr lang="fr-FR"/>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7"/>
          <p:cNvSpPr>
            <a:spLocks noGrp="1" noChangeArrowheads="1"/>
          </p:cNvSpPr>
          <p:nvPr>
            <p:ph type="dt" sz="half" idx="10"/>
          </p:nvPr>
        </p:nvSpPr>
        <p:spPr>
          <a:ln/>
        </p:spPr>
        <p:txBody>
          <a:bodyPr/>
          <a:lstStyle>
            <a:lvl1pPr>
              <a:defRPr/>
            </a:lvl1pPr>
          </a:lstStyle>
          <a:p>
            <a:pPr>
              <a:defRPr/>
            </a:pPr>
            <a:fld id="{37E158FA-AD1D-434A-AC04-11F004D516E8}" type="datetime1">
              <a:rPr lang="fr-FR" smtClean="0"/>
              <a:pPr>
                <a:defRPr/>
              </a:pPr>
              <a:t>25/10/2017</a:t>
            </a:fld>
            <a:endParaRPr lang="fr-FR"/>
          </a:p>
        </p:txBody>
      </p:sp>
      <p:sp>
        <p:nvSpPr>
          <p:cNvPr id="4" name="Rectangle 8"/>
          <p:cNvSpPr>
            <a:spLocks noGrp="1" noChangeArrowheads="1"/>
          </p:cNvSpPr>
          <p:nvPr>
            <p:ph type="sldNum" sz="quarter" idx="11"/>
          </p:nvPr>
        </p:nvSpPr>
        <p:spPr>
          <a:ln/>
        </p:spPr>
        <p:txBody>
          <a:bodyPr/>
          <a:lstStyle>
            <a:lvl1pPr>
              <a:defRPr/>
            </a:lvl1pPr>
          </a:lstStyle>
          <a:p>
            <a:pPr>
              <a:defRPr/>
            </a:pPr>
            <a:fld id="{2B9B2144-76B5-4961-9C5E-EBEF31F3FC40}" type="slidenum">
              <a:rPr lang="fr-FR"/>
              <a:pPr>
                <a:defRPr/>
              </a:pPr>
              <a:t>‹N°›</a:t>
            </a:fld>
            <a:endParaRPr lang="fr-FR"/>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CCD57F07-A810-4C1E-96F3-6C2845556C57}" type="datetime1">
              <a:rPr lang="fr-FR" smtClean="0"/>
              <a:pPr>
                <a:defRPr/>
              </a:pPr>
              <a:t>25/10/2017</a:t>
            </a:fld>
            <a:endParaRPr lang="fr-FR"/>
          </a:p>
        </p:txBody>
      </p:sp>
      <p:sp>
        <p:nvSpPr>
          <p:cNvPr id="3" name="Rectangle 8"/>
          <p:cNvSpPr>
            <a:spLocks noGrp="1" noChangeArrowheads="1"/>
          </p:cNvSpPr>
          <p:nvPr>
            <p:ph type="sldNum" sz="quarter" idx="11"/>
          </p:nvPr>
        </p:nvSpPr>
        <p:spPr>
          <a:ln/>
        </p:spPr>
        <p:txBody>
          <a:bodyPr/>
          <a:lstStyle>
            <a:lvl1pPr>
              <a:defRPr/>
            </a:lvl1pPr>
          </a:lstStyle>
          <a:p>
            <a:pPr>
              <a:defRPr/>
            </a:pPr>
            <a:fld id="{EE8D417F-D726-4646-B5D2-024C9BD94A87}" type="slidenum">
              <a:rPr lang="fr-FR"/>
              <a:pPr>
                <a:defRPr/>
              </a:pPr>
              <a:t>‹N°›</a:t>
            </a:fld>
            <a:endParaRPr lang="fr-FR"/>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7"/>
          <p:cNvSpPr>
            <a:spLocks noGrp="1" noChangeArrowheads="1"/>
          </p:cNvSpPr>
          <p:nvPr>
            <p:ph type="dt" sz="half" idx="10"/>
          </p:nvPr>
        </p:nvSpPr>
        <p:spPr>
          <a:ln/>
        </p:spPr>
        <p:txBody>
          <a:bodyPr/>
          <a:lstStyle>
            <a:lvl1pPr>
              <a:defRPr/>
            </a:lvl1pPr>
          </a:lstStyle>
          <a:p>
            <a:pPr>
              <a:defRPr/>
            </a:pPr>
            <a:fld id="{B967BCD8-0852-4F35-A3C5-203F61255338}" type="datetime1">
              <a:rPr lang="fr-FR" smtClean="0"/>
              <a:pPr>
                <a:defRPr/>
              </a:pPr>
              <a:t>25/10/2017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5C2470C2-55F1-4117-AC04-BC16CE0C280F}" type="slidenum">
              <a:rPr lang="fr-FR"/>
              <a:pPr>
                <a:defRPr/>
              </a:pPr>
              <a:t>‹N°›</a:t>
            </a:fld>
            <a:endParaRPr lang="fr-FR"/>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7"/>
          <p:cNvSpPr>
            <a:spLocks noGrp="1" noChangeArrowheads="1"/>
          </p:cNvSpPr>
          <p:nvPr>
            <p:ph type="dt" sz="half" idx="10"/>
          </p:nvPr>
        </p:nvSpPr>
        <p:spPr>
          <a:ln/>
        </p:spPr>
        <p:txBody>
          <a:bodyPr/>
          <a:lstStyle>
            <a:lvl1pPr>
              <a:defRPr/>
            </a:lvl1pPr>
          </a:lstStyle>
          <a:p>
            <a:pPr>
              <a:defRPr/>
            </a:pPr>
            <a:fld id="{F47B4711-6D1D-4584-91B0-9550A666C7B5}" type="datetime1">
              <a:rPr lang="fr-FR" smtClean="0"/>
              <a:pPr>
                <a:defRPr/>
              </a:pPr>
              <a:t>25/10/2017</a:t>
            </a:fld>
            <a:endParaRPr lang="fr-FR"/>
          </a:p>
        </p:txBody>
      </p:sp>
      <p:sp>
        <p:nvSpPr>
          <p:cNvPr id="6" name="Rectangle 8"/>
          <p:cNvSpPr>
            <a:spLocks noGrp="1" noChangeArrowheads="1"/>
          </p:cNvSpPr>
          <p:nvPr>
            <p:ph type="sldNum" sz="quarter" idx="11"/>
          </p:nvPr>
        </p:nvSpPr>
        <p:spPr>
          <a:ln/>
        </p:spPr>
        <p:txBody>
          <a:bodyPr/>
          <a:lstStyle>
            <a:lvl1pPr>
              <a:defRPr/>
            </a:lvl1pPr>
          </a:lstStyle>
          <a:p>
            <a:pPr>
              <a:defRPr/>
            </a:pPr>
            <a:fld id="{7FAE01FF-84DD-4388-B953-668770331B50}" type="slidenum">
              <a:rPr lang="fr-FR"/>
              <a:pPr>
                <a:defRPr/>
              </a:pPr>
              <a:t>‹N°›</a:t>
            </a:fld>
            <a:endParaRPr lang="fr-FR"/>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9144000" cy="6858000"/>
            <a:chOff x="0" y="0"/>
            <a:chExt cx="5760" cy="4320"/>
          </a:xfrm>
        </p:grpSpPr>
        <p:pic>
          <p:nvPicPr>
            <p:cNvPr id="2055" name="Picture 3" descr="contenu"/>
            <p:cNvPicPr>
              <a:picLocks noChangeAspect="1" noChangeArrowheads="1"/>
            </p:cNvPicPr>
            <p:nvPr userDrawn="1"/>
          </p:nvPicPr>
          <p:blipFill>
            <a:blip r:embed="rId15" cstate="print"/>
            <a:srcRect/>
            <a:stretch>
              <a:fillRect/>
            </a:stretch>
          </p:blipFill>
          <p:spPr bwMode="auto">
            <a:xfrm>
              <a:off x="0" y="0"/>
              <a:ext cx="5760" cy="4320"/>
            </a:xfrm>
            <a:prstGeom prst="rect">
              <a:avLst/>
            </a:prstGeom>
            <a:noFill/>
            <a:ln w="9525">
              <a:noFill/>
              <a:miter lim="800000"/>
              <a:headEnd/>
              <a:tailEnd/>
            </a:ln>
          </p:spPr>
        </p:pic>
        <p:sp>
          <p:nvSpPr>
            <p:cNvPr id="95236" name="Text Box 4"/>
            <p:cNvSpPr txBox="1">
              <a:spLocks noChangeArrowheads="1"/>
            </p:cNvSpPr>
            <p:nvPr userDrawn="1"/>
          </p:nvSpPr>
          <p:spPr bwMode="auto">
            <a:xfrm>
              <a:off x="2200" y="4103"/>
              <a:ext cx="1360" cy="192"/>
            </a:xfrm>
            <a:prstGeom prst="rect">
              <a:avLst/>
            </a:prstGeom>
            <a:noFill/>
            <a:ln w="9525">
              <a:noFill/>
              <a:miter lim="800000"/>
              <a:headEnd/>
              <a:tailEnd/>
            </a:ln>
            <a:effectLst/>
          </p:spPr>
          <p:txBody>
            <a:bodyPr>
              <a:spAutoFit/>
            </a:bodyPr>
            <a:lstStyle/>
            <a:p>
              <a:pPr algn="ctr">
                <a:spcBef>
                  <a:spcPct val="50000"/>
                </a:spcBef>
                <a:defRPr/>
              </a:pPr>
              <a:r>
                <a:rPr lang="fr-FR" sz="1400" b="1">
                  <a:latin typeface="Century Gothic" pitchFamily="34" charset="0"/>
                </a:rPr>
                <a:t>www.hcp.ma</a:t>
              </a:r>
            </a:p>
          </p:txBody>
        </p:sp>
      </p:grpSp>
      <p:sp>
        <p:nvSpPr>
          <p:cNvPr id="2051" name="Rectangle 5"/>
          <p:cNvSpPr>
            <a:spLocks noGrp="1" noChangeArrowheads="1"/>
          </p:cNvSpPr>
          <p:nvPr>
            <p:ph type="title"/>
          </p:nvPr>
        </p:nvSpPr>
        <p:spPr bwMode="auto">
          <a:xfrm>
            <a:off x="1187450" y="765175"/>
            <a:ext cx="6985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2052" name="Rectangle 6"/>
          <p:cNvSpPr>
            <a:spLocks noGrp="1" noChangeArrowheads="1"/>
          </p:cNvSpPr>
          <p:nvPr>
            <p:ph type="body" idx="1"/>
          </p:nvPr>
        </p:nvSpPr>
        <p:spPr bwMode="auto">
          <a:xfrm>
            <a:off x="457200" y="2133600"/>
            <a:ext cx="8229600" cy="3992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95239" name="Rectangle 7"/>
          <p:cNvSpPr>
            <a:spLocks noGrp="1" noChangeArrowheads="1"/>
          </p:cNvSpPr>
          <p:nvPr>
            <p:ph type="dt" sz="half" idx="2"/>
          </p:nvPr>
        </p:nvSpPr>
        <p:spPr bwMode="auto">
          <a:xfrm>
            <a:off x="0" y="6513513"/>
            <a:ext cx="992188" cy="27463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lvl1pPr>
              <a:defRPr sz="1200" b="1">
                <a:latin typeface="+mn-lt"/>
              </a:defRPr>
            </a:lvl1pPr>
          </a:lstStyle>
          <a:p>
            <a:pPr>
              <a:defRPr/>
            </a:pPr>
            <a:fld id="{B8656720-50FD-47F6-AF6C-55C841C51A2D}" type="datetime1">
              <a:rPr lang="fr-FR" smtClean="0"/>
              <a:pPr>
                <a:defRPr/>
              </a:pPr>
              <a:t>25/10/2017</a:t>
            </a:fld>
            <a:endParaRPr lang="fr-FR"/>
          </a:p>
        </p:txBody>
      </p:sp>
      <p:sp>
        <p:nvSpPr>
          <p:cNvPr id="95240" name="Rectangle 8"/>
          <p:cNvSpPr>
            <a:spLocks noGrp="1" noChangeArrowheads="1"/>
          </p:cNvSpPr>
          <p:nvPr>
            <p:ph type="sldNum" sz="quarter" idx="4"/>
          </p:nvPr>
        </p:nvSpPr>
        <p:spPr bwMode="auto">
          <a:xfrm>
            <a:off x="7737475" y="6513513"/>
            <a:ext cx="1385888" cy="3206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200" b="1">
                <a:latin typeface="+mn-lt"/>
              </a:defRPr>
            </a:lvl1pPr>
          </a:lstStyle>
          <a:p>
            <a:pPr>
              <a:defRPr/>
            </a:pPr>
            <a:fld id="{85E8FE47-72AF-49F5-B60E-7337A71CC353}"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746"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transition spd="slow">
    <p:wedge/>
  </p:transition>
  <p:hf hdr="0" dt="0"/>
  <p:txStyles>
    <p:titleStyle>
      <a:lvl1pPr algn="ctr" rtl="0" eaLnBrk="0" fontAlgn="base" hangingPunct="0">
        <a:spcBef>
          <a:spcPct val="0"/>
        </a:spcBef>
        <a:spcAft>
          <a:spcPct val="0"/>
        </a:spcAft>
        <a:defRPr sz="4000" b="1">
          <a:solidFill>
            <a:srgbClr val="7B003B"/>
          </a:solidFill>
          <a:latin typeface="+mj-lt"/>
          <a:ea typeface="+mj-ea"/>
          <a:cs typeface="+mj-cs"/>
        </a:defRPr>
      </a:lvl1pPr>
      <a:lvl2pPr algn="ctr" rtl="0" eaLnBrk="0" fontAlgn="base" hangingPunct="0">
        <a:spcBef>
          <a:spcPct val="0"/>
        </a:spcBef>
        <a:spcAft>
          <a:spcPct val="0"/>
        </a:spcAft>
        <a:defRPr sz="4000" b="1">
          <a:solidFill>
            <a:srgbClr val="7B003B"/>
          </a:solidFill>
          <a:latin typeface="Edwardian Script ITC" pitchFamily="66" charset="0"/>
        </a:defRPr>
      </a:lvl2pPr>
      <a:lvl3pPr algn="ctr" rtl="0" eaLnBrk="0" fontAlgn="base" hangingPunct="0">
        <a:spcBef>
          <a:spcPct val="0"/>
        </a:spcBef>
        <a:spcAft>
          <a:spcPct val="0"/>
        </a:spcAft>
        <a:defRPr sz="4000" b="1">
          <a:solidFill>
            <a:srgbClr val="7B003B"/>
          </a:solidFill>
          <a:latin typeface="Edwardian Script ITC" pitchFamily="66" charset="0"/>
        </a:defRPr>
      </a:lvl3pPr>
      <a:lvl4pPr algn="ctr" rtl="0" eaLnBrk="0" fontAlgn="base" hangingPunct="0">
        <a:spcBef>
          <a:spcPct val="0"/>
        </a:spcBef>
        <a:spcAft>
          <a:spcPct val="0"/>
        </a:spcAft>
        <a:defRPr sz="4000" b="1">
          <a:solidFill>
            <a:srgbClr val="7B003B"/>
          </a:solidFill>
          <a:latin typeface="Edwardian Script ITC" pitchFamily="66" charset="0"/>
        </a:defRPr>
      </a:lvl4pPr>
      <a:lvl5pPr algn="ctr" rtl="0" eaLnBrk="0" fontAlgn="base" hangingPunct="0">
        <a:spcBef>
          <a:spcPct val="0"/>
        </a:spcBef>
        <a:spcAft>
          <a:spcPct val="0"/>
        </a:spcAft>
        <a:defRPr sz="4000" b="1">
          <a:solidFill>
            <a:srgbClr val="7B003B"/>
          </a:solidFill>
          <a:latin typeface="Edwardian Script ITC" pitchFamily="66" charset="0"/>
        </a:defRPr>
      </a:lvl5pPr>
      <a:lvl6pPr marL="457200" algn="ctr" rtl="0" fontAlgn="base">
        <a:spcBef>
          <a:spcPct val="0"/>
        </a:spcBef>
        <a:spcAft>
          <a:spcPct val="0"/>
        </a:spcAft>
        <a:defRPr sz="4000" b="1">
          <a:solidFill>
            <a:srgbClr val="7B003B"/>
          </a:solidFill>
          <a:latin typeface="Edwardian Script ITC" pitchFamily="66" charset="0"/>
        </a:defRPr>
      </a:lvl6pPr>
      <a:lvl7pPr marL="914400" algn="ctr" rtl="0" fontAlgn="base">
        <a:spcBef>
          <a:spcPct val="0"/>
        </a:spcBef>
        <a:spcAft>
          <a:spcPct val="0"/>
        </a:spcAft>
        <a:defRPr sz="4000" b="1">
          <a:solidFill>
            <a:srgbClr val="7B003B"/>
          </a:solidFill>
          <a:latin typeface="Edwardian Script ITC" pitchFamily="66" charset="0"/>
        </a:defRPr>
      </a:lvl7pPr>
      <a:lvl8pPr marL="1371600" algn="ctr" rtl="0" fontAlgn="base">
        <a:spcBef>
          <a:spcPct val="0"/>
        </a:spcBef>
        <a:spcAft>
          <a:spcPct val="0"/>
        </a:spcAft>
        <a:defRPr sz="4000" b="1">
          <a:solidFill>
            <a:srgbClr val="7B003B"/>
          </a:solidFill>
          <a:latin typeface="Edwardian Script ITC" pitchFamily="66" charset="0"/>
        </a:defRPr>
      </a:lvl8pPr>
      <a:lvl9pPr marL="1828800" algn="ctr" rtl="0" fontAlgn="base">
        <a:spcBef>
          <a:spcPct val="0"/>
        </a:spcBef>
        <a:spcAft>
          <a:spcPct val="0"/>
        </a:spcAft>
        <a:defRPr sz="4000" b="1">
          <a:solidFill>
            <a:srgbClr val="7B003B"/>
          </a:solidFill>
          <a:latin typeface="Edwardian Script ITC" pitchFamily="66" charset="0"/>
        </a:defRPr>
      </a:lvl9pPr>
    </p:titleStyle>
    <p:bodyStyle>
      <a:lvl1pPr marL="342900" indent="-342900" algn="l" rtl="0" eaLnBrk="0" fontAlgn="base" hangingPunct="0">
        <a:spcBef>
          <a:spcPct val="20000"/>
        </a:spcBef>
        <a:spcAft>
          <a:spcPct val="0"/>
        </a:spcAft>
        <a:buClr>
          <a:srgbClr val="7B003B"/>
        </a:buClr>
        <a:buSzPct val="120000"/>
        <a:buBlip>
          <a:blip r:embed="rId16"/>
        </a:buBlip>
        <a:defRPr sz="2400">
          <a:solidFill>
            <a:schemeClr val="bg2"/>
          </a:solidFill>
          <a:latin typeface="+mn-lt"/>
          <a:ea typeface="+mn-ea"/>
          <a:cs typeface="+mn-cs"/>
        </a:defRPr>
      </a:lvl1pPr>
      <a:lvl2pPr marL="742950" indent="-285750" algn="l" rtl="0" eaLnBrk="0" fontAlgn="base" hangingPunct="0">
        <a:spcBef>
          <a:spcPct val="20000"/>
        </a:spcBef>
        <a:spcAft>
          <a:spcPct val="0"/>
        </a:spcAft>
        <a:buClr>
          <a:srgbClr val="F18E00"/>
        </a:buClr>
        <a:buSzPct val="120000"/>
        <a:buFont typeface="Arial" charset="0"/>
        <a:buBlip>
          <a:blip r:embed="rId17"/>
        </a:buBlip>
        <a:defRPr sz="2000">
          <a:solidFill>
            <a:schemeClr val="bg2"/>
          </a:solidFill>
          <a:latin typeface="+mn-lt"/>
        </a:defRPr>
      </a:lvl2pPr>
      <a:lvl3pPr marL="1143000" indent="-228600" algn="l" rtl="0" eaLnBrk="0" fontAlgn="base" hangingPunct="0">
        <a:spcBef>
          <a:spcPct val="20000"/>
        </a:spcBef>
        <a:spcAft>
          <a:spcPct val="0"/>
        </a:spcAft>
        <a:buClr>
          <a:schemeClr val="bg2"/>
        </a:buClr>
        <a:buSzPct val="120000"/>
        <a:buBlip>
          <a:blip r:embed="rId18"/>
        </a:buBlip>
        <a:defRPr sz="1600">
          <a:solidFill>
            <a:schemeClr val="bg2"/>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Feuille_Microsoft_Office_Excel1.xls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539750" y="1052513"/>
            <a:ext cx="8208963" cy="5448321"/>
          </a:xfrm>
        </p:spPr>
        <p:txBody>
          <a:bodyPr/>
          <a:lstStyle/>
          <a:p>
            <a:pPr algn="ctr" eaLnBrk="1" hangingPunct="1">
              <a:buFontTx/>
              <a:buNone/>
            </a:pPr>
            <a:endParaRPr lang="fr-FR" sz="4400" b="1" dirty="0" smtClean="0"/>
          </a:p>
          <a:p>
            <a:pPr algn="ctr" eaLnBrk="1" hangingPunct="1">
              <a:buNone/>
            </a:pPr>
            <a:r>
              <a:rPr lang="fr-FR" sz="3200" b="1" dirty="0" smtClean="0">
                <a:solidFill>
                  <a:srgbClr val="800000"/>
                </a:solidFill>
              </a:rPr>
              <a:t>Dividende démographique et perspectives de développement économique</a:t>
            </a:r>
          </a:p>
          <a:p>
            <a:pPr algn="ctr" eaLnBrk="1" hangingPunct="1">
              <a:buNone/>
            </a:pPr>
            <a:r>
              <a:rPr lang="fr-FR" sz="3400" b="1" dirty="0" smtClean="0">
                <a:solidFill>
                  <a:srgbClr val="800000"/>
                </a:solidFill>
              </a:rPr>
              <a:t> </a:t>
            </a:r>
          </a:p>
          <a:p>
            <a:pPr algn="ctr" eaLnBrk="1" hangingPunct="1">
              <a:buNone/>
            </a:pPr>
            <a:r>
              <a:rPr lang="fr-FR" sz="2000" b="1" dirty="0" smtClean="0">
                <a:solidFill>
                  <a:srgbClr val="800000"/>
                </a:solidFill>
              </a:rPr>
              <a:t>Dr. Ayache KHELLAF</a:t>
            </a:r>
          </a:p>
          <a:p>
            <a:pPr algn="ctr" eaLnBrk="1" hangingPunct="1">
              <a:buNone/>
            </a:pPr>
            <a:r>
              <a:rPr lang="fr-FR" sz="2000" b="1" dirty="0" smtClean="0">
                <a:solidFill>
                  <a:srgbClr val="800000"/>
                </a:solidFill>
              </a:rPr>
              <a:t>Directeur de la Prévision et de la Prospective</a:t>
            </a:r>
          </a:p>
          <a:p>
            <a:pPr algn="ctr" eaLnBrk="1" hangingPunct="1">
              <a:buNone/>
            </a:pPr>
            <a:r>
              <a:rPr lang="fr-FR" sz="2000" b="1" dirty="0" smtClean="0">
                <a:solidFill>
                  <a:srgbClr val="800000"/>
                </a:solidFill>
              </a:rPr>
              <a:t>Haut Commissariat au Plan</a:t>
            </a:r>
          </a:p>
          <a:p>
            <a:pPr algn="ctr" eaLnBrk="1" hangingPunct="1">
              <a:buFontTx/>
              <a:buNone/>
            </a:pPr>
            <a:endParaRPr lang="fr-FR" sz="2800" b="1" dirty="0" smtClean="0">
              <a:solidFill>
                <a:srgbClr val="800000"/>
              </a:solidFill>
            </a:endParaRPr>
          </a:p>
          <a:p>
            <a:pPr algn="ctr" eaLnBrk="1" hangingPunct="1">
              <a:buFontTx/>
              <a:buNone/>
            </a:pPr>
            <a:r>
              <a:rPr lang="fr-FR" sz="2800" b="1" dirty="0" smtClean="0">
                <a:solidFill>
                  <a:srgbClr val="800000"/>
                </a:solidFill>
              </a:rPr>
              <a:t>  </a:t>
            </a:r>
            <a:r>
              <a:rPr lang="fr-FR" sz="1800" b="1" dirty="0" smtClean="0">
                <a:solidFill>
                  <a:schemeClr val="accent2">
                    <a:lumMod val="75000"/>
                  </a:schemeClr>
                </a:solidFill>
                <a:latin typeface="Arial" charset="0"/>
              </a:rPr>
              <a:t>Tanger, le 26 Octobre 2017</a:t>
            </a:r>
            <a:endParaRPr lang="fr-FR" sz="1200" b="1" dirty="0" smtClean="0">
              <a:solidFill>
                <a:schemeClr val="accent2">
                  <a:lumMod val="75000"/>
                </a:schemeClr>
              </a:solidFill>
              <a:latin typeface="Arial" charset="0"/>
            </a:endParaRPr>
          </a:p>
          <a:p>
            <a:pPr algn="ctr" eaLnBrk="1" hangingPunct="1">
              <a:buFontTx/>
              <a:buNone/>
            </a:pPr>
            <a:endParaRPr lang="fr-FR" sz="1800" b="1" dirty="0" smtClean="0">
              <a:latin typeface="Arial" charset="0"/>
            </a:endParaRPr>
          </a:p>
        </p:txBody>
      </p:sp>
      <p:sp>
        <p:nvSpPr>
          <p:cNvPr id="3" name="Espace réservé du numéro de diapositive 2"/>
          <p:cNvSpPr>
            <a:spLocks noGrp="1"/>
          </p:cNvSpPr>
          <p:nvPr>
            <p:ph type="sldNum" sz="quarter" idx="11"/>
          </p:nvPr>
        </p:nvSpPr>
        <p:spPr/>
        <p:txBody>
          <a:bodyPr/>
          <a:lstStyle/>
          <a:p>
            <a:pPr>
              <a:defRPr/>
            </a:pPr>
            <a:fld id="{DD4370B6-798A-4744-80A4-29D240F0B360}" type="slidenum">
              <a:rPr lang="fr-FR" smtClean="0"/>
              <a:pPr>
                <a:defRPr/>
              </a:pPr>
              <a:t>1</a:t>
            </a:fld>
            <a:endParaRPr lang="fr-FR"/>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Espace réservé du numéro de diapositive 3"/>
          <p:cNvSpPr>
            <a:spLocks noGrp="1"/>
          </p:cNvSpPr>
          <p:nvPr>
            <p:ph type="sldNum" sz="quarter" idx="4294967295"/>
          </p:nvPr>
        </p:nvSpPr>
        <p:spPr bwMode="auto">
          <a:xfrm>
            <a:off x="3414713" y="6356351"/>
            <a:ext cx="2314575" cy="365125"/>
          </a:xfrm>
          <a:prstGeom prst="rect">
            <a:avLst/>
          </a:prstGeom>
          <a:noFill/>
          <a:ln>
            <a:miter lim="800000"/>
            <a:headEnd/>
            <a:tailEnd/>
          </a:ln>
        </p:spPr>
        <p:txBody>
          <a:bodyPr/>
          <a:lstStyle/>
          <a:p>
            <a:pPr algn="ctr"/>
            <a:fld id="{0955EEB3-22EF-4451-9055-4B715ABA08DA}" type="slidenum">
              <a:rPr lang="fr-FR" altLang="fr-FR"/>
              <a:pPr algn="ctr"/>
              <a:t>10</a:t>
            </a:fld>
            <a:endParaRPr lang="fr-FR" altLang="fr-FR"/>
          </a:p>
        </p:txBody>
      </p:sp>
      <p:sp>
        <p:nvSpPr>
          <p:cNvPr id="9" name="Titre 1"/>
          <p:cNvSpPr txBox="1">
            <a:spLocks/>
          </p:cNvSpPr>
          <p:nvPr/>
        </p:nvSpPr>
        <p:spPr>
          <a:xfrm>
            <a:off x="1693068" y="831853"/>
            <a:ext cx="5903267"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harsh" dir="t"/>
            </a:scene3d>
            <a:sp3d extrusionH="57150" prstMaterial="matte">
              <a:bevelT w="63500" h="12700" prst="angle"/>
              <a:contourClr>
                <a:schemeClr val="bg1">
                  <a:lumMod val="65000"/>
                </a:schemeClr>
              </a:contourClr>
            </a:sp3d>
          </a:bodyPr>
          <a:lstStyle>
            <a:defPPr>
              <a:defRPr lang="fr-FR"/>
            </a:defPPr>
            <a:lvl1pPr algn="ctr" rtl="1" eaLnBrk="1" hangingPunct="1">
              <a:defRPr sz="2400" b="1">
                <a:ln/>
                <a:solidFill>
                  <a:schemeClr val="accent1">
                    <a:lumMod val="50000"/>
                  </a:schemeClr>
                </a:solidFill>
                <a:latin typeface="Candara" panose="020E0502030303020204" pitchFamily="34" charset="0"/>
                <a:cs typeface="Sakkal Majalla" panose="02000000000000000000" pitchFamily="2" charset="-78"/>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pPr>
              <a:defRPr/>
            </a:pPr>
            <a:r>
              <a:rPr lang="fr-FR" dirty="0" smtClean="0"/>
              <a:t>Une sous </a:t>
            </a:r>
            <a:r>
              <a:rPr lang="fr-FR" dirty="0" smtClean="0"/>
              <a:t>valorisation du capital humain</a:t>
            </a:r>
          </a:p>
        </p:txBody>
      </p:sp>
      <p:sp>
        <p:nvSpPr>
          <p:cNvPr id="50181" name="ZoneTexte 1"/>
          <p:cNvSpPr txBox="1">
            <a:spLocks noChangeArrowheads="1"/>
          </p:cNvSpPr>
          <p:nvPr/>
        </p:nvSpPr>
        <p:spPr bwMode="auto">
          <a:xfrm>
            <a:off x="616744" y="1558925"/>
            <a:ext cx="2683669" cy="369888"/>
          </a:xfrm>
          <a:prstGeom prst="rect">
            <a:avLst/>
          </a:prstGeom>
          <a:solidFill>
            <a:schemeClr val="bg1"/>
          </a:solidFill>
          <a:ln w="9525">
            <a:noFill/>
            <a:miter lim="800000"/>
            <a:headEnd/>
            <a:tailEnd/>
          </a:ln>
        </p:spPr>
        <p:txBody>
          <a:bodyPr>
            <a:spAutoFit/>
          </a:bodyPr>
          <a:lstStyle/>
          <a:p>
            <a:endParaRPr lang="fr-FR" altLang="fr-FR"/>
          </a:p>
        </p:txBody>
      </p:sp>
      <p:sp>
        <p:nvSpPr>
          <p:cNvPr id="11" name="Titre 1"/>
          <p:cNvSpPr>
            <a:spLocks noGrp="1"/>
          </p:cNvSpPr>
          <p:nvPr>
            <p:ph type="title"/>
          </p:nvPr>
        </p:nvSpPr>
        <p:spPr>
          <a:xfrm>
            <a:off x="827584" y="1556792"/>
            <a:ext cx="7500937" cy="774700"/>
          </a:xfrm>
        </p:spPr>
        <p:txBody>
          <a:bodyPr>
            <a:noAutofit/>
          </a:bodyPr>
          <a:lstStyle/>
          <a:p>
            <a:pPr algn="ctr" eaLnBrk="1" fontAlgn="auto" hangingPunct="1">
              <a:spcAft>
                <a:spcPts val="0"/>
              </a:spcAft>
              <a:defRPr/>
            </a:pPr>
            <a:r>
              <a:rPr lang="fr-FR" sz="2000" b="1" dirty="0" smtClean="0">
                <a:solidFill>
                  <a:schemeClr val="tx1"/>
                </a:solidFill>
                <a:latin typeface="Book Antiqua" pitchFamily="18" charset="0"/>
              </a:rPr>
              <a:t>Taux de chômage, au niveau national, selon le sexe et le niveau de diplôme, 2014 (en %)</a:t>
            </a:r>
          </a:p>
        </p:txBody>
      </p:sp>
      <p:pic>
        <p:nvPicPr>
          <p:cNvPr id="12" name="Picture 2"/>
          <p:cNvPicPr>
            <a:picLocks noChangeAspect="1" noChangeArrowheads="1"/>
          </p:cNvPicPr>
          <p:nvPr/>
        </p:nvPicPr>
        <p:blipFill>
          <a:blip r:embed="rId3" cstate="print"/>
          <a:srcRect/>
          <a:stretch>
            <a:fillRect/>
          </a:stretch>
        </p:blipFill>
        <p:spPr bwMode="auto">
          <a:xfrm>
            <a:off x="285720" y="2420888"/>
            <a:ext cx="8715436" cy="3816424"/>
          </a:xfrm>
          <a:prstGeom prst="rect">
            <a:avLst/>
          </a:prstGeom>
          <a:noFill/>
          <a:ln w="9525">
            <a:noFill/>
            <a:miter lim="800000"/>
            <a:headEnd/>
            <a:tailEnd/>
          </a:ln>
          <a:effectLst/>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6" y="921612"/>
            <a:ext cx="6840760" cy="830997"/>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sz="2400" b="1" dirty="0" smtClean="0">
                <a:ln/>
                <a:solidFill>
                  <a:schemeClr val="accent1">
                    <a:lumMod val="50000"/>
                  </a:schemeClr>
                </a:solidFill>
                <a:latin typeface="Candara" panose="020E0502030303020204" pitchFamily="34" charset="0"/>
                <a:cs typeface="Sakkal Majalla" panose="02000000000000000000" pitchFamily="2" charset="-78"/>
              </a:rPr>
              <a:t>Flexibilité : l'effet du diplôme sur la durée du chômage  </a:t>
            </a:r>
            <a:endParaRPr lang="ar-MA" sz="2400" b="1" dirty="0">
              <a:ln/>
              <a:solidFill>
                <a:schemeClr val="accent1">
                  <a:lumMod val="50000"/>
                </a:schemeClr>
              </a:solidFill>
              <a:latin typeface="Candara" panose="020E0502030303020204" pitchFamily="34" charset="0"/>
              <a:cs typeface="Sakkal Majalla" panose="02000000000000000000" pitchFamily="2" charset="-78"/>
            </a:endParaRPr>
          </a:p>
        </p:txBody>
      </p:sp>
      <p:graphicFrame>
        <p:nvGraphicFramePr>
          <p:cNvPr id="5" name="Tableau 4"/>
          <p:cNvGraphicFramePr>
            <a:graphicFrameLocks noGrp="1"/>
          </p:cNvGraphicFramePr>
          <p:nvPr/>
        </p:nvGraphicFramePr>
        <p:xfrm>
          <a:off x="611559" y="1844676"/>
          <a:ext cx="8119296" cy="3024483"/>
        </p:xfrm>
        <a:graphic>
          <a:graphicData uri="http://schemas.openxmlformats.org/drawingml/2006/table">
            <a:tbl>
              <a:tblPr>
                <a:tableStyleId>{BDBED569-4797-4DF1-A0F4-6AAB3CD982D8}</a:tableStyleId>
              </a:tblPr>
              <a:tblGrid>
                <a:gridCol w="3007928"/>
                <a:gridCol w="1323962"/>
                <a:gridCol w="934908"/>
                <a:gridCol w="1031063"/>
                <a:gridCol w="1220884"/>
                <a:gridCol w="600551"/>
              </a:tblGrid>
              <a:tr h="531051">
                <a:tc>
                  <a:txBody>
                    <a:bodyPr/>
                    <a:lstStyle/>
                    <a:p>
                      <a:pPr algn="l" fontAlgn="b"/>
                      <a:endParaRPr lang="fr-FR" sz="1600" b="1" i="0" u="none" strike="noStrike" dirty="0">
                        <a:solidFill>
                          <a:schemeClr val="accent1">
                            <a:lumMod val="20000"/>
                            <a:lumOff val="80000"/>
                          </a:schemeClr>
                        </a:solidFill>
                        <a:effectLst/>
                        <a:latin typeface="Baskerville Old Face" pitchFamily="18" charset="0"/>
                      </a:endParaRPr>
                    </a:p>
                  </a:txBody>
                  <a:tcPr marL="7142" marR="7142" marT="9529" marB="0" anchor="b">
                    <a:solidFill>
                      <a:schemeClr val="accent5">
                        <a:lumMod val="75000"/>
                      </a:schemeClr>
                    </a:solidFill>
                  </a:tcPr>
                </a:tc>
                <a:tc>
                  <a:txBody>
                    <a:bodyPr/>
                    <a:lstStyle/>
                    <a:p>
                      <a:pPr algn="ctr" fontAlgn="b"/>
                      <a:r>
                        <a:rPr lang="fr-FR" sz="1600" u="none" strike="noStrike" dirty="0" smtClean="0">
                          <a:solidFill>
                            <a:schemeClr val="accent1">
                              <a:lumMod val="20000"/>
                              <a:lumOff val="80000"/>
                            </a:schemeClr>
                          </a:solidFill>
                          <a:effectLst/>
                          <a:latin typeface="Baskerville Old Face" pitchFamily="18" charset="0"/>
                        </a:rPr>
                        <a:t>Moins de 6 mois</a:t>
                      </a:r>
                      <a:endParaRPr lang="fr-FR" sz="1600" b="1" i="0" u="none" strike="noStrike" dirty="0">
                        <a:solidFill>
                          <a:schemeClr val="accent1">
                            <a:lumMod val="20000"/>
                            <a:lumOff val="80000"/>
                          </a:schemeClr>
                        </a:solidFill>
                        <a:effectLst/>
                        <a:latin typeface="Baskerville Old Face" pitchFamily="18" charset="0"/>
                      </a:endParaRPr>
                    </a:p>
                  </a:txBody>
                  <a:tcPr marL="7142" marR="7142" marT="9529" marB="0" anchor="b">
                    <a:solidFill>
                      <a:schemeClr val="accent5">
                        <a:lumMod val="75000"/>
                      </a:schemeClr>
                    </a:solidFill>
                  </a:tcPr>
                </a:tc>
                <a:tc>
                  <a:txBody>
                    <a:bodyPr/>
                    <a:lstStyle/>
                    <a:p>
                      <a:pPr algn="ctr" fontAlgn="b"/>
                      <a:r>
                        <a:rPr lang="fr-FR" sz="1600" u="none" strike="noStrike" dirty="0" smtClean="0">
                          <a:solidFill>
                            <a:schemeClr val="accent1">
                              <a:lumMod val="20000"/>
                              <a:lumOff val="80000"/>
                            </a:schemeClr>
                          </a:solidFill>
                          <a:effectLst/>
                          <a:latin typeface="Baskerville Old Face" pitchFamily="18" charset="0"/>
                        </a:rPr>
                        <a:t>6 à 12 mois</a:t>
                      </a:r>
                      <a:endParaRPr lang="fr-FR" sz="1600" b="1" i="0" u="none" strike="noStrike" dirty="0">
                        <a:solidFill>
                          <a:schemeClr val="accent1">
                            <a:lumMod val="20000"/>
                            <a:lumOff val="80000"/>
                          </a:schemeClr>
                        </a:solidFill>
                        <a:effectLst/>
                        <a:latin typeface="Baskerville Old Face" pitchFamily="18" charset="0"/>
                      </a:endParaRPr>
                    </a:p>
                  </a:txBody>
                  <a:tcPr marL="7142" marR="7142" marT="9529" marB="0" anchor="b">
                    <a:solidFill>
                      <a:schemeClr val="accent5">
                        <a:lumMod val="75000"/>
                      </a:schemeClr>
                    </a:solidFill>
                  </a:tcPr>
                </a:tc>
                <a:tc>
                  <a:txBody>
                    <a:bodyPr/>
                    <a:lstStyle/>
                    <a:p>
                      <a:pPr algn="ctr" fontAlgn="b"/>
                      <a:r>
                        <a:rPr lang="fr-FR" sz="1600" u="none" strike="noStrike" dirty="0" smtClean="0">
                          <a:solidFill>
                            <a:schemeClr val="accent1">
                              <a:lumMod val="20000"/>
                              <a:lumOff val="80000"/>
                            </a:schemeClr>
                          </a:solidFill>
                          <a:effectLst/>
                          <a:latin typeface="Baskerville Old Face" pitchFamily="18" charset="0"/>
                        </a:rPr>
                        <a:t>12 à 24 mois</a:t>
                      </a:r>
                      <a:endParaRPr lang="fr-FR" sz="1600" b="1" i="0" u="none" strike="noStrike" dirty="0">
                        <a:solidFill>
                          <a:schemeClr val="accent1">
                            <a:lumMod val="20000"/>
                            <a:lumOff val="80000"/>
                          </a:schemeClr>
                        </a:solidFill>
                        <a:effectLst/>
                        <a:latin typeface="Baskerville Old Face" pitchFamily="18" charset="0"/>
                      </a:endParaRPr>
                    </a:p>
                  </a:txBody>
                  <a:tcPr marL="7142" marR="7142" marT="9529" marB="0" anchor="b">
                    <a:solidFill>
                      <a:schemeClr val="accent5">
                        <a:lumMod val="75000"/>
                      </a:schemeClr>
                    </a:solidFill>
                  </a:tcPr>
                </a:tc>
                <a:tc>
                  <a:txBody>
                    <a:bodyPr/>
                    <a:lstStyle/>
                    <a:p>
                      <a:pPr algn="ctr" fontAlgn="b"/>
                      <a:r>
                        <a:rPr lang="fr-FR" sz="1600" u="none" strike="noStrike" dirty="0" smtClean="0">
                          <a:solidFill>
                            <a:schemeClr val="accent1">
                              <a:lumMod val="20000"/>
                              <a:lumOff val="80000"/>
                            </a:schemeClr>
                          </a:solidFill>
                          <a:effectLst/>
                          <a:latin typeface="Baskerville Old Face" pitchFamily="18" charset="0"/>
                        </a:rPr>
                        <a:t>24 mois et plus</a:t>
                      </a:r>
                      <a:endParaRPr lang="fr-FR" sz="1600" b="1" i="0" u="none" strike="noStrike" dirty="0">
                        <a:solidFill>
                          <a:schemeClr val="accent1">
                            <a:lumMod val="20000"/>
                            <a:lumOff val="80000"/>
                          </a:schemeClr>
                        </a:solidFill>
                        <a:effectLst/>
                        <a:latin typeface="Baskerville Old Face" pitchFamily="18" charset="0"/>
                      </a:endParaRPr>
                    </a:p>
                  </a:txBody>
                  <a:tcPr marL="7142" marR="7142" marT="9529" marB="0" anchor="b">
                    <a:solidFill>
                      <a:schemeClr val="accent5">
                        <a:lumMod val="75000"/>
                      </a:schemeClr>
                    </a:solidFill>
                  </a:tcPr>
                </a:tc>
                <a:tc>
                  <a:txBody>
                    <a:bodyPr/>
                    <a:lstStyle/>
                    <a:p>
                      <a:pPr algn="ctr" fontAlgn="b"/>
                      <a:r>
                        <a:rPr lang="fr-FR" sz="1600" u="none" strike="noStrike" dirty="0">
                          <a:solidFill>
                            <a:schemeClr val="accent1">
                              <a:lumMod val="20000"/>
                              <a:lumOff val="80000"/>
                            </a:schemeClr>
                          </a:solidFill>
                          <a:effectLst/>
                          <a:latin typeface="Baskerville Old Face" pitchFamily="18" charset="0"/>
                        </a:rPr>
                        <a:t>Total</a:t>
                      </a:r>
                      <a:endParaRPr lang="fr-FR" sz="1600" b="1" i="0" u="none" strike="noStrike" dirty="0">
                        <a:solidFill>
                          <a:schemeClr val="accent1">
                            <a:lumMod val="20000"/>
                            <a:lumOff val="80000"/>
                          </a:schemeClr>
                        </a:solidFill>
                        <a:effectLst/>
                        <a:latin typeface="Baskerville Old Face" pitchFamily="18" charset="0"/>
                      </a:endParaRPr>
                    </a:p>
                  </a:txBody>
                  <a:tcPr marL="7142" marR="7142" marT="9529" marB="0" anchor="b">
                    <a:solidFill>
                      <a:schemeClr val="accent5">
                        <a:lumMod val="75000"/>
                      </a:schemeClr>
                    </a:solidFill>
                  </a:tcPr>
                </a:tc>
              </a:tr>
              <a:tr h="291738">
                <a:tc>
                  <a:txBody>
                    <a:bodyPr/>
                    <a:lstStyle/>
                    <a:p>
                      <a:pPr algn="l" fontAlgn="b"/>
                      <a:r>
                        <a:rPr lang="fr-FR" sz="1600" u="none" strike="noStrike" dirty="0" smtClean="0">
                          <a:effectLst/>
                          <a:latin typeface="Baskerville Old Face" pitchFamily="18" charset="0"/>
                        </a:rPr>
                        <a:t>Sans diplôme</a:t>
                      </a:r>
                      <a:endParaRPr lang="fr-FR" sz="1600" b="1" i="0" u="none" strike="noStrike" dirty="0">
                        <a:solidFill>
                          <a:srgbClr val="FF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86,67</a:t>
                      </a:r>
                      <a:endParaRPr lang="fr-FR" sz="1600" b="1" i="0" u="none" strike="noStrike">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5,4</a:t>
                      </a:r>
                      <a:endParaRPr lang="fr-FR" sz="1600" b="1" i="0" u="none" strike="noStrike">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3,22</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4,72</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100%</a:t>
                      </a:r>
                      <a:endParaRPr lang="fr-FR" sz="1600" b="1" i="0" u="none" strike="noStrike" dirty="0">
                        <a:solidFill>
                          <a:srgbClr val="000000"/>
                        </a:solidFill>
                        <a:effectLst/>
                        <a:latin typeface="Baskerville Old Face" pitchFamily="18" charset="0"/>
                      </a:endParaRPr>
                    </a:p>
                  </a:txBody>
                  <a:tcPr marL="7142" marR="7142" marT="9529" marB="0" anchor="b"/>
                </a:tc>
              </a:tr>
              <a:tr h="531051">
                <a:tc>
                  <a:txBody>
                    <a:bodyPr/>
                    <a:lstStyle/>
                    <a:p>
                      <a:pPr algn="l" fontAlgn="b"/>
                      <a:r>
                        <a:rPr lang="fr-FR" sz="1600" u="none" strike="noStrike" dirty="0" smtClean="0">
                          <a:effectLst/>
                          <a:latin typeface="Baskerville Old Face" pitchFamily="18" charset="0"/>
                        </a:rPr>
                        <a:t>Diplôme d'enseignement fondamental</a:t>
                      </a:r>
                      <a:endParaRPr lang="fr-FR" sz="1600" b="1" i="0" u="none" strike="noStrike" dirty="0">
                        <a:solidFill>
                          <a:srgbClr val="FF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66,26</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10,87</a:t>
                      </a:r>
                      <a:endParaRPr lang="fr-FR" sz="1600" b="1" i="0" u="none" strike="noStrike">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7,86</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15,01</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100%</a:t>
                      </a:r>
                      <a:endParaRPr lang="fr-FR" sz="1600" b="1" i="0" u="none" strike="noStrike">
                        <a:solidFill>
                          <a:srgbClr val="000000"/>
                        </a:solidFill>
                        <a:effectLst/>
                        <a:latin typeface="Baskerville Old Face" pitchFamily="18" charset="0"/>
                      </a:endParaRPr>
                    </a:p>
                  </a:txBody>
                  <a:tcPr marL="7142" marR="7142" marT="9529" marB="0" anchor="b"/>
                </a:tc>
              </a:tr>
              <a:tr h="291738">
                <a:tc>
                  <a:txBody>
                    <a:bodyPr/>
                    <a:lstStyle/>
                    <a:p>
                      <a:pPr algn="l" fontAlgn="b"/>
                      <a:r>
                        <a:rPr lang="fr-FR" sz="1600" u="none" strike="noStrike" dirty="0" smtClean="0">
                          <a:effectLst/>
                          <a:latin typeface="Baskerville Old Face" pitchFamily="18" charset="0"/>
                        </a:rPr>
                        <a:t>Diplôme d'enseignement secondaire</a:t>
                      </a:r>
                      <a:endParaRPr lang="fr-FR" sz="1600" b="1" i="0" u="none" strike="noStrike" dirty="0">
                        <a:solidFill>
                          <a:srgbClr val="FF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42,1</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15,25</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14,36</a:t>
                      </a:r>
                      <a:endParaRPr lang="fr-FR" sz="1600" b="1" i="0" u="none" strike="noStrike">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28,29</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100%</a:t>
                      </a:r>
                      <a:endParaRPr lang="fr-FR" sz="1600" b="1" i="0" u="none" strike="noStrike" dirty="0">
                        <a:solidFill>
                          <a:srgbClr val="000000"/>
                        </a:solidFill>
                        <a:effectLst/>
                        <a:latin typeface="Baskerville Old Face" pitchFamily="18" charset="0"/>
                      </a:endParaRPr>
                    </a:p>
                  </a:txBody>
                  <a:tcPr marL="7142" marR="7142" marT="9529" marB="0" anchor="b"/>
                </a:tc>
              </a:tr>
              <a:tr h="531051">
                <a:tc>
                  <a:txBody>
                    <a:bodyPr/>
                    <a:lstStyle/>
                    <a:p>
                      <a:pPr algn="l" fontAlgn="b"/>
                      <a:r>
                        <a:rPr lang="fr-FR" sz="1600" u="none" strike="noStrike" dirty="0" smtClean="0">
                          <a:effectLst/>
                          <a:latin typeface="Baskerville Old Face" pitchFamily="18" charset="0"/>
                        </a:rPr>
                        <a:t>Diplôme de formation professionnelle</a:t>
                      </a:r>
                      <a:endParaRPr lang="fr-FR" sz="1600" b="1" i="0" u="none" strike="noStrike" dirty="0">
                        <a:solidFill>
                          <a:srgbClr val="FF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46,95</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17,59</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14,81</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20,64</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100%</a:t>
                      </a:r>
                      <a:endParaRPr lang="fr-FR" sz="1600" b="1" i="0" u="none" strike="noStrike" dirty="0">
                        <a:solidFill>
                          <a:srgbClr val="000000"/>
                        </a:solidFill>
                        <a:effectLst/>
                        <a:latin typeface="Baskerville Old Face" pitchFamily="18" charset="0"/>
                      </a:endParaRPr>
                    </a:p>
                  </a:txBody>
                  <a:tcPr marL="7142" marR="7142" marT="9529" marB="0" anchor="b"/>
                </a:tc>
              </a:tr>
              <a:tr h="282618">
                <a:tc>
                  <a:txBody>
                    <a:bodyPr/>
                    <a:lstStyle/>
                    <a:p>
                      <a:pPr algn="l" fontAlgn="b"/>
                      <a:r>
                        <a:rPr lang="fr-FR" sz="1600" u="none" strike="noStrike" dirty="0" smtClean="0">
                          <a:effectLst/>
                          <a:latin typeface="Baskerville Old Face" pitchFamily="18" charset="0"/>
                        </a:rPr>
                        <a:t>diplôme des facultés</a:t>
                      </a:r>
                      <a:endParaRPr lang="fr-FR" sz="1000" b="1" i="0" u="none" strike="noStrike" dirty="0" smtClean="0">
                        <a:solidFill>
                          <a:srgbClr val="FF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33,48</a:t>
                      </a:r>
                      <a:endParaRPr lang="fr-FR" sz="1600" b="1" i="0" u="none" strike="noStrike">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15,49</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13,88</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37,15</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100%</a:t>
                      </a:r>
                      <a:endParaRPr lang="fr-FR" sz="1600" b="1" i="0" u="none" strike="noStrike" dirty="0">
                        <a:solidFill>
                          <a:srgbClr val="000000"/>
                        </a:solidFill>
                        <a:effectLst/>
                        <a:latin typeface="Baskerville Old Face" pitchFamily="18" charset="0"/>
                      </a:endParaRPr>
                    </a:p>
                  </a:txBody>
                  <a:tcPr marL="7142" marR="7142" marT="9529" marB="0" anchor="b"/>
                </a:tc>
              </a:tr>
              <a:tr h="282618">
                <a:tc>
                  <a:txBody>
                    <a:bodyPr/>
                    <a:lstStyle/>
                    <a:p>
                      <a:pPr algn="l" fontAlgn="b"/>
                      <a:r>
                        <a:rPr lang="fr-FR" sz="1600" u="none" strike="noStrike" dirty="0" smtClean="0">
                          <a:effectLst/>
                          <a:latin typeface="Baskerville Old Face" pitchFamily="18" charset="0"/>
                        </a:rPr>
                        <a:t>diplôme des écoles et instituts</a:t>
                      </a:r>
                      <a:endParaRPr lang="fr-FR" sz="1600" b="1" i="0" u="none" strike="noStrike" dirty="0">
                        <a:solidFill>
                          <a:srgbClr val="FF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73,13</a:t>
                      </a:r>
                      <a:endParaRPr lang="fr-FR" sz="1600" b="1" i="0" u="none" strike="noStrike">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12,31</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5,97</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8,58</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100%</a:t>
                      </a:r>
                      <a:endParaRPr lang="fr-FR" sz="1600" b="1" i="0" u="none" strike="noStrike" dirty="0">
                        <a:solidFill>
                          <a:srgbClr val="000000"/>
                        </a:solidFill>
                        <a:effectLst/>
                        <a:latin typeface="Baskerville Old Face" pitchFamily="18" charset="0"/>
                      </a:endParaRPr>
                    </a:p>
                  </a:txBody>
                  <a:tcPr marL="7142" marR="7142" marT="9529" marB="0" anchor="b"/>
                </a:tc>
              </a:tr>
              <a:tr h="282618">
                <a:tc>
                  <a:txBody>
                    <a:bodyPr/>
                    <a:lstStyle/>
                    <a:p>
                      <a:pPr algn="l" fontAlgn="b"/>
                      <a:r>
                        <a:rPr lang="fr-FR" sz="1600" u="none" strike="noStrike" dirty="0" smtClean="0">
                          <a:effectLst/>
                          <a:latin typeface="Baskerville Old Face" pitchFamily="18" charset="0"/>
                        </a:rPr>
                        <a:t>Total </a:t>
                      </a:r>
                      <a:endParaRPr lang="fr-FR" sz="1600" b="1" i="0" u="none" strike="noStrike" dirty="0">
                        <a:solidFill>
                          <a:srgbClr val="FF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71,85</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a:effectLst/>
                          <a:latin typeface="Baskerville Old Face" pitchFamily="18" charset="0"/>
                        </a:rPr>
                        <a:t>9,32</a:t>
                      </a:r>
                      <a:endParaRPr lang="fr-FR" sz="1600" b="1" i="0" u="none" strike="noStrike">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6,85</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11,99</a:t>
                      </a:r>
                      <a:endParaRPr lang="fr-FR" sz="1600" b="1" i="0" u="none" strike="noStrike" dirty="0">
                        <a:solidFill>
                          <a:srgbClr val="000000"/>
                        </a:solidFill>
                        <a:effectLst/>
                        <a:latin typeface="Baskerville Old Face" pitchFamily="18" charset="0"/>
                      </a:endParaRPr>
                    </a:p>
                  </a:txBody>
                  <a:tcPr marL="7142" marR="7142" marT="9529" marB="0" anchor="b"/>
                </a:tc>
                <a:tc>
                  <a:txBody>
                    <a:bodyPr/>
                    <a:lstStyle/>
                    <a:p>
                      <a:pPr algn="ctr" fontAlgn="b"/>
                      <a:r>
                        <a:rPr lang="fr-FR" sz="1600" u="none" strike="noStrike" dirty="0">
                          <a:effectLst/>
                          <a:latin typeface="Baskerville Old Face" pitchFamily="18" charset="0"/>
                        </a:rPr>
                        <a:t>100%</a:t>
                      </a:r>
                      <a:endParaRPr lang="fr-FR" sz="1600" b="1" i="0" u="none" strike="noStrike" dirty="0">
                        <a:solidFill>
                          <a:srgbClr val="000000"/>
                        </a:solidFill>
                        <a:effectLst/>
                        <a:latin typeface="Baskerville Old Face" pitchFamily="18" charset="0"/>
                      </a:endParaRPr>
                    </a:p>
                  </a:txBody>
                  <a:tcPr marL="7142" marR="7142" marT="9529" marB="0" anchor="b"/>
                </a:tc>
              </a:tr>
            </a:tbl>
          </a:graphicData>
        </a:graphic>
      </p:graphicFrame>
      <p:sp>
        <p:nvSpPr>
          <p:cNvPr id="52292" name="Rectangle 3"/>
          <p:cNvSpPr>
            <a:spLocks noChangeArrowheads="1"/>
          </p:cNvSpPr>
          <p:nvPr/>
        </p:nvSpPr>
        <p:spPr bwMode="auto">
          <a:xfrm>
            <a:off x="611560" y="5013176"/>
            <a:ext cx="8208912" cy="1512209"/>
          </a:xfrm>
          <a:prstGeom prst="rect">
            <a:avLst/>
          </a:prstGeom>
          <a:ln/>
        </p:spPr>
        <p:style>
          <a:lnRef idx="2">
            <a:schemeClr val="accent5"/>
          </a:lnRef>
          <a:fillRef idx="1">
            <a:schemeClr val="lt1"/>
          </a:fillRef>
          <a:effectRef idx="0">
            <a:schemeClr val="accent5"/>
          </a:effectRef>
          <a:fontRef idx="minor">
            <a:schemeClr val="dk1"/>
          </a:fontRef>
        </p:style>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eaLnBrk="1" hangingPunct="1">
              <a:spcBef>
                <a:spcPts val="1000"/>
              </a:spcBef>
              <a:buFont typeface="Arial" panose="020B0604020202020204" pitchFamily="34" charset="0"/>
              <a:buNone/>
              <a:defRPr/>
            </a:pPr>
            <a:r>
              <a:rPr lang="fr-FR" altLang="fr-FR" sz="1400" dirty="0" smtClean="0">
                <a:latin typeface="Candara" panose="020E0502030303020204" pitchFamily="34" charset="0"/>
              </a:rPr>
              <a:t>- Une plus grande flexibilité du marché du travail est souvent préconisée lorsque le taux de chômage reste élevé pour une longue durée.</a:t>
            </a:r>
          </a:p>
          <a:p>
            <a:pPr algn="just" eaLnBrk="1" hangingPunct="1">
              <a:spcBef>
                <a:spcPts val="1000"/>
              </a:spcBef>
              <a:buFont typeface="Arial" panose="020B0604020202020204" pitchFamily="34" charset="0"/>
              <a:buNone/>
              <a:defRPr/>
            </a:pPr>
            <a:r>
              <a:rPr lang="fr-FR" altLang="fr-FR" sz="1400" dirty="0" smtClean="0">
                <a:latin typeface="Candara" panose="020E0502030303020204" pitchFamily="34" charset="0"/>
              </a:rPr>
              <a:t>- L´analyse des résultats montre que 86.67% des individus qui n´ont aucun diplôme ont une durée de chômage plus courte (moins d’exigences à l´égard des postes de travail). </a:t>
            </a:r>
          </a:p>
          <a:p>
            <a:pPr algn="just" eaLnBrk="1" hangingPunct="1">
              <a:spcBef>
                <a:spcPts val="1000"/>
              </a:spcBef>
              <a:buFont typeface="Arial" panose="020B0604020202020204" pitchFamily="34" charset="0"/>
              <a:buNone/>
              <a:defRPr/>
            </a:pPr>
            <a:r>
              <a:rPr lang="fr-FR" altLang="fr-FR" sz="1400" dirty="0" smtClean="0">
                <a:latin typeface="Candara" panose="020E0502030303020204" pitchFamily="34" charset="0"/>
              </a:rPr>
              <a:t>- A l’opposé, 51.03% des individus ayant un diplôme des facultés ont une longue durée de chômage, suivis par ceux qui ont un diplôme secondaire soit 42.65%.</a:t>
            </a:r>
          </a:p>
        </p:txBody>
      </p:sp>
    </p:spTree>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p>
            <a:pPr>
              <a:defRPr/>
            </a:pPr>
            <a:fld id="{D8C815AB-1CBE-4FFF-B191-12D44368F432}" type="slidenum">
              <a:rPr lang="fr-FR" smtClean="0"/>
              <a:pPr>
                <a:defRPr/>
              </a:pPr>
              <a:t>12</a:t>
            </a:fld>
            <a:endParaRPr lang="fr-FR"/>
          </a:p>
        </p:txBody>
      </p:sp>
      <p:graphicFrame>
        <p:nvGraphicFramePr>
          <p:cNvPr id="7" name="Tableau 6"/>
          <p:cNvGraphicFramePr>
            <a:graphicFrameLocks noGrp="1"/>
          </p:cNvGraphicFramePr>
          <p:nvPr/>
        </p:nvGraphicFramePr>
        <p:xfrm>
          <a:off x="539550" y="2132857"/>
          <a:ext cx="7920880" cy="3384377"/>
        </p:xfrm>
        <a:graphic>
          <a:graphicData uri="http://schemas.openxmlformats.org/drawingml/2006/table">
            <a:tbl>
              <a:tblPr/>
              <a:tblGrid>
                <a:gridCol w="1584176"/>
                <a:gridCol w="1584176"/>
                <a:gridCol w="1584176"/>
                <a:gridCol w="1584176"/>
                <a:gridCol w="1584176"/>
              </a:tblGrid>
              <a:tr h="640284">
                <a:tc>
                  <a:txBody>
                    <a:bodyPr/>
                    <a:lstStyle/>
                    <a:p>
                      <a:pPr algn="ctr" fontAlgn="b"/>
                      <a:r>
                        <a:rPr lang="fr-FR" sz="2400" b="1" i="0" u="none" strike="noStrike" dirty="0">
                          <a:solidFill>
                            <a:srgbClr val="000000"/>
                          </a:solidFill>
                          <a:latin typeface="Garamond" pitchFamily="18"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4">
                  <a:txBody>
                    <a:bodyPr/>
                    <a:lstStyle/>
                    <a:p>
                      <a:pPr algn="ctr" fontAlgn="b"/>
                      <a:r>
                        <a:rPr lang="fr-FR" sz="2400" b="1" i="0" u="none" strike="noStrike">
                          <a:solidFill>
                            <a:srgbClr val="000000"/>
                          </a:solidFill>
                          <a:latin typeface="Garamond" pitchFamily="18" charset="0"/>
                        </a:rPr>
                        <a:t>Croissance en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r>
              <a:tr h="823241">
                <a:tc>
                  <a:txBody>
                    <a:bodyPr/>
                    <a:lstStyle/>
                    <a:p>
                      <a:pPr algn="ctr" fontAlgn="b"/>
                      <a:r>
                        <a:rPr lang="fr-FR" sz="2400" b="1" i="0" u="none" strike="noStrike">
                          <a:solidFill>
                            <a:srgbClr val="000000"/>
                          </a:solidFill>
                          <a:latin typeface="Garamond" pitchFamily="18"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dirty="0" smtClean="0">
                          <a:solidFill>
                            <a:srgbClr val="000000"/>
                          </a:solidFill>
                          <a:latin typeface="Garamond" pitchFamily="18" charset="0"/>
                        </a:rPr>
                        <a:t>PIB</a:t>
                      </a:r>
                      <a:endParaRPr lang="fr-FR" sz="2400" b="1" i="0" u="none" strike="noStrike" dirty="0">
                        <a:solidFill>
                          <a:srgbClr val="000000"/>
                        </a:solidFill>
                        <a:latin typeface="Garamond" pitchFamily="18"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Travail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Capital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PTF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40284">
                <a:tc>
                  <a:txBody>
                    <a:bodyPr/>
                    <a:lstStyle/>
                    <a:p>
                      <a:pPr algn="ctr" fontAlgn="b"/>
                      <a:r>
                        <a:rPr lang="fr-FR" sz="2400" b="1" i="0" u="none" strike="noStrike">
                          <a:solidFill>
                            <a:srgbClr val="000000"/>
                          </a:solidFill>
                          <a:latin typeface="Garamond" pitchFamily="18" charset="0"/>
                        </a:rPr>
                        <a:t>1960-1982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40284">
                <a:tc>
                  <a:txBody>
                    <a:bodyPr/>
                    <a:lstStyle/>
                    <a:p>
                      <a:pPr algn="ctr" fontAlgn="b"/>
                      <a:r>
                        <a:rPr lang="fr-FR" sz="2400" b="1" i="0" u="none" strike="noStrike">
                          <a:solidFill>
                            <a:srgbClr val="000000"/>
                          </a:solidFill>
                          <a:latin typeface="Garamond" pitchFamily="18" charset="0"/>
                        </a:rPr>
                        <a:t>1983-2000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0,03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40284">
                <a:tc>
                  <a:txBody>
                    <a:bodyPr/>
                    <a:lstStyle/>
                    <a:p>
                      <a:pPr algn="ctr" fontAlgn="b"/>
                      <a:r>
                        <a:rPr lang="fr-FR" sz="2400" b="1" i="0" u="none" strike="noStrike" dirty="0">
                          <a:solidFill>
                            <a:srgbClr val="000000"/>
                          </a:solidFill>
                          <a:latin typeface="Garamond" pitchFamily="18" charset="0"/>
                        </a:rPr>
                        <a:t>2001-2014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dirty="0" smtClean="0">
                          <a:solidFill>
                            <a:srgbClr val="000000"/>
                          </a:solidFill>
                          <a:latin typeface="Garamond" pitchFamily="18" charset="0"/>
                        </a:rPr>
                        <a:t>4,4</a:t>
                      </a:r>
                      <a:endParaRPr lang="fr-FR" sz="2400" b="1" i="0" u="none" strike="noStrike" dirty="0">
                        <a:solidFill>
                          <a:srgbClr val="000000"/>
                        </a:solidFill>
                        <a:latin typeface="Garamond" pitchFamily="18"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a:solidFill>
                            <a:srgbClr val="000000"/>
                          </a:solidFill>
                          <a:latin typeface="Garamond" pitchFamily="18" charset="0"/>
                        </a:rPr>
                        <a:t>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2400" b="1" i="0" u="none" strike="noStrike" dirty="0">
                          <a:solidFill>
                            <a:srgbClr val="000000"/>
                          </a:solidFill>
                          <a:latin typeface="Garamond" pitchFamily="18" charset="0"/>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Titre 1"/>
          <p:cNvSpPr txBox="1">
            <a:spLocks/>
          </p:cNvSpPr>
          <p:nvPr/>
        </p:nvSpPr>
        <p:spPr bwMode="auto">
          <a:xfrm>
            <a:off x="1835696" y="1106278"/>
            <a:ext cx="6840760" cy="461665"/>
          </a:xfrm>
          <a:prstGeom prst="rect">
            <a:avLst/>
          </a:prstGeom>
          <a:ln w="25400" cap="flat" cmpd="sng" algn="ctr">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 xmlns:a14="http://schemas.microsoft.com/office/drawing/2010/main" w="9525">
                <a:solidFill>
                  <a:srgbClr val="000000"/>
                </a:solidFill>
                <a:miter lim="800000"/>
                <a:headEnd/>
                <a:tailEnd/>
              </a14:hiddenLine>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lang="fr-FR" sz="2400" b="1" kern="0" dirty="0" smtClean="0">
                <a:ln/>
                <a:solidFill>
                  <a:schemeClr val="accent1">
                    <a:lumMod val="50000"/>
                  </a:schemeClr>
                </a:solidFill>
                <a:latin typeface="Candara" panose="020E0502030303020204" pitchFamily="34" charset="0"/>
                <a:cs typeface="Sakkal Majalla" panose="02000000000000000000" pitchFamily="2" charset="-78"/>
              </a:rPr>
              <a:t>Décomposition de la croissance économique</a:t>
            </a:r>
            <a:r>
              <a:rPr kumimoji="0" lang="fr-FR" sz="2400" b="1" i="0" u="none" strike="noStrike" kern="0" cap="none" spc="0" normalizeH="0" baseline="0" noProof="0" dirty="0" smtClean="0">
                <a:ln/>
                <a:solidFill>
                  <a:schemeClr val="accent1">
                    <a:lumMod val="50000"/>
                  </a:schemeClr>
                </a:solidFill>
                <a:effectLst/>
                <a:uLnTx/>
                <a:uFillTx/>
                <a:latin typeface="Candara" panose="020E0502030303020204" pitchFamily="34" charset="0"/>
                <a:ea typeface="+mn-ea"/>
                <a:cs typeface="Sakkal Majalla" panose="02000000000000000000" pitchFamily="2" charset="-78"/>
              </a:rPr>
              <a:t>  </a:t>
            </a:r>
            <a:endParaRPr kumimoji="0" lang="ar-MA" sz="2400" b="1" i="0" u="none" strike="noStrike" kern="0" cap="none" spc="0" normalizeH="0" baseline="0" noProof="0" dirty="0">
              <a:ln/>
              <a:solidFill>
                <a:schemeClr val="accent1">
                  <a:lumMod val="50000"/>
                </a:schemeClr>
              </a:solidFill>
              <a:effectLst/>
              <a:uLnTx/>
              <a:uFillTx/>
              <a:latin typeface="Candara" panose="020E0502030303020204" pitchFamily="34" charset="0"/>
              <a:ea typeface="+mn-ea"/>
              <a:cs typeface="Sakkal Majalla" panose="02000000000000000000" pitchFamily="2" charset="-78"/>
            </a:endParaRPr>
          </a:p>
        </p:txBody>
      </p:sp>
    </p:spTree>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8596" y="2071678"/>
            <a:ext cx="8501122" cy="2643206"/>
          </a:xfrm>
        </p:spPr>
        <p:txBody>
          <a:bodyPr/>
          <a:lstStyle/>
          <a:p>
            <a:pPr algn="ctr">
              <a:buNone/>
            </a:pPr>
            <a:endParaRPr lang="fr-FR" dirty="0" smtClean="0"/>
          </a:p>
          <a:p>
            <a:pPr algn="ctr">
              <a:buNone/>
            </a:pPr>
            <a:endParaRPr lang="fr-FR" dirty="0" smtClean="0"/>
          </a:p>
          <a:p>
            <a:pPr lvl="0" algn="ctr">
              <a:buNone/>
            </a:pPr>
            <a:r>
              <a:rPr lang="fr-FR" sz="4000" b="1" dirty="0" smtClean="0">
                <a:solidFill>
                  <a:schemeClr val="accent2"/>
                </a:solidFill>
              </a:rPr>
              <a:t>MERCI POUR VOTRE ATTENTION </a:t>
            </a:r>
          </a:p>
          <a:p>
            <a:pPr algn="ctr">
              <a:buNone/>
            </a:pPr>
            <a:endParaRPr lang="fr-FR" dirty="0" smtClean="0"/>
          </a:p>
          <a:p>
            <a:pPr algn="ctr">
              <a:buNone/>
            </a:pPr>
            <a:endParaRPr lang="fr-FR" dirty="0" smtClean="0"/>
          </a:p>
          <a:p>
            <a:pPr algn="ctr">
              <a:buNone/>
            </a:pPr>
            <a:endParaRPr lang="fr-FR" dirty="0" smtClean="0"/>
          </a:p>
          <a:p>
            <a:pPr algn="ctr">
              <a:buNone/>
            </a:pPr>
            <a:endParaRPr lang="fr-FR" dirty="0" smtClean="0"/>
          </a:p>
        </p:txBody>
      </p:sp>
      <p:sp>
        <p:nvSpPr>
          <p:cNvPr id="4" name="Espace réservé du numéro de diapositive 3"/>
          <p:cNvSpPr>
            <a:spLocks noGrp="1"/>
          </p:cNvSpPr>
          <p:nvPr>
            <p:ph type="sldNum" sz="quarter" idx="11"/>
          </p:nvPr>
        </p:nvSpPr>
        <p:spPr/>
        <p:txBody>
          <a:bodyPr/>
          <a:lstStyle/>
          <a:p>
            <a:pPr>
              <a:defRPr/>
            </a:pPr>
            <a:fld id="{DD4370B6-798A-4744-80A4-29D240F0B360}" type="slidenum">
              <a:rPr lang="fr-FR" smtClean="0"/>
              <a:pPr>
                <a:defRPr/>
              </a:pPr>
              <a:t>13</a:t>
            </a:fld>
            <a:endParaRPr lang="fr-FR"/>
          </a:p>
        </p:txBody>
      </p:sp>
    </p:spTree>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755576" y="1700808"/>
          <a:ext cx="7488828" cy="4043385"/>
        </p:xfrm>
        <a:graphic>
          <a:graphicData uri="http://schemas.openxmlformats.org/drawingml/2006/table">
            <a:tbl>
              <a:tblPr/>
              <a:tblGrid>
                <a:gridCol w="1248138"/>
                <a:gridCol w="1248138"/>
                <a:gridCol w="1248138"/>
                <a:gridCol w="1248138"/>
                <a:gridCol w="1248138"/>
                <a:gridCol w="1248138"/>
              </a:tblGrid>
              <a:tr h="327345">
                <a:tc>
                  <a:txBody>
                    <a:bodyPr/>
                    <a:lstStyle/>
                    <a:p>
                      <a:pPr algn="l" fontAlgn="b"/>
                      <a:r>
                        <a:rPr lang="fr-FR" sz="1800" b="0"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800" b="0" i="0" u="none" strike="noStrike" dirty="0">
                          <a:solidFill>
                            <a:srgbClr val="000000"/>
                          </a:solidFill>
                          <a:latin typeface="Calibri"/>
                        </a:rPr>
                        <a:t>2014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800" b="0" i="0" u="none" strike="noStrike" dirty="0">
                          <a:solidFill>
                            <a:srgbClr val="000000"/>
                          </a:solidFill>
                          <a:latin typeface="Calibri"/>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800" b="0" i="0" u="none" strike="noStrike" dirty="0">
                          <a:solidFill>
                            <a:srgbClr val="000000"/>
                          </a:solidFill>
                          <a:latin typeface="Calibri"/>
                        </a:rPr>
                        <a:t>2030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800" b="0" i="0" u="none" strike="noStrike" dirty="0">
                          <a:solidFill>
                            <a:srgbClr val="000000"/>
                          </a:solidFill>
                          <a:latin typeface="Calibri"/>
                        </a:rPr>
                        <a:t>2040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800" b="0" i="0" u="none" strike="noStrike" dirty="0">
                          <a:solidFill>
                            <a:srgbClr val="000000"/>
                          </a:solidFill>
                          <a:latin typeface="Calibri"/>
                        </a:rPr>
                        <a:t>2050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b"/>
                      <a:r>
                        <a:rPr lang="fr-FR" sz="1800" b="0" i="0" u="none" strike="noStrike" dirty="0">
                          <a:solidFill>
                            <a:srgbClr val="000000"/>
                          </a:solidFill>
                          <a:latin typeface="Calibri"/>
                        </a:rPr>
                        <a:t> </a:t>
                      </a:r>
                    </a:p>
                    <a:p>
                      <a:pPr algn="ctr" fontAlgn="b"/>
                      <a:r>
                        <a:rPr lang="fr-FR" sz="1800" b="0" i="0" u="none" strike="noStrike" dirty="0" smtClean="0">
                          <a:solidFill>
                            <a:srgbClr val="000000"/>
                          </a:solidFill>
                          <a:latin typeface="Calibri"/>
                        </a:rPr>
                        <a:t>Nombre</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0-14 ans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9 533 101</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9 322 281</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8 528 494</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8 173 515</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7 806 770</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15-59 ans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21 062 705</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22 572 736</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24 745 839</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25 620 767</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25 668 911</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60 ans &amp;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3 173 706</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4 056 640</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6 055 652</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8 107 474</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10 086 108</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33 769 512</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35 951 657</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39 329 985</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41 901 756</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smtClean="0">
                          <a:solidFill>
                            <a:srgbClr val="000000"/>
                          </a:solidFill>
                          <a:latin typeface="Calibri"/>
                        </a:rPr>
                        <a:t>43 561 789</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5">
                  <a:txBody>
                    <a:bodyPr/>
                    <a:lstStyle/>
                    <a:p>
                      <a:pPr algn="ctr" fontAlgn="b"/>
                      <a:r>
                        <a:rPr lang="fr-FR" sz="1800" b="0" i="0" u="none" strike="noStrike" dirty="0">
                          <a:solidFill>
                            <a:srgbClr val="000000"/>
                          </a:solidFill>
                          <a:latin typeface="Calibri"/>
                        </a:rPr>
                        <a:t> </a:t>
                      </a:r>
                    </a:p>
                    <a:p>
                      <a:pPr algn="ctr" fontAlgn="b"/>
                      <a:r>
                        <a:rPr lang="fr-FR" sz="1800" b="0" i="0" u="none" strike="noStrike" dirty="0" smtClean="0">
                          <a:solidFill>
                            <a:srgbClr val="000000"/>
                          </a:solidFill>
                          <a:latin typeface="Calibri"/>
                        </a:rPr>
                        <a:t>Structure</a:t>
                      </a:r>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l" fontAlgn="b"/>
                      <a:endParaRPr lang="fr-FR" sz="18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0-14 ans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28,2%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15-59 ans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62,4%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62,8%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62,9%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61,1%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58,9%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60 ans &amp;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23,2%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7345">
                <a:tc>
                  <a:txBody>
                    <a:bodyPr/>
                    <a:lstStyle/>
                    <a:p>
                      <a:pPr algn="l" fontAlgn="b"/>
                      <a:r>
                        <a:rPr lang="fr-FR" sz="1800" b="0"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a:solidFill>
                            <a:srgbClr val="000000"/>
                          </a:solidFill>
                          <a:latin typeface="Calibri"/>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800" b="0" i="0" u="none" strike="noStrike" dirty="0">
                          <a:solidFill>
                            <a:srgbClr val="000000"/>
                          </a:solidFill>
                          <a:latin typeface="Calibri"/>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Rectangle 4"/>
          <p:cNvSpPr>
            <a:spLocks noChangeArrowheads="1"/>
          </p:cNvSpPr>
          <p:nvPr/>
        </p:nvSpPr>
        <p:spPr bwMode="auto">
          <a:xfrm>
            <a:off x="2666561" y="764704"/>
            <a:ext cx="3783408"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2">
            <a:schemeClr val="accent1"/>
          </a:lnRef>
          <a:fillRef idx="1">
            <a:schemeClr val="lt1"/>
          </a:fillRef>
          <a:effectRef idx="0">
            <a:schemeClr val="accent1"/>
          </a:effectRef>
          <a:fontRef idx="minor">
            <a:schemeClr val="dk1"/>
          </a:fontRef>
        </p:style>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Dividende Démographique </a:t>
            </a:r>
            <a:endParaRPr lang="fr-FR" altLang="fr-FR" sz="2400" b="1" dirty="0">
              <a:ln/>
              <a:solidFill>
                <a:schemeClr val="accent1">
                  <a:lumMod val="50000"/>
                </a:schemeClr>
              </a:solidFill>
              <a:latin typeface="Candara" panose="020E0502030303020204" pitchFamily="34" charset="0"/>
              <a:cs typeface="Sakkal Majalla" panose="02000000000000000000" pitchFamily="2" charset="-78"/>
            </a:endParaRPr>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1025" name="Object 1"/>
          <p:cNvGraphicFramePr>
            <a:graphicFrameLocks noChangeAspect="1"/>
          </p:cNvGraphicFramePr>
          <p:nvPr/>
        </p:nvGraphicFramePr>
        <p:xfrm>
          <a:off x="1115616" y="1484784"/>
          <a:ext cx="7200800" cy="4464496"/>
        </p:xfrm>
        <a:graphic>
          <a:graphicData uri="http://schemas.openxmlformats.org/presentationml/2006/ole">
            <p:oleObj spid="_x0000_s1026" name="Feuille de calcul" r:id="rId3" imgW="5467331" imgH="2828925" progId="Excel.Sheet.12">
              <p:embed/>
            </p:oleObj>
          </a:graphicData>
        </a:graphic>
      </p:graphicFrame>
      <p:sp>
        <p:nvSpPr>
          <p:cNvPr id="6" name="Rectangle 4"/>
          <p:cNvSpPr>
            <a:spLocks noChangeArrowheads="1"/>
          </p:cNvSpPr>
          <p:nvPr/>
        </p:nvSpPr>
        <p:spPr bwMode="auto">
          <a:xfrm>
            <a:off x="2666561" y="764704"/>
            <a:ext cx="3783408"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2">
            <a:schemeClr val="accent1"/>
          </a:lnRef>
          <a:fillRef idx="1">
            <a:schemeClr val="lt1"/>
          </a:fillRef>
          <a:effectRef idx="0">
            <a:schemeClr val="accent1"/>
          </a:effectRef>
          <a:fontRef idx="minor">
            <a:schemeClr val="dk1"/>
          </a:fontRef>
        </p:style>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Dividende Démographique </a:t>
            </a:r>
            <a:endParaRPr lang="fr-FR" altLang="fr-FR" sz="2400" b="1" dirty="0">
              <a:ln/>
              <a:solidFill>
                <a:schemeClr val="accent1">
                  <a:lumMod val="50000"/>
                </a:schemeClr>
              </a:solidFill>
              <a:latin typeface="Candara" panose="020E0502030303020204" pitchFamily="34" charset="0"/>
              <a:cs typeface="Sakkal Majalla" panose="02000000000000000000" pitchFamily="2" charset="-78"/>
            </a:endParaRPr>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1547664" y="764704"/>
            <a:ext cx="6021200"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2">
            <a:schemeClr val="accent1"/>
          </a:lnRef>
          <a:fillRef idx="1">
            <a:schemeClr val="lt1"/>
          </a:fillRef>
          <a:effectRef idx="0">
            <a:schemeClr val="accent1"/>
          </a:effectRef>
          <a:fontRef idx="minor">
            <a:schemeClr val="dk1"/>
          </a:fontRef>
        </p:style>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altLang="fr-FR" sz="2400" b="1" dirty="0">
                <a:ln/>
                <a:solidFill>
                  <a:schemeClr val="accent1">
                    <a:lumMod val="50000"/>
                  </a:schemeClr>
                </a:solidFill>
                <a:latin typeface="Candara" panose="020E0502030303020204" pitchFamily="34" charset="0"/>
                <a:cs typeface="Sakkal Majalla" panose="02000000000000000000" pitchFamily="2" charset="-78"/>
              </a:rPr>
              <a:t>Une offre potentielle de travail sous utilisée </a:t>
            </a:r>
          </a:p>
        </p:txBody>
      </p:sp>
      <p:graphicFrame>
        <p:nvGraphicFramePr>
          <p:cNvPr id="6" name="Graphique 5"/>
          <p:cNvGraphicFramePr/>
          <p:nvPr/>
        </p:nvGraphicFramePr>
        <p:xfrm>
          <a:off x="837272" y="1340768"/>
          <a:ext cx="7416073" cy="3240360"/>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p:cNvSpPr/>
          <p:nvPr/>
        </p:nvSpPr>
        <p:spPr>
          <a:xfrm>
            <a:off x="827584" y="4797152"/>
            <a:ext cx="7464028" cy="172880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a:spAutoFit/>
          </a:bodyPr>
          <a:lstStyle/>
          <a:p>
            <a:pPr algn="just" eaLnBrk="1" hangingPunct="1">
              <a:lnSpc>
                <a:spcPct val="110000"/>
              </a:lnSpc>
              <a:spcBef>
                <a:spcPts val="1000"/>
              </a:spcBef>
              <a:defRPr/>
            </a:pPr>
            <a:r>
              <a:rPr lang="fr-FR" altLang="fr-FR" dirty="0">
                <a:latin typeface="Candara" panose="020E0502030303020204" pitchFamily="34" charset="0"/>
              </a:rPr>
              <a:t>Un taux d’activité relativement très bas comparativement aux économies développées (48% vs 65%) et de surcroît en </a:t>
            </a:r>
            <a:r>
              <a:rPr lang="fr-FR" altLang="fr-FR" dirty="0" smtClean="0">
                <a:latin typeface="Candara" panose="020E0502030303020204" pitchFamily="34" charset="0"/>
              </a:rPr>
              <a:t>diminution.</a:t>
            </a:r>
          </a:p>
          <a:p>
            <a:pPr algn="just">
              <a:lnSpc>
                <a:spcPct val="110000"/>
              </a:lnSpc>
              <a:spcBef>
                <a:spcPts val="1000"/>
              </a:spcBef>
              <a:defRPr/>
            </a:pPr>
            <a:r>
              <a:rPr lang="fr-FR" altLang="fr-FR" dirty="0" smtClean="0">
                <a:latin typeface="Candara" panose="020E0502030303020204" pitchFamily="34" charset="0"/>
              </a:rPr>
              <a:t>La faiblesse du taux d’activité s’explique </a:t>
            </a:r>
            <a:r>
              <a:rPr lang="fr-FR" altLang="fr-FR" dirty="0" err="1" smtClean="0">
                <a:latin typeface="Candara" panose="020E0502030303020204" pitchFamily="34" charset="0"/>
              </a:rPr>
              <a:t>t-elle</a:t>
            </a:r>
            <a:r>
              <a:rPr lang="fr-FR" altLang="fr-FR" dirty="0" smtClean="0">
                <a:latin typeface="Candara" panose="020E0502030303020204" pitchFamily="34" charset="0"/>
              </a:rPr>
              <a:t> par : l’effet de l’amélioration de la scolarité , l’effet décourageant des taux du chômage élevés, des facteurs historiques, perception du travail …etc.</a:t>
            </a:r>
          </a:p>
        </p:txBody>
      </p:sp>
    </p:spTree>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5733256"/>
            <a:ext cx="6768752" cy="360040"/>
          </a:xfrm>
        </p:spPr>
        <p:txBody>
          <a:bodyPr/>
          <a:lstStyle/>
          <a:p>
            <a:r>
              <a:rPr lang="fr-FR" altLang="fr-FR" sz="1600" kern="1200" dirty="0" smtClean="0">
                <a:solidFill>
                  <a:schemeClr val="tx1"/>
                </a:solidFill>
                <a:latin typeface="Candara" panose="020E0502030303020204" pitchFamily="34" charset="0"/>
                <a:ea typeface="+mn-ea"/>
                <a:cs typeface="Arial" charset="0"/>
              </a:rPr>
              <a:t>On devrait créer en moyenne 150 mille emplois pour maintenir le taux de chômage à 10%</a:t>
            </a:r>
            <a:endParaRPr lang="fr-FR" altLang="fr-FR" sz="1600" kern="1200" dirty="0">
              <a:solidFill>
                <a:schemeClr val="tx1"/>
              </a:solidFill>
              <a:latin typeface="Candara" panose="020E0502030303020204" pitchFamily="34" charset="0"/>
              <a:ea typeface="+mn-ea"/>
              <a:cs typeface="Arial" charset="0"/>
            </a:endParaRPr>
          </a:p>
        </p:txBody>
      </p:sp>
      <p:sp>
        <p:nvSpPr>
          <p:cNvPr id="4" name="Espace réservé du numéro de diapositive 3"/>
          <p:cNvSpPr>
            <a:spLocks noGrp="1"/>
          </p:cNvSpPr>
          <p:nvPr>
            <p:ph type="sldNum" sz="quarter" idx="11"/>
          </p:nvPr>
        </p:nvSpPr>
        <p:spPr/>
        <p:txBody>
          <a:bodyPr/>
          <a:lstStyle/>
          <a:p>
            <a:pPr>
              <a:defRPr/>
            </a:pPr>
            <a:fld id="{D8C815AB-1CBE-4FFF-B191-12D44368F432}" type="slidenum">
              <a:rPr lang="fr-FR" smtClean="0"/>
              <a:pPr>
                <a:defRPr/>
              </a:pPr>
              <a:t>5</a:t>
            </a:fld>
            <a:endParaRPr lang="fr-FR"/>
          </a:p>
        </p:txBody>
      </p:sp>
      <p:pic>
        <p:nvPicPr>
          <p:cNvPr id="3074" name="Picture 2"/>
          <p:cNvPicPr>
            <a:picLocks noChangeAspect="1" noChangeArrowheads="1"/>
          </p:cNvPicPr>
          <p:nvPr/>
        </p:nvPicPr>
        <p:blipFill>
          <a:blip r:embed="rId3" cstate="print"/>
          <a:srcRect/>
          <a:stretch>
            <a:fillRect/>
          </a:stretch>
        </p:blipFill>
        <p:spPr bwMode="auto">
          <a:xfrm>
            <a:off x="395536" y="1340768"/>
            <a:ext cx="7488832" cy="4032448"/>
          </a:xfrm>
          <a:prstGeom prst="rect">
            <a:avLst/>
          </a:prstGeom>
          <a:noFill/>
          <a:ln w="9525">
            <a:noFill/>
            <a:miter lim="800000"/>
            <a:headEnd/>
            <a:tailEnd/>
          </a:ln>
          <a:effectLst/>
        </p:spPr>
      </p:pic>
      <p:sp>
        <p:nvSpPr>
          <p:cNvPr id="6" name="Rectangle 4"/>
          <p:cNvSpPr>
            <a:spLocks noChangeArrowheads="1"/>
          </p:cNvSpPr>
          <p:nvPr/>
        </p:nvSpPr>
        <p:spPr bwMode="auto">
          <a:xfrm>
            <a:off x="1547664" y="764704"/>
            <a:ext cx="6021200" cy="46166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2">
            <a:schemeClr val="accent1"/>
          </a:lnRef>
          <a:fillRef idx="1">
            <a:schemeClr val="lt1"/>
          </a:fillRef>
          <a:effectRef idx="0">
            <a:schemeClr val="accent1"/>
          </a:effectRef>
          <a:fontRef idx="minor">
            <a:schemeClr val="dk1"/>
          </a:fontRef>
        </p:style>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altLang="fr-FR" sz="2400" b="1" dirty="0">
                <a:ln/>
                <a:solidFill>
                  <a:schemeClr val="accent1">
                    <a:lumMod val="50000"/>
                  </a:schemeClr>
                </a:solidFill>
                <a:latin typeface="Candara" panose="020E0502030303020204" pitchFamily="34" charset="0"/>
                <a:cs typeface="Sakkal Majalla" panose="02000000000000000000" pitchFamily="2" charset="-78"/>
              </a:rPr>
              <a:t>Une offre potentielle de travail sous utilisée </a:t>
            </a:r>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p>
            <a:pPr>
              <a:defRPr/>
            </a:pPr>
            <a:fld id="{DD4370B6-798A-4744-80A4-29D240F0B360}" type="slidenum">
              <a:rPr lang="fr-FR" smtClean="0"/>
              <a:pPr>
                <a:defRPr/>
              </a:pPr>
              <a:t>6</a:t>
            </a:fld>
            <a:endParaRPr lang="fr-FR"/>
          </a:p>
        </p:txBody>
      </p:sp>
      <p:graphicFrame>
        <p:nvGraphicFramePr>
          <p:cNvPr id="5" name="Graphique 4"/>
          <p:cNvGraphicFramePr/>
          <p:nvPr/>
        </p:nvGraphicFramePr>
        <p:xfrm>
          <a:off x="755576" y="1556792"/>
          <a:ext cx="7128792" cy="4221857"/>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4"/>
          <p:cNvSpPr>
            <a:spLocks noChangeArrowheads="1"/>
          </p:cNvSpPr>
          <p:nvPr/>
        </p:nvSpPr>
        <p:spPr bwMode="auto">
          <a:xfrm>
            <a:off x="1493658" y="908721"/>
            <a:ext cx="5886654" cy="8309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Evolution </a:t>
            </a: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de la croissance </a:t>
            </a: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économique</a:t>
            </a: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 nationale</a:t>
            </a:r>
            <a:endParaRPr lang="fr-FR" altLang="fr-FR" sz="2400" b="1" dirty="0">
              <a:ln/>
              <a:solidFill>
                <a:schemeClr val="accent1">
                  <a:lumMod val="50000"/>
                </a:schemeClr>
              </a:solidFill>
              <a:latin typeface="Candara" panose="020E0502030303020204" pitchFamily="34" charset="0"/>
              <a:cs typeface="Sakkal Majalla" panose="02000000000000000000" pitchFamily="2" charset="-78"/>
            </a:endParaRPr>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p>
            <a:pPr>
              <a:defRPr/>
            </a:pPr>
            <a:fld id="{DD4370B6-798A-4744-80A4-29D240F0B360}" type="slidenum">
              <a:rPr lang="fr-FR" smtClean="0"/>
              <a:pPr>
                <a:defRPr/>
              </a:pPr>
              <a:t>7</a:t>
            </a:fld>
            <a:endParaRPr lang="fr-FR"/>
          </a:p>
        </p:txBody>
      </p:sp>
      <p:graphicFrame>
        <p:nvGraphicFramePr>
          <p:cNvPr id="5" name="Espace réservé du contenu 4"/>
          <p:cNvGraphicFramePr>
            <a:graphicFrameLocks noGrp="1"/>
          </p:cNvGraphicFramePr>
          <p:nvPr>
            <p:ph idx="1"/>
          </p:nvPr>
        </p:nvGraphicFramePr>
        <p:xfrm>
          <a:off x="457200" y="2133600"/>
          <a:ext cx="8229600" cy="3992563"/>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4"/>
          <p:cNvSpPr>
            <a:spLocks noChangeArrowheads="1"/>
          </p:cNvSpPr>
          <p:nvPr/>
        </p:nvSpPr>
        <p:spPr bwMode="auto">
          <a:xfrm>
            <a:off x="1493658" y="908721"/>
            <a:ext cx="5886654" cy="8309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Evolution </a:t>
            </a: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de la croissance </a:t>
            </a: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économique</a:t>
            </a:r>
            <a:r>
              <a:rPr lang="fr-FR" altLang="fr-FR" sz="2400" b="1" dirty="0" smtClean="0">
                <a:ln/>
                <a:solidFill>
                  <a:schemeClr val="accent1">
                    <a:lumMod val="50000"/>
                  </a:schemeClr>
                </a:solidFill>
                <a:latin typeface="Candara" panose="020E0502030303020204" pitchFamily="34" charset="0"/>
                <a:cs typeface="Sakkal Majalla" panose="02000000000000000000" pitchFamily="2" charset="-78"/>
              </a:rPr>
              <a:t> nationale</a:t>
            </a:r>
            <a:endParaRPr lang="fr-FR" altLang="fr-FR" sz="2400" b="1" dirty="0">
              <a:ln/>
              <a:solidFill>
                <a:schemeClr val="accent1">
                  <a:lumMod val="50000"/>
                </a:schemeClr>
              </a:solidFill>
              <a:latin typeface="Candara" panose="020E0502030303020204" pitchFamily="34" charset="0"/>
              <a:cs typeface="Sakkal Majalla" panose="02000000000000000000" pitchFamily="2" charset="-78"/>
            </a:endParaRPr>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u numéro de diapositive 3"/>
          <p:cNvSpPr>
            <a:spLocks noGrp="1"/>
          </p:cNvSpPr>
          <p:nvPr>
            <p:ph type="sldNum" sz="quarter" idx="4294967295"/>
          </p:nvPr>
        </p:nvSpPr>
        <p:spPr bwMode="auto">
          <a:xfrm>
            <a:off x="3414713" y="6356351"/>
            <a:ext cx="2314575" cy="365125"/>
          </a:xfrm>
          <a:prstGeom prst="rect">
            <a:avLst/>
          </a:prstGeom>
          <a:noFill/>
          <a:ln>
            <a:miter lim="800000"/>
            <a:headEnd/>
            <a:tailEnd/>
          </a:ln>
        </p:spPr>
        <p:txBody>
          <a:bodyPr/>
          <a:lstStyle/>
          <a:p>
            <a:pPr algn="ctr"/>
            <a:fld id="{15460D1A-3029-4DFB-8A27-932563B151D4}" type="slidenum">
              <a:rPr lang="fr-FR" altLang="fr-FR"/>
              <a:pPr algn="ctr"/>
              <a:t>8</a:t>
            </a:fld>
            <a:endParaRPr lang="fr-FR" altLang="fr-FR"/>
          </a:p>
        </p:txBody>
      </p:sp>
      <p:sp>
        <p:nvSpPr>
          <p:cNvPr id="25603" name="Rectangle 4"/>
          <p:cNvSpPr>
            <a:spLocks noChangeArrowheads="1"/>
          </p:cNvSpPr>
          <p:nvPr/>
        </p:nvSpPr>
        <p:spPr bwMode="auto">
          <a:xfrm>
            <a:off x="1493658" y="908721"/>
            <a:ext cx="5886654" cy="8309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a:spAutoFit/>
            <a:scene3d>
              <a:camera prst="orthographicFront"/>
              <a:lightRig rig="harsh" dir="t"/>
            </a:scene3d>
            <a:sp3d extrusionH="57150" prstMaterial="matte">
              <a:bevelT w="63500" h="12700" prst="angle"/>
              <a:contourClr>
                <a:schemeClr val="bg1">
                  <a:lumMod val="65000"/>
                </a:schemeClr>
              </a:contourClr>
            </a:sp3d>
          </a:bodyPr>
          <a:lstStyle/>
          <a:p>
            <a:pPr algn="ctr" rtl="1" eaLnBrk="1" hangingPunct="1">
              <a:defRPr/>
            </a:pPr>
            <a:r>
              <a:rPr lang="fr-FR" altLang="fr-FR" sz="2400" b="1" dirty="0">
                <a:ln/>
                <a:solidFill>
                  <a:schemeClr val="accent1">
                    <a:lumMod val="50000"/>
                  </a:schemeClr>
                </a:solidFill>
                <a:latin typeface="Candara" panose="020E0502030303020204" pitchFamily="34" charset="0"/>
                <a:cs typeface="Sakkal Majalla" panose="02000000000000000000" pitchFamily="2" charset="-78"/>
              </a:rPr>
              <a:t>La relation croissance-emploi  et productivité sectorielle </a:t>
            </a:r>
          </a:p>
        </p:txBody>
      </p:sp>
      <p:sp>
        <p:nvSpPr>
          <p:cNvPr id="25604" name="Rectangle 5"/>
          <p:cNvSpPr>
            <a:spLocks noChangeArrowheads="1"/>
          </p:cNvSpPr>
          <p:nvPr/>
        </p:nvSpPr>
        <p:spPr bwMode="auto">
          <a:xfrm>
            <a:off x="323528" y="5445224"/>
            <a:ext cx="8425235" cy="1169551"/>
          </a:xfrm>
          <a:prstGeom prst="rect">
            <a:avLst/>
          </a:prstGeom>
          <a:ln>
            <a:solidFill>
              <a:schemeClr val="accent1"/>
            </a:solidFill>
            <a:headEnd/>
            <a:tailEnd/>
          </a:ln>
        </p:spPr>
        <p:style>
          <a:lnRef idx="2">
            <a:schemeClr val="accent6"/>
          </a:lnRef>
          <a:fillRef idx="1">
            <a:schemeClr val="lt1"/>
          </a:fillRef>
          <a:effectRef idx="0">
            <a:schemeClr val="accent6"/>
          </a:effectRef>
          <a:fontRef idx="minor">
            <a:schemeClr val="dk1"/>
          </a:fontRef>
        </p:style>
        <p:txBody>
          <a:bodyPr wrap="square">
            <a:spAutoFit/>
          </a:bodyPr>
          <a:lstStyle>
            <a:lvl1pPr marL="342900" indent="-3429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177800" lvl="1" indent="-177800" algn="just" eaLnBrk="1" hangingPunct="1">
              <a:lnSpc>
                <a:spcPct val="100000"/>
              </a:lnSpc>
              <a:spcBef>
                <a:spcPct val="0"/>
              </a:spcBef>
              <a:defRPr/>
            </a:pPr>
            <a:r>
              <a:rPr lang="fr-FR" altLang="fr-FR" sz="1400" dirty="0" smtClean="0">
                <a:latin typeface="+mn-lt"/>
              </a:rPr>
              <a:t>Des secteurs comme l’agriculture, les BTP ou le commerce qui sont intensifs en main d’œuvre sont faiblement productifs  et contribuent peu à un emploi durable et de qualité. </a:t>
            </a:r>
            <a:endParaRPr lang="fr-FR" altLang="fr-FR" sz="1400" dirty="0">
              <a:latin typeface="+mn-lt"/>
            </a:endParaRPr>
          </a:p>
          <a:p>
            <a:pPr marL="177800" lvl="1" indent="-177800" algn="just" eaLnBrk="1" hangingPunct="1">
              <a:lnSpc>
                <a:spcPct val="100000"/>
              </a:lnSpc>
              <a:spcBef>
                <a:spcPct val="0"/>
              </a:spcBef>
              <a:defRPr/>
            </a:pPr>
            <a:r>
              <a:rPr lang="fr-FR" altLang="fr-FR" sz="1400" dirty="0" smtClean="0">
                <a:latin typeface="+mn-lt"/>
              </a:rPr>
              <a:t>D’autres secteurs modernes à forte élasticité (industrie </a:t>
            </a:r>
            <a:r>
              <a:rPr lang="fr-FR" altLang="fr-FR" sz="1400" dirty="0" err="1" smtClean="0">
                <a:latin typeface="+mn-lt"/>
              </a:rPr>
              <a:t>manuf</a:t>
            </a:r>
            <a:r>
              <a:rPr lang="fr-FR" altLang="fr-FR" sz="1400" dirty="0" smtClean="0">
                <a:latin typeface="+mn-lt"/>
              </a:rPr>
              <a:t>, Activités financières et assurances, et transports et communications) mais sont plutôt des petits secteurs et sont moins intensifs en emploi. </a:t>
            </a:r>
            <a:endParaRPr lang="fr-FR" altLang="fr-FR" sz="1400" dirty="0">
              <a:latin typeface="+mn-lt"/>
            </a:endParaRPr>
          </a:p>
        </p:txBody>
      </p:sp>
      <p:graphicFrame>
        <p:nvGraphicFramePr>
          <p:cNvPr id="7" name="Tableau 6"/>
          <p:cNvGraphicFramePr>
            <a:graphicFrameLocks noGrp="1"/>
          </p:cNvGraphicFramePr>
          <p:nvPr/>
        </p:nvGraphicFramePr>
        <p:xfrm>
          <a:off x="323528" y="1773238"/>
          <a:ext cx="8352928" cy="3645408"/>
        </p:xfrm>
        <a:graphic>
          <a:graphicData uri="http://schemas.openxmlformats.org/drawingml/2006/table">
            <a:tbl>
              <a:tblPr firstRow="1" firstCol="1" bandRow="1">
                <a:tableStyleId>{BDBED569-4797-4DF1-A0F4-6AAB3CD982D8}</a:tableStyleId>
              </a:tblPr>
              <a:tblGrid>
                <a:gridCol w="3316638"/>
                <a:gridCol w="1081687"/>
                <a:gridCol w="1280031"/>
                <a:gridCol w="1016254"/>
                <a:gridCol w="1658318"/>
              </a:tblGrid>
              <a:tr h="220498">
                <a:tc>
                  <a:txBody>
                    <a:bodyPr/>
                    <a:lstStyle/>
                    <a:p>
                      <a:pPr>
                        <a:lnSpc>
                          <a:spcPct val="115000"/>
                        </a:lnSpc>
                      </a:pPr>
                      <a:endParaRPr lang="fr-FR" sz="1300" b="1" dirty="0">
                        <a:effectLst/>
                        <a:latin typeface="Candara" panose="020E0502030303020204" pitchFamily="34" charset="0"/>
                        <a:cs typeface="Arial"/>
                      </a:endParaRPr>
                    </a:p>
                  </a:txBody>
                  <a:tcPr marL="33338" marR="33338" marT="0" marB="0" anchor="b"/>
                </a:tc>
                <a:tc>
                  <a:txBody>
                    <a:bodyPr/>
                    <a:lstStyle/>
                    <a:p>
                      <a:pPr algn="ctr">
                        <a:lnSpc>
                          <a:spcPct val="115000"/>
                        </a:lnSpc>
                        <a:spcAft>
                          <a:spcPts val="0"/>
                        </a:spcAft>
                      </a:pPr>
                      <a:r>
                        <a:rPr lang="fr-FR" sz="1300" dirty="0" smtClean="0">
                          <a:effectLst/>
                        </a:rPr>
                        <a:t> Elasticité </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Productivité</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Intensité </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Poids du secteur</a:t>
                      </a:r>
                      <a:endParaRPr lang="fr-FR" sz="1300" b="1" dirty="0">
                        <a:effectLst/>
                        <a:latin typeface="Candara" panose="020E0502030303020204" pitchFamily="34" charset="0"/>
                        <a:ea typeface="Calibri"/>
                        <a:cs typeface="Arial"/>
                      </a:endParaRPr>
                    </a:p>
                  </a:txBody>
                  <a:tcPr marL="33338" marR="33338" marT="0" marB="0" anchor="b"/>
                </a:tc>
              </a:tr>
              <a:tr h="220498">
                <a:tc>
                  <a:txBody>
                    <a:bodyPr/>
                    <a:lstStyle/>
                    <a:p>
                      <a:pPr marL="0" algn="l" defTabSz="914400" rtl="0" eaLnBrk="1" latinLnBrk="0" hangingPunct="1">
                        <a:lnSpc>
                          <a:spcPct val="115000"/>
                        </a:lnSpc>
                        <a:spcAft>
                          <a:spcPts val="0"/>
                        </a:spcAft>
                      </a:pPr>
                      <a:r>
                        <a:rPr lang="fr-FR" sz="1300" kern="1200" dirty="0" smtClean="0">
                          <a:solidFill>
                            <a:schemeClr val="tx1"/>
                          </a:solidFill>
                          <a:effectLst/>
                          <a:latin typeface="+mn-lt"/>
                          <a:ea typeface="+mn-ea"/>
                          <a:cs typeface="+mn-cs"/>
                        </a:rPr>
                        <a:t>Agriculture et pêche</a:t>
                      </a:r>
                      <a:endParaRPr lang="fr-FR" sz="1300" kern="1200" dirty="0">
                        <a:solidFill>
                          <a:schemeClr val="tx1"/>
                        </a:solidFill>
                        <a:effectLst/>
                        <a:latin typeface="+mn-lt"/>
                        <a:ea typeface="+mn-ea"/>
                        <a:cs typeface="+mn-cs"/>
                      </a:endParaRPr>
                    </a:p>
                  </a:txBody>
                  <a:tcPr marL="33338" marR="33338" marT="0" marB="0" anchor="b">
                    <a:solidFill>
                      <a:srgbClr val="00FFFF">
                        <a:alpha val="20000"/>
                      </a:srgbClr>
                    </a:solidFill>
                  </a:tcPr>
                </a:tc>
                <a:tc>
                  <a:txBody>
                    <a:bodyPr/>
                    <a:lstStyle/>
                    <a:p>
                      <a:pPr marL="0" algn="ctr" defTabSz="914400" rtl="0" eaLnBrk="1" latinLnBrk="0" hangingPunct="1">
                        <a:lnSpc>
                          <a:spcPct val="115000"/>
                        </a:lnSpc>
                        <a:spcAft>
                          <a:spcPts val="0"/>
                        </a:spcAft>
                      </a:pPr>
                      <a:r>
                        <a:rPr lang="fr-FR" sz="1300" kern="1200" dirty="0" smtClean="0">
                          <a:solidFill>
                            <a:schemeClr val="tx1"/>
                          </a:solidFill>
                          <a:effectLst/>
                          <a:latin typeface="+mn-lt"/>
                          <a:ea typeface="+mn-ea"/>
                          <a:cs typeface="+mn-cs"/>
                        </a:rPr>
                        <a:t>0,027 </a:t>
                      </a:r>
                      <a:endParaRPr lang="fr-FR" sz="1300" kern="1200" dirty="0">
                        <a:solidFill>
                          <a:schemeClr val="tx1"/>
                        </a:solidFill>
                        <a:effectLst/>
                        <a:latin typeface="+mn-lt"/>
                        <a:ea typeface="+mn-ea"/>
                        <a:cs typeface="+mn-cs"/>
                      </a:endParaRPr>
                    </a:p>
                  </a:txBody>
                  <a:tcPr marL="33338" marR="33338" marT="0" marB="0" anchor="b">
                    <a:solidFill>
                      <a:srgbClr val="00FFFF">
                        <a:alpha val="20000"/>
                      </a:srgbClr>
                    </a:solidFill>
                  </a:tcPr>
                </a:tc>
                <a:tc>
                  <a:txBody>
                    <a:bodyPr/>
                    <a:lstStyle/>
                    <a:p>
                      <a:pPr marL="0" algn="ctr" defTabSz="914400" rtl="0" eaLnBrk="1" latinLnBrk="0" hangingPunct="1">
                        <a:lnSpc>
                          <a:spcPct val="115000"/>
                        </a:lnSpc>
                        <a:spcAft>
                          <a:spcPts val="0"/>
                        </a:spcAft>
                      </a:pPr>
                      <a:r>
                        <a:rPr lang="fr-FR" sz="1300" kern="1200" dirty="0">
                          <a:solidFill>
                            <a:schemeClr val="tx1"/>
                          </a:solidFill>
                          <a:effectLst/>
                          <a:latin typeface="+mn-lt"/>
                          <a:ea typeface="+mn-ea"/>
                          <a:cs typeface="+mn-cs"/>
                        </a:rPr>
                        <a:t>2,815</a:t>
                      </a:r>
                    </a:p>
                  </a:txBody>
                  <a:tcPr marL="33338" marR="33338" marT="0" marB="0" anchor="b">
                    <a:solidFill>
                      <a:srgbClr val="00FFFF">
                        <a:alpha val="20000"/>
                      </a:srgbClr>
                    </a:solidFill>
                  </a:tcPr>
                </a:tc>
                <a:tc>
                  <a:txBody>
                    <a:bodyPr/>
                    <a:lstStyle/>
                    <a:p>
                      <a:pPr marL="0" algn="ctr" defTabSz="914400" rtl="0" eaLnBrk="1" latinLnBrk="0" hangingPunct="1">
                        <a:lnSpc>
                          <a:spcPct val="115000"/>
                        </a:lnSpc>
                        <a:spcAft>
                          <a:spcPts val="0"/>
                        </a:spcAft>
                      </a:pPr>
                      <a:r>
                        <a:rPr lang="fr-FR" sz="1300" kern="1200" dirty="0">
                          <a:solidFill>
                            <a:schemeClr val="tx1"/>
                          </a:solidFill>
                          <a:effectLst/>
                          <a:latin typeface="+mn-lt"/>
                          <a:ea typeface="+mn-ea"/>
                          <a:cs typeface="+mn-cs"/>
                        </a:rPr>
                        <a:t>39,4%</a:t>
                      </a:r>
                    </a:p>
                  </a:txBody>
                  <a:tcPr marL="33338" marR="33338" marT="0" marB="0" anchor="b">
                    <a:solidFill>
                      <a:srgbClr val="00FFFF">
                        <a:alpha val="20000"/>
                      </a:srgbClr>
                    </a:solidFill>
                  </a:tcPr>
                </a:tc>
                <a:tc>
                  <a:txBody>
                    <a:bodyPr/>
                    <a:lstStyle/>
                    <a:p>
                      <a:pPr marL="0" algn="ctr" defTabSz="914400" rtl="0" eaLnBrk="1" latinLnBrk="0" hangingPunct="1">
                        <a:lnSpc>
                          <a:spcPct val="115000"/>
                        </a:lnSpc>
                        <a:spcAft>
                          <a:spcPts val="0"/>
                        </a:spcAft>
                      </a:pPr>
                      <a:r>
                        <a:rPr lang="fr-FR" sz="1300" kern="1200" dirty="0">
                          <a:solidFill>
                            <a:schemeClr val="tx1"/>
                          </a:solidFill>
                          <a:effectLst/>
                          <a:latin typeface="+mn-lt"/>
                          <a:ea typeface="+mn-ea"/>
                          <a:cs typeface="+mn-cs"/>
                        </a:rPr>
                        <a:t>14,2%</a:t>
                      </a:r>
                    </a:p>
                  </a:txBody>
                  <a:tcPr marL="33338" marR="33338" marT="0" marB="0" anchor="b">
                    <a:solidFill>
                      <a:srgbClr val="00FFFF">
                        <a:alpha val="20000"/>
                      </a:srgbClr>
                    </a:solidFill>
                  </a:tcPr>
                </a:tc>
              </a:tr>
              <a:tr h="220498">
                <a:tc>
                  <a:txBody>
                    <a:bodyPr/>
                    <a:lstStyle/>
                    <a:p>
                      <a:pPr>
                        <a:lnSpc>
                          <a:spcPct val="115000"/>
                        </a:lnSpc>
                        <a:spcAft>
                          <a:spcPts val="0"/>
                        </a:spcAft>
                      </a:pPr>
                      <a:r>
                        <a:rPr lang="fr-FR" sz="1300" dirty="0" smtClean="0">
                          <a:effectLst/>
                        </a:rPr>
                        <a:t>Industrie d’extraction</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0,078</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58,275</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0,5%</a:t>
                      </a:r>
                      <a:endParaRPr lang="fr-FR" sz="1300" b="1">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3,8%</a:t>
                      </a:r>
                      <a:endParaRPr lang="fr-FR" sz="1300" b="1" dirty="0">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 Industries alimentaires </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0,357</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35,924</a:t>
                      </a:r>
                      <a:endParaRPr lang="fr-FR" sz="1300" b="1">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1,4%</a:t>
                      </a:r>
                      <a:endParaRPr lang="fr-FR" sz="1300" b="1">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6,6%</a:t>
                      </a:r>
                      <a:endParaRPr lang="fr-FR" sz="1300" b="1" dirty="0">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 Industries du textile</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-0,480</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3,430</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4,3%</a:t>
                      </a:r>
                      <a:endParaRPr lang="fr-FR" sz="1300" b="1">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1,9%</a:t>
                      </a:r>
                      <a:endParaRPr lang="fr-FR" sz="1300" b="1">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 Autres industries manufacturières</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0,416</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14,989</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4,4%</a:t>
                      </a:r>
                      <a:endParaRPr lang="fr-FR" sz="1300" b="1">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8,5%</a:t>
                      </a:r>
                      <a:endParaRPr lang="fr-FR" sz="1300" b="1">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Electricité et eau</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0,180</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37,686</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0,4%</a:t>
                      </a:r>
                      <a:endParaRPr lang="fr-FR" sz="1300" b="1">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1,9%</a:t>
                      </a:r>
                      <a:endParaRPr lang="fr-FR" sz="1300" b="1" dirty="0">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Bâtiment et travaux publics</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0,542</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5,185</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9,3%</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6,2%</a:t>
                      </a:r>
                      <a:endParaRPr lang="fr-FR" sz="1300" b="1">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a:effectLst/>
                        </a:rPr>
                        <a:t>Commerce</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smtClean="0">
                          <a:effectLst/>
                        </a:rPr>
                        <a:t>0,541 </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a:effectLst/>
                        </a:rPr>
                        <a:t>5,214</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a:effectLst/>
                        </a:rPr>
                        <a:t>14,0%</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a:effectLst/>
                        </a:rPr>
                        <a:t>9,3%</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r>
              <a:tr h="220498">
                <a:tc>
                  <a:txBody>
                    <a:bodyPr/>
                    <a:lstStyle/>
                    <a:p>
                      <a:pPr>
                        <a:lnSpc>
                          <a:spcPct val="115000"/>
                        </a:lnSpc>
                        <a:spcAft>
                          <a:spcPts val="0"/>
                        </a:spcAft>
                      </a:pPr>
                      <a:r>
                        <a:rPr lang="fr-FR" sz="1300" dirty="0" smtClean="0">
                          <a:effectLst/>
                        </a:rPr>
                        <a:t>Hôtels et restaurants</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0,642</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7,211</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2,6%</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2,4%</a:t>
                      </a:r>
                      <a:endParaRPr lang="fr-FR" sz="1300" b="1">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Transports et communications</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smtClean="0">
                          <a:effectLst/>
                        </a:rPr>
                        <a:t>0,723</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a:effectLst/>
                        </a:rPr>
                        <a:t>11,896</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a:effectLst/>
                        </a:rPr>
                        <a:t>4,5%</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a:effectLst/>
                        </a:rPr>
                        <a:t>6,8%</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r>
              <a:tr h="220498">
                <a:tc>
                  <a:txBody>
                    <a:bodyPr/>
                    <a:lstStyle/>
                    <a:p>
                      <a:pPr>
                        <a:lnSpc>
                          <a:spcPct val="115000"/>
                        </a:lnSpc>
                        <a:spcAft>
                          <a:spcPts val="0"/>
                        </a:spcAft>
                      </a:pPr>
                      <a:r>
                        <a:rPr lang="fr-FR" sz="1300" dirty="0" smtClean="0">
                          <a:effectLst/>
                        </a:rPr>
                        <a:t>Financières et assurances</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0,950</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16,669</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2,5%</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5,2%</a:t>
                      </a:r>
                      <a:endParaRPr lang="fr-FR" sz="1300" b="1" dirty="0">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Administration publique </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0,055</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16,641</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4,9%</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10,4%</a:t>
                      </a:r>
                      <a:endParaRPr lang="fr-FR" sz="1300" b="1">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Education  santé </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0,290</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14,697</a:t>
                      </a:r>
                      <a:endParaRPr lang="fr-FR" sz="1300" b="1">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5,1%</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a:effectLst/>
                        </a:rPr>
                        <a:t>9,6%</a:t>
                      </a:r>
                      <a:endParaRPr lang="fr-FR" sz="1300" b="1">
                        <a:effectLst/>
                        <a:latin typeface="Candara" panose="020E0502030303020204" pitchFamily="34" charset="0"/>
                        <a:ea typeface="Calibri"/>
                        <a:cs typeface="Arial"/>
                      </a:endParaRPr>
                    </a:p>
                  </a:txBody>
                  <a:tcPr marL="33338" marR="33338" marT="0" marB="0" anchor="b"/>
                </a:tc>
              </a:tr>
              <a:tr h="220498">
                <a:tc>
                  <a:txBody>
                    <a:bodyPr/>
                    <a:lstStyle/>
                    <a:p>
                      <a:pPr>
                        <a:lnSpc>
                          <a:spcPct val="115000"/>
                        </a:lnSpc>
                        <a:spcAft>
                          <a:spcPts val="0"/>
                        </a:spcAft>
                      </a:pPr>
                      <a:r>
                        <a:rPr lang="fr-FR" sz="1300" dirty="0" smtClean="0">
                          <a:effectLst/>
                        </a:rPr>
                        <a:t>Services aux entreprises</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smtClean="0">
                          <a:effectLst/>
                        </a:rPr>
                        <a:t>0,264</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a:effectLst/>
                        </a:rPr>
                        <a:t>13,856</a:t>
                      </a:r>
                      <a:endParaRPr lang="fr-FR" sz="1300" b="1">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a:effectLst/>
                        </a:rPr>
                        <a:t>6,6%</a:t>
                      </a:r>
                      <a:endParaRPr lang="fr-FR" sz="1300" b="1">
                        <a:effectLst/>
                        <a:latin typeface="Candara" panose="020E0502030303020204" pitchFamily="34" charset="0"/>
                        <a:ea typeface="Calibri"/>
                        <a:cs typeface="Arial"/>
                      </a:endParaRPr>
                    </a:p>
                  </a:txBody>
                  <a:tcPr marL="33338" marR="33338" marT="0" marB="0" anchor="b">
                    <a:solidFill>
                      <a:srgbClr val="00FFFF"/>
                    </a:solidFill>
                  </a:tcPr>
                </a:tc>
                <a:tc>
                  <a:txBody>
                    <a:bodyPr/>
                    <a:lstStyle/>
                    <a:p>
                      <a:pPr algn="ctr">
                        <a:lnSpc>
                          <a:spcPct val="115000"/>
                        </a:lnSpc>
                        <a:spcAft>
                          <a:spcPts val="0"/>
                        </a:spcAft>
                      </a:pPr>
                      <a:r>
                        <a:rPr lang="fr-FR" sz="1300" dirty="0">
                          <a:effectLst/>
                        </a:rPr>
                        <a:t>11,7%</a:t>
                      </a:r>
                      <a:endParaRPr lang="fr-FR" sz="1300" b="1" dirty="0">
                        <a:effectLst/>
                        <a:latin typeface="Candara" panose="020E0502030303020204" pitchFamily="34" charset="0"/>
                        <a:ea typeface="Calibri"/>
                        <a:cs typeface="Arial"/>
                      </a:endParaRPr>
                    </a:p>
                  </a:txBody>
                  <a:tcPr marL="33338" marR="33338" marT="0" marB="0" anchor="b">
                    <a:solidFill>
                      <a:srgbClr val="00FFFF"/>
                    </a:solidFill>
                  </a:tcPr>
                </a:tc>
              </a:tr>
              <a:tr h="220498">
                <a:tc>
                  <a:txBody>
                    <a:bodyPr/>
                    <a:lstStyle/>
                    <a:p>
                      <a:pPr>
                        <a:lnSpc>
                          <a:spcPct val="115000"/>
                        </a:lnSpc>
                        <a:spcAft>
                          <a:spcPts val="0"/>
                        </a:spcAft>
                      </a:pPr>
                      <a:r>
                        <a:rPr lang="fr-FR" sz="1300" dirty="0">
                          <a:effectLst/>
                        </a:rPr>
                        <a:t>National</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smtClean="0">
                          <a:effectLst/>
                        </a:rPr>
                        <a:t>0,237</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7,825</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100%</a:t>
                      </a:r>
                      <a:endParaRPr lang="fr-FR" sz="1300" b="1" dirty="0">
                        <a:effectLst/>
                        <a:latin typeface="Candara" panose="020E0502030303020204" pitchFamily="34" charset="0"/>
                        <a:ea typeface="Calibri"/>
                        <a:cs typeface="Arial"/>
                      </a:endParaRPr>
                    </a:p>
                  </a:txBody>
                  <a:tcPr marL="33338" marR="33338" marT="0" marB="0" anchor="b"/>
                </a:tc>
                <a:tc>
                  <a:txBody>
                    <a:bodyPr/>
                    <a:lstStyle/>
                    <a:p>
                      <a:pPr algn="ctr">
                        <a:lnSpc>
                          <a:spcPct val="115000"/>
                        </a:lnSpc>
                        <a:spcAft>
                          <a:spcPts val="0"/>
                        </a:spcAft>
                      </a:pPr>
                      <a:r>
                        <a:rPr lang="fr-FR" sz="1300" dirty="0">
                          <a:effectLst/>
                        </a:rPr>
                        <a:t>100%</a:t>
                      </a:r>
                      <a:endParaRPr lang="fr-FR" sz="1300" b="1" dirty="0">
                        <a:effectLst/>
                        <a:latin typeface="Candara" panose="020E0502030303020204" pitchFamily="34" charset="0"/>
                        <a:ea typeface="Calibri"/>
                        <a:cs typeface="Arial"/>
                      </a:endParaRPr>
                    </a:p>
                  </a:txBody>
                  <a:tcPr marL="33338" marR="33338" marT="0" marB="0" anchor="b"/>
                </a:tc>
              </a:tr>
            </a:tbl>
          </a:graphicData>
        </a:graphic>
      </p:graphicFrame>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u numéro de diapositive 1"/>
          <p:cNvSpPr>
            <a:spLocks noGrp="1"/>
          </p:cNvSpPr>
          <p:nvPr>
            <p:ph type="sldNum" sz="quarter" idx="4294967295"/>
          </p:nvPr>
        </p:nvSpPr>
        <p:spPr bwMode="auto">
          <a:xfrm>
            <a:off x="6451997" y="6542089"/>
            <a:ext cx="1543050" cy="365125"/>
          </a:xfrm>
          <a:prstGeom prst="rect">
            <a:avLst/>
          </a:prstGeom>
          <a:noFill/>
          <a:ln>
            <a:miter lim="800000"/>
            <a:headEnd/>
            <a:tailEnd/>
          </a:ln>
        </p:spPr>
        <p:txBody>
          <a:bodyPr/>
          <a:lstStyle/>
          <a:p>
            <a:fld id="{2C3E5A64-41BF-45E2-BE75-2DAE3BDD763A}" type="slidenum">
              <a:rPr lang="fr-BE" altLang="fr-FR"/>
              <a:pPr/>
              <a:t>9</a:t>
            </a:fld>
            <a:endParaRPr lang="fr-BE" altLang="fr-FR"/>
          </a:p>
        </p:txBody>
      </p:sp>
      <p:sp>
        <p:nvSpPr>
          <p:cNvPr id="29699" name="TextBox 4"/>
          <p:cNvSpPr txBox="1">
            <a:spLocks noChangeArrowheads="1"/>
          </p:cNvSpPr>
          <p:nvPr/>
        </p:nvSpPr>
        <p:spPr bwMode="auto">
          <a:xfrm>
            <a:off x="1259632" y="692696"/>
            <a:ext cx="6048672" cy="8309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harsh" dir="t"/>
            </a:scene3d>
            <a:sp3d extrusionH="57150" prstMaterial="matte">
              <a:bevelT w="63500" h="12700" prst="angle"/>
              <a:contourClr>
                <a:schemeClr val="bg1">
                  <a:lumMod val="65000"/>
                </a:schemeClr>
              </a:contourClr>
            </a:sp3d>
          </a:bodyPr>
          <a:lstStyle>
            <a:defPPr>
              <a:defRPr lang="fr-FR"/>
            </a:defPPr>
            <a:lvl1pPr algn="ctr" rtl="1" eaLnBrk="1" hangingPunct="1">
              <a:defRPr sz="2400" b="1">
                <a:ln/>
                <a:solidFill>
                  <a:schemeClr val="accent1">
                    <a:lumMod val="50000"/>
                  </a:schemeClr>
                </a:solidFill>
                <a:latin typeface="Candara" panose="020E0502030303020204" pitchFamily="34" charset="0"/>
                <a:cs typeface="Sakkal Majalla" panose="02000000000000000000" pitchFamily="2" charset="-78"/>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pPr>
              <a:defRPr/>
            </a:pPr>
            <a:r>
              <a:rPr lang="fr-FR" altLang="fr-FR" dirty="0" smtClean="0"/>
              <a:t> Le contenu de la croissance en emploi qualifié </a:t>
            </a:r>
          </a:p>
        </p:txBody>
      </p:sp>
      <p:graphicFrame>
        <p:nvGraphicFramePr>
          <p:cNvPr id="10" name="Tableau 9"/>
          <p:cNvGraphicFramePr>
            <a:graphicFrameLocks noGrp="1"/>
          </p:cNvGraphicFramePr>
          <p:nvPr/>
        </p:nvGraphicFramePr>
        <p:xfrm>
          <a:off x="827584" y="1844824"/>
          <a:ext cx="7200802" cy="2882918"/>
        </p:xfrm>
        <a:graphic>
          <a:graphicData uri="http://schemas.openxmlformats.org/drawingml/2006/table">
            <a:tbl>
              <a:tblPr>
                <a:tableStyleId>{BDBED569-4797-4DF1-A0F4-6AAB3CD982D8}</a:tableStyleId>
              </a:tblPr>
              <a:tblGrid>
                <a:gridCol w="1387575"/>
                <a:gridCol w="1302548"/>
                <a:gridCol w="976913"/>
                <a:gridCol w="759822"/>
                <a:gridCol w="928662"/>
                <a:gridCol w="1085460"/>
                <a:gridCol w="759822"/>
              </a:tblGrid>
              <a:tr h="474209">
                <a:tc>
                  <a:txBody>
                    <a:bodyPr/>
                    <a:lstStyle/>
                    <a:p>
                      <a:pPr algn="ctr" fontAlgn="t"/>
                      <a:r>
                        <a:rPr lang="fr-FR" sz="1200" b="1" u="none" strike="noStrike" dirty="0" smtClean="0">
                          <a:solidFill>
                            <a:srgbClr val="0070C0"/>
                          </a:solidFill>
                        </a:rPr>
                        <a:t> </a:t>
                      </a:r>
                      <a:endParaRPr lang="fr-FR" sz="1200" b="1" i="0" u="none" strike="noStrike" dirty="0">
                        <a:solidFill>
                          <a:srgbClr val="0070C0"/>
                        </a:solidFill>
                        <a:latin typeface="Times New Roman"/>
                      </a:endParaRPr>
                    </a:p>
                  </a:txBody>
                  <a:tcPr marL="0" marR="0" marT="0" marB="0">
                    <a:solidFill>
                      <a:schemeClr val="accent5">
                        <a:lumMod val="75000"/>
                      </a:schemeClr>
                    </a:solidFill>
                  </a:tcPr>
                </a:tc>
                <a:tc>
                  <a:txBody>
                    <a:bodyPr/>
                    <a:lstStyle/>
                    <a:p>
                      <a:pPr algn="ctr" rtl="0" fontAlgn="t"/>
                      <a:r>
                        <a:rPr lang="fr-FR" sz="1200" b="1" u="none" strike="noStrike" dirty="0" smtClean="0">
                          <a:solidFill>
                            <a:schemeClr val="accent1">
                              <a:lumMod val="20000"/>
                              <a:lumOff val="80000"/>
                            </a:schemeClr>
                          </a:solidFill>
                        </a:rPr>
                        <a:t>Agriculture </a:t>
                      </a:r>
                      <a:endParaRPr lang="fr-FR" sz="1200" b="1" i="0" u="none" strike="noStrike" dirty="0">
                        <a:solidFill>
                          <a:schemeClr val="accent1">
                            <a:lumMod val="20000"/>
                            <a:lumOff val="80000"/>
                          </a:schemeClr>
                        </a:solidFill>
                        <a:latin typeface="Times New Roman"/>
                      </a:endParaRPr>
                    </a:p>
                  </a:txBody>
                  <a:tcPr marL="0" marR="0" marT="0" marB="0" anchor="ctr">
                    <a:solidFill>
                      <a:schemeClr val="accent5">
                        <a:lumMod val="75000"/>
                      </a:schemeClr>
                    </a:solidFill>
                  </a:tcPr>
                </a:tc>
                <a:tc>
                  <a:txBody>
                    <a:bodyPr/>
                    <a:lstStyle/>
                    <a:p>
                      <a:pPr algn="ctr" rtl="0" fontAlgn="t"/>
                      <a:r>
                        <a:rPr lang="fr-FR" sz="1200" b="1" u="none" strike="noStrike" dirty="0">
                          <a:solidFill>
                            <a:schemeClr val="accent1">
                              <a:lumMod val="20000"/>
                              <a:lumOff val="80000"/>
                            </a:schemeClr>
                          </a:solidFill>
                        </a:rPr>
                        <a:t>Industrie</a:t>
                      </a:r>
                      <a:endParaRPr lang="fr-FR" sz="1200" b="1" i="0" u="none" strike="noStrike" dirty="0">
                        <a:solidFill>
                          <a:schemeClr val="accent1">
                            <a:lumMod val="20000"/>
                            <a:lumOff val="80000"/>
                          </a:schemeClr>
                        </a:solidFill>
                        <a:latin typeface="Times New Roman"/>
                      </a:endParaRPr>
                    </a:p>
                  </a:txBody>
                  <a:tcPr marL="0" marR="0" marT="0" marB="0" anchor="ctr">
                    <a:solidFill>
                      <a:schemeClr val="accent5">
                        <a:lumMod val="75000"/>
                      </a:schemeClr>
                    </a:solidFill>
                  </a:tcPr>
                </a:tc>
                <a:tc>
                  <a:txBody>
                    <a:bodyPr/>
                    <a:lstStyle/>
                    <a:p>
                      <a:pPr algn="ctr" rtl="0" fontAlgn="t"/>
                      <a:r>
                        <a:rPr lang="fr-FR" sz="1200" b="1" u="none" strike="noStrike" dirty="0" smtClean="0">
                          <a:solidFill>
                            <a:schemeClr val="accent1">
                              <a:lumMod val="20000"/>
                              <a:lumOff val="80000"/>
                            </a:schemeClr>
                          </a:solidFill>
                        </a:rPr>
                        <a:t>BTP </a:t>
                      </a:r>
                      <a:endParaRPr lang="fr-FR" sz="1200" b="1" i="0" u="none" strike="noStrike" dirty="0">
                        <a:solidFill>
                          <a:schemeClr val="accent1">
                            <a:lumMod val="20000"/>
                            <a:lumOff val="80000"/>
                          </a:schemeClr>
                        </a:solidFill>
                        <a:latin typeface="Times New Roman"/>
                      </a:endParaRPr>
                    </a:p>
                  </a:txBody>
                  <a:tcPr marL="0" marR="0" marT="0" marB="0" anchor="ctr">
                    <a:solidFill>
                      <a:schemeClr val="accent5">
                        <a:lumMod val="75000"/>
                      </a:schemeClr>
                    </a:solidFill>
                  </a:tcPr>
                </a:tc>
                <a:tc>
                  <a:txBody>
                    <a:bodyPr/>
                    <a:lstStyle/>
                    <a:p>
                      <a:pPr algn="ctr" rtl="0" fontAlgn="t"/>
                      <a:r>
                        <a:rPr lang="fr-FR" sz="1200" b="1" u="none" strike="noStrike" dirty="0" smtClean="0">
                          <a:solidFill>
                            <a:schemeClr val="accent1">
                              <a:lumMod val="20000"/>
                              <a:lumOff val="80000"/>
                            </a:schemeClr>
                          </a:solidFill>
                        </a:rPr>
                        <a:t>Services </a:t>
                      </a:r>
                      <a:endParaRPr lang="fr-FR" sz="1200" b="1" i="0" u="none" strike="noStrike" dirty="0">
                        <a:solidFill>
                          <a:schemeClr val="accent1">
                            <a:lumMod val="20000"/>
                            <a:lumOff val="80000"/>
                          </a:schemeClr>
                        </a:solidFill>
                        <a:latin typeface="Times New Roman"/>
                      </a:endParaRPr>
                    </a:p>
                  </a:txBody>
                  <a:tcPr marL="0" marR="0" marT="0" marB="0" anchor="ctr">
                    <a:solidFill>
                      <a:schemeClr val="accent5">
                        <a:lumMod val="75000"/>
                      </a:schemeClr>
                    </a:solidFill>
                  </a:tcPr>
                </a:tc>
                <a:tc>
                  <a:txBody>
                    <a:bodyPr/>
                    <a:lstStyle/>
                    <a:p>
                      <a:pPr algn="ctr" rtl="0" fontAlgn="t"/>
                      <a:r>
                        <a:rPr lang="fr-FR" sz="1200" b="1" u="none" strike="noStrike" dirty="0" smtClean="0">
                          <a:solidFill>
                            <a:schemeClr val="accent1">
                              <a:lumMod val="20000"/>
                              <a:lumOff val="80000"/>
                            </a:schemeClr>
                          </a:solidFill>
                        </a:rPr>
                        <a:t>Autres</a:t>
                      </a:r>
                      <a:endParaRPr lang="fr-FR" sz="1200" b="1" i="0" u="none" strike="noStrike" dirty="0">
                        <a:solidFill>
                          <a:schemeClr val="accent1">
                            <a:lumMod val="20000"/>
                            <a:lumOff val="80000"/>
                          </a:schemeClr>
                        </a:solidFill>
                        <a:latin typeface="Times New Roman"/>
                      </a:endParaRPr>
                    </a:p>
                  </a:txBody>
                  <a:tcPr marL="0" marR="0" marT="0" marB="0" anchor="ctr">
                    <a:solidFill>
                      <a:schemeClr val="accent5">
                        <a:lumMod val="75000"/>
                      </a:schemeClr>
                    </a:solidFill>
                  </a:tcPr>
                </a:tc>
                <a:tc>
                  <a:txBody>
                    <a:bodyPr/>
                    <a:lstStyle/>
                    <a:p>
                      <a:pPr algn="ctr" rtl="0" fontAlgn="t"/>
                      <a:r>
                        <a:rPr lang="fr-FR" sz="1200" b="1" u="none" strike="noStrike" dirty="0" smtClean="0">
                          <a:solidFill>
                            <a:schemeClr val="accent1">
                              <a:lumMod val="20000"/>
                              <a:lumOff val="80000"/>
                            </a:schemeClr>
                          </a:solidFill>
                        </a:rPr>
                        <a:t>Total </a:t>
                      </a:r>
                      <a:endParaRPr lang="fr-FR" sz="1200" b="1" i="0" u="none" strike="noStrike" dirty="0">
                        <a:solidFill>
                          <a:schemeClr val="accent1">
                            <a:lumMod val="20000"/>
                            <a:lumOff val="80000"/>
                          </a:schemeClr>
                        </a:solidFill>
                        <a:latin typeface="Times New Roman"/>
                      </a:endParaRPr>
                    </a:p>
                  </a:txBody>
                  <a:tcPr marL="0" marR="0" marT="0" marB="0" anchor="ctr">
                    <a:solidFill>
                      <a:schemeClr val="accent5">
                        <a:lumMod val="75000"/>
                      </a:schemeClr>
                    </a:solidFill>
                  </a:tcPr>
                </a:tc>
              </a:tr>
              <a:tr h="304491">
                <a:tc>
                  <a:txBody>
                    <a:bodyPr/>
                    <a:lstStyle/>
                    <a:p>
                      <a:pPr algn="ctr" rtl="0" fontAlgn="t"/>
                      <a:r>
                        <a:rPr lang="fr-FR" sz="1200" b="1" u="none" strike="noStrike" dirty="0" smtClean="0">
                          <a:solidFill>
                            <a:srgbClr val="0070C0"/>
                          </a:solidFill>
                        </a:rPr>
                        <a:t>Sans niveau</a:t>
                      </a:r>
                      <a:endParaRPr lang="fr-FR" sz="1200" b="1" i="0" u="none" strike="noStrike" dirty="0">
                        <a:solidFill>
                          <a:srgbClr val="0070C0"/>
                        </a:solidFill>
                        <a:latin typeface="Times New Roman"/>
                      </a:endParaRPr>
                    </a:p>
                  </a:txBody>
                  <a:tcPr marL="0" marR="0" marT="0" marB="0" anchor="ctr"/>
                </a:tc>
                <a:tc>
                  <a:txBody>
                    <a:bodyPr/>
                    <a:lstStyle/>
                    <a:p>
                      <a:pPr algn="ctr" rtl="0" fontAlgn="t"/>
                      <a:r>
                        <a:rPr lang="fr-FR" sz="1200" b="1" u="none" strike="noStrike" dirty="0"/>
                        <a:t>56,3</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dirty="0"/>
                        <a:t>18,5</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26,6</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15,8</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10,3</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33,1</a:t>
                      </a:r>
                      <a:endParaRPr lang="fr-FR" sz="1200" b="1" i="0" u="none" strike="noStrike">
                        <a:solidFill>
                          <a:srgbClr val="000000"/>
                        </a:solidFill>
                        <a:latin typeface="Times New Roman"/>
                      </a:endParaRPr>
                    </a:p>
                  </a:txBody>
                  <a:tcPr marL="0" marR="0" marT="0" marB="0" anchor="ctr"/>
                </a:tc>
              </a:tr>
              <a:tr h="309713">
                <a:tc>
                  <a:txBody>
                    <a:bodyPr/>
                    <a:lstStyle/>
                    <a:p>
                      <a:pPr algn="ctr" rtl="0" fontAlgn="t"/>
                      <a:r>
                        <a:rPr lang="fr-FR" sz="1200" b="1" u="none" strike="noStrike" dirty="0" smtClean="0">
                          <a:solidFill>
                            <a:srgbClr val="0070C0"/>
                          </a:solidFill>
                        </a:rPr>
                        <a:t>Préscolaire</a:t>
                      </a:r>
                      <a:endParaRPr lang="fr-FR" sz="1200" b="1" i="0" u="none" strike="noStrike" dirty="0">
                        <a:solidFill>
                          <a:srgbClr val="0070C0"/>
                        </a:solidFill>
                        <a:latin typeface="Times New Roman"/>
                      </a:endParaRPr>
                    </a:p>
                  </a:txBody>
                  <a:tcPr marL="0" marR="0" marT="0" marB="0" anchor="ctr"/>
                </a:tc>
                <a:tc>
                  <a:txBody>
                    <a:bodyPr/>
                    <a:lstStyle/>
                    <a:p>
                      <a:pPr algn="ctr" rtl="0" fontAlgn="t"/>
                      <a:r>
                        <a:rPr lang="fr-FR" sz="1200" b="1" u="none" strike="noStrike" dirty="0"/>
                        <a:t>5</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dirty="0"/>
                        <a:t>3</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5</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4,4</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dirty="0"/>
                        <a:t>9</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4,5</a:t>
                      </a:r>
                      <a:endParaRPr lang="fr-FR" sz="1200" b="1" i="0" u="none" strike="noStrike">
                        <a:solidFill>
                          <a:srgbClr val="000000"/>
                        </a:solidFill>
                        <a:latin typeface="Times New Roman"/>
                      </a:endParaRPr>
                    </a:p>
                  </a:txBody>
                  <a:tcPr marL="0" marR="0" marT="0" marB="0" anchor="ctr"/>
                </a:tc>
              </a:tr>
              <a:tr h="474209">
                <a:tc>
                  <a:txBody>
                    <a:bodyPr/>
                    <a:lstStyle/>
                    <a:p>
                      <a:pPr algn="ctr" rtl="0" fontAlgn="t"/>
                      <a:r>
                        <a:rPr lang="fr-FR" sz="1200" b="1" u="none" strike="noStrike" dirty="0">
                          <a:solidFill>
                            <a:srgbClr val="0070C0"/>
                          </a:solidFill>
                        </a:rPr>
                        <a:t>Fondamental</a:t>
                      </a:r>
                      <a:endParaRPr lang="fr-FR" sz="1200" b="1" i="0" u="none" strike="noStrike" dirty="0">
                        <a:solidFill>
                          <a:srgbClr val="0070C0"/>
                        </a:solidFill>
                        <a:latin typeface="Times New Roman"/>
                      </a:endParaRPr>
                    </a:p>
                  </a:txBody>
                  <a:tcPr marL="0" marR="0" marT="0" marB="0" anchor="ctr"/>
                </a:tc>
                <a:tc>
                  <a:txBody>
                    <a:bodyPr/>
                    <a:lstStyle/>
                    <a:p>
                      <a:pPr algn="ctr" rtl="0" fontAlgn="t"/>
                      <a:r>
                        <a:rPr lang="fr-FR" sz="1200" b="1" u="none" strike="noStrike"/>
                        <a:t>34,5</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56,2</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dirty="0"/>
                        <a:t>57,1</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43,8</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38,1</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dirty="0"/>
                        <a:t>42,9</a:t>
                      </a:r>
                      <a:endParaRPr lang="fr-FR" sz="1200" b="1" i="0" u="none" strike="noStrike" dirty="0">
                        <a:solidFill>
                          <a:srgbClr val="000000"/>
                        </a:solidFill>
                        <a:latin typeface="Times New Roman"/>
                      </a:endParaRPr>
                    </a:p>
                  </a:txBody>
                  <a:tcPr marL="0" marR="0" marT="0" marB="0" anchor="ctr"/>
                </a:tc>
              </a:tr>
              <a:tr h="304491">
                <a:tc>
                  <a:txBody>
                    <a:bodyPr/>
                    <a:lstStyle/>
                    <a:p>
                      <a:pPr algn="ctr" rtl="0" fontAlgn="t"/>
                      <a:r>
                        <a:rPr lang="fr-FR" sz="1200" b="1" u="none" strike="noStrike" dirty="0">
                          <a:solidFill>
                            <a:srgbClr val="0070C0"/>
                          </a:solidFill>
                        </a:rPr>
                        <a:t>Secondaire</a:t>
                      </a:r>
                      <a:endParaRPr lang="fr-FR" sz="1200" b="1" i="0" u="none" strike="noStrike" dirty="0">
                        <a:solidFill>
                          <a:srgbClr val="0070C0"/>
                        </a:solidFill>
                        <a:latin typeface="Times New Roman"/>
                      </a:endParaRPr>
                    </a:p>
                  </a:txBody>
                  <a:tcPr marL="0" marR="0" marT="0" marB="0" anchor="ctr"/>
                </a:tc>
                <a:tc>
                  <a:txBody>
                    <a:bodyPr/>
                    <a:lstStyle/>
                    <a:p>
                      <a:pPr algn="ctr" rtl="0" fontAlgn="t"/>
                      <a:r>
                        <a:rPr lang="fr-FR" sz="1200" b="1" u="none" strike="noStrike"/>
                        <a:t>2,6</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13,8</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8,1</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17,8</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22,4</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10,4</a:t>
                      </a:r>
                      <a:endParaRPr lang="fr-FR" sz="1200" b="1" i="0" u="none" strike="noStrike">
                        <a:solidFill>
                          <a:srgbClr val="000000"/>
                        </a:solidFill>
                        <a:latin typeface="Times New Roman"/>
                      </a:endParaRPr>
                    </a:p>
                  </a:txBody>
                  <a:tcPr marL="0" marR="0" marT="0" marB="0" anchor="ctr"/>
                </a:tc>
              </a:tr>
              <a:tr h="304491">
                <a:tc>
                  <a:txBody>
                    <a:bodyPr/>
                    <a:lstStyle/>
                    <a:p>
                      <a:pPr algn="ctr" rtl="0" fontAlgn="t"/>
                      <a:r>
                        <a:rPr lang="fr-FR" sz="1200" b="1" u="none" strike="noStrike" dirty="0">
                          <a:solidFill>
                            <a:srgbClr val="0070C0"/>
                          </a:solidFill>
                        </a:rPr>
                        <a:t>Supérieur</a:t>
                      </a:r>
                      <a:endParaRPr lang="fr-FR" sz="1200" b="1" i="0" u="none" strike="noStrike" dirty="0">
                        <a:solidFill>
                          <a:srgbClr val="0070C0"/>
                        </a:solidFill>
                        <a:latin typeface="Times New Roman"/>
                      </a:endParaRPr>
                    </a:p>
                  </a:txBody>
                  <a:tcPr marL="0" marR="0" marT="0" marB="0" anchor="ctr"/>
                </a:tc>
                <a:tc>
                  <a:txBody>
                    <a:bodyPr/>
                    <a:lstStyle/>
                    <a:p>
                      <a:pPr algn="ctr" rtl="0" fontAlgn="t"/>
                      <a:r>
                        <a:rPr lang="fr-FR" sz="1200" b="1" u="none" strike="noStrike" dirty="0"/>
                        <a:t>0,5</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7,7</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3</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dirty="0"/>
                        <a:t>17,5</a:t>
                      </a:r>
                      <a:endParaRPr lang="fr-FR" sz="1200" b="1" i="0" u="none" strike="noStrike" dirty="0">
                        <a:solidFill>
                          <a:schemeClr val="tx1">
                            <a:lumMod val="95000"/>
                            <a:lumOff val="5000"/>
                          </a:schemeClr>
                        </a:solidFill>
                        <a:latin typeface="Times New Roman"/>
                      </a:endParaRPr>
                    </a:p>
                  </a:txBody>
                  <a:tcPr marL="0" marR="0" marT="0" marB="0" anchor="ctr"/>
                </a:tc>
                <a:tc>
                  <a:txBody>
                    <a:bodyPr/>
                    <a:lstStyle/>
                    <a:p>
                      <a:pPr algn="ctr" rtl="0" fontAlgn="t"/>
                      <a:r>
                        <a:rPr lang="fr-FR" sz="1200" b="1" u="none" strike="noStrike" dirty="0"/>
                        <a:t>23,7</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8,3</a:t>
                      </a:r>
                      <a:endParaRPr lang="fr-FR" sz="1200" b="1" i="0" u="none" strike="noStrike">
                        <a:solidFill>
                          <a:srgbClr val="000000"/>
                        </a:solidFill>
                        <a:latin typeface="Times New Roman"/>
                      </a:endParaRPr>
                    </a:p>
                  </a:txBody>
                  <a:tcPr marL="0" marR="0" marT="0" marB="0" anchor="ctr"/>
                </a:tc>
              </a:tr>
              <a:tr h="474209">
                <a:tc>
                  <a:txBody>
                    <a:bodyPr/>
                    <a:lstStyle/>
                    <a:p>
                      <a:pPr algn="ctr" rtl="0" fontAlgn="t"/>
                      <a:r>
                        <a:rPr lang="fr-FR" sz="1200" b="1" u="none" strike="noStrike" dirty="0" smtClean="0">
                          <a:solidFill>
                            <a:srgbClr val="0070C0"/>
                          </a:solidFill>
                        </a:rPr>
                        <a:t>Autre </a:t>
                      </a:r>
                      <a:endParaRPr lang="fr-FR" sz="1200" b="1" i="0" u="none" strike="noStrike" dirty="0">
                        <a:solidFill>
                          <a:srgbClr val="0070C0"/>
                        </a:solidFill>
                        <a:latin typeface="Times New Roman"/>
                      </a:endParaRPr>
                    </a:p>
                  </a:txBody>
                  <a:tcPr marL="0" marR="0" marT="0" marB="0" anchor="ctr"/>
                </a:tc>
                <a:tc>
                  <a:txBody>
                    <a:bodyPr/>
                    <a:lstStyle/>
                    <a:p>
                      <a:pPr algn="ctr" rtl="0" fontAlgn="t"/>
                      <a:r>
                        <a:rPr lang="fr-FR" sz="1200" b="1" u="none" strike="noStrike" dirty="0"/>
                        <a:t>1,1</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dirty="0"/>
                        <a:t>0,8</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0,3</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0,6</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dirty="0" smtClean="0"/>
                        <a:t>4,6</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8</a:t>
                      </a:r>
                      <a:endParaRPr lang="fr-FR" sz="1200" b="1" i="0" u="none" strike="noStrike">
                        <a:solidFill>
                          <a:srgbClr val="000000"/>
                        </a:solidFill>
                        <a:latin typeface="Times New Roman"/>
                      </a:endParaRPr>
                    </a:p>
                  </a:txBody>
                  <a:tcPr marL="0" marR="0" marT="0" marB="0" anchor="ctr"/>
                </a:tc>
              </a:tr>
              <a:tr h="237105">
                <a:tc>
                  <a:txBody>
                    <a:bodyPr/>
                    <a:lstStyle/>
                    <a:p>
                      <a:pPr algn="ctr" rtl="0" fontAlgn="t"/>
                      <a:r>
                        <a:rPr lang="fr-FR" sz="1200" b="1" u="none" strike="noStrike" dirty="0">
                          <a:solidFill>
                            <a:srgbClr val="0070C0"/>
                          </a:solidFill>
                        </a:rPr>
                        <a:t>Total</a:t>
                      </a:r>
                      <a:endParaRPr lang="fr-FR" sz="1200" b="1" i="0" u="none" strike="noStrike" dirty="0">
                        <a:solidFill>
                          <a:srgbClr val="0070C0"/>
                        </a:solidFill>
                        <a:latin typeface="Times New Roman"/>
                      </a:endParaRPr>
                    </a:p>
                  </a:txBody>
                  <a:tcPr marL="0" marR="0" marT="0" marB="0" anchor="ctr"/>
                </a:tc>
                <a:tc>
                  <a:txBody>
                    <a:bodyPr/>
                    <a:lstStyle/>
                    <a:p>
                      <a:pPr algn="ctr" rtl="0" fontAlgn="t"/>
                      <a:r>
                        <a:rPr lang="fr-FR" sz="1200" b="1" u="none" strike="noStrike" dirty="0"/>
                        <a:t>100</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a:t>100</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100</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a:t>100</a:t>
                      </a:r>
                      <a:endParaRPr lang="fr-FR" sz="1200" b="1" i="0" u="none" strike="noStrike">
                        <a:solidFill>
                          <a:srgbClr val="000000"/>
                        </a:solidFill>
                        <a:latin typeface="Times New Roman"/>
                      </a:endParaRPr>
                    </a:p>
                  </a:txBody>
                  <a:tcPr marL="0" marR="0" marT="0" marB="0" anchor="ctr"/>
                </a:tc>
                <a:tc>
                  <a:txBody>
                    <a:bodyPr/>
                    <a:lstStyle/>
                    <a:p>
                      <a:pPr algn="ctr" rtl="0" fontAlgn="t"/>
                      <a:r>
                        <a:rPr lang="fr-FR" sz="1200" b="1" u="none" strike="noStrike" dirty="0"/>
                        <a:t>100</a:t>
                      </a:r>
                      <a:endParaRPr lang="fr-FR" sz="1200" b="1" i="0" u="none" strike="noStrike" dirty="0">
                        <a:solidFill>
                          <a:srgbClr val="000000"/>
                        </a:solidFill>
                        <a:latin typeface="Times New Roman"/>
                      </a:endParaRPr>
                    </a:p>
                  </a:txBody>
                  <a:tcPr marL="0" marR="0" marT="0" marB="0" anchor="ctr"/>
                </a:tc>
                <a:tc>
                  <a:txBody>
                    <a:bodyPr/>
                    <a:lstStyle/>
                    <a:p>
                      <a:pPr algn="ctr" rtl="0" fontAlgn="t"/>
                      <a:r>
                        <a:rPr lang="fr-FR" sz="1200" b="1" u="none" strike="noStrike" dirty="0"/>
                        <a:t>100</a:t>
                      </a:r>
                      <a:endParaRPr lang="fr-FR" sz="1200" b="1" i="0" u="none" strike="noStrike" dirty="0">
                        <a:solidFill>
                          <a:srgbClr val="000000"/>
                        </a:solidFill>
                        <a:latin typeface="Times New Roman"/>
                      </a:endParaRPr>
                    </a:p>
                  </a:txBody>
                  <a:tcPr marL="0" marR="0" marT="0" marB="0" anchor="ctr"/>
                </a:tc>
              </a:tr>
            </a:tbl>
          </a:graphicData>
        </a:graphic>
      </p:graphicFrame>
      <p:sp>
        <p:nvSpPr>
          <p:cNvPr id="29845" name="Rectangle 6"/>
          <p:cNvSpPr>
            <a:spLocks noChangeArrowheads="1"/>
          </p:cNvSpPr>
          <p:nvPr/>
        </p:nvSpPr>
        <p:spPr bwMode="auto">
          <a:xfrm>
            <a:off x="539552" y="4941888"/>
            <a:ext cx="8136533" cy="1384995"/>
          </a:xfrm>
          <a:prstGeom prst="rect">
            <a:avLst/>
          </a:prstGeom>
          <a:ln/>
        </p:spPr>
        <p:style>
          <a:lnRef idx="2">
            <a:schemeClr val="accent5"/>
          </a:lnRef>
          <a:fillRef idx="1">
            <a:schemeClr val="lt1"/>
          </a:fillRef>
          <a:effectRef idx="0">
            <a:schemeClr val="accent5"/>
          </a:effectRef>
          <a:fontRef idx="minor">
            <a:schemeClr val="dk1"/>
          </a:fontRef>
        </p:style>
        <p:txBody>
          <a:bodyPr wrap="square">
            <a:spAutoFit/>
          </a:bodyPr>
          <a:lstStyle>
            <a:lvl1pPr marL="342900" indent="-3429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marL="0" lvl="1" algn="just" eaLnBrk="1" hangingPunct="1">
              <a:lnSpc>
                <a:spcPct val="100000"/>
              </a:lnSpc>
              <a:spcBef>
                <a:spcPct val="0"/>
              </a:spcBef>
              <a:buFontTx/>
              <a:buChar char="-"/>
              <a:defRPr/>
            </a:pPr>
            <a:r>
              <a:rPr lang="fr-FR" altLang="fr-FR" sz="1400" dirty="0" smtClean="0">
                <a:latin typeface="Candara" panose="020E0502030303020204" pitchFamily="34" charset="0"/>
              </a:rPr>
              <a:t>Plus des trois quarts de la population active occupée n’ont aucun diplôme (niveau scolaire moins que le secondaire).</a:t>
            </a:r>
            <a:endParaRPr lang="fr-FR" altLang="fr-FR" sz="1400" dirty="0">
              <a:latin typeface="Candara" panose="020E0502030303020204" pitchFamily="34" charset="0"/>
            </a:endParaRPr>
          </a:p>
          <a:p>
            <a:pPr marL="0" lvl="1" algn="just" eaLnBrk="1" hangingPunct="1">
              <a:lnSpc>
                <a:spcPct val="100000"/>
              </a:lnSpc>
              <a:spcBef>
                <a:spcPct val="0"/>
              </a:spcBef>
              <a:buFontTx/>
              <a:buChar char="-"/>
              <a:defRPr/>
            </a:pPr>
            <a:r>
              <a:rPr lang="fr-FR" altLang="fr-FR" sz="1400" dirty="0" smtClean="0">
                <a:latin typeface="Candara" panose="020E0502030303020204" pitchFamily="34" charset="0"/>
              </a:rPr>
              <a:t>- Par secteur, l’agriculture vient en première position en terme de création de l’emploi non qualifié suivi du secteur du BTP, ce qui ne manquera pas d’avoir des conséquences négatives sur leur productivité</a:t>
            </a:r>
            <a:r>
              <a:rPr lang="fr-FR" altLang="fr-FR" sz="1400" dirty="0">
                <a:latin typeface="Candara" panose="020E0502030303020204" pitchFamily="34" charset="0"/>
              </a:rPr>
              <a:t>.</a:t>
            </a:r>
          </a:p>
          <a:p>
            <a:pPr marL="0" lvl="1" algn="just" eaLnBrk="1" hangingPunct="1">
              <a:lnSpc>
                <a:spcPct val="100000"/>
              </a:lnSpc>
              <a:spcBef>
                <a:spcPct val="0"/>
              </a:spcBef>
              <a:buFont typeface="Arial" panose="020B0604020202020204" pitchFamily="34" charset="0"/>
              <a:buNone/>
              <a:defRPr/>
            </a:pPr>
            <a:r>
              <a:rPr lang="fr-FR" altLang="fr-FR" sz="1400" dirty="0" smtClean="0">
                <a:latin typeface="Candara" panose="020E0502030303020204" pitchFamily="34" charset="0"/>
              </a:rPr>
              <a:t>- Le niveau des diplômes (supérieur) est fortement concentré  dans les services, particulièrement dans l’administration publique, ce qui dénote d’un sous encadrement du tissu productif.</a:t>
            </a:r>
            <a:endParaRPr lang="fr-FR" altLang="fr-FR" sz="1400" dirty="0">
              <a:latin typeface="Candara" panose="020E0502030303020204" pitchFamily="34" charset="0"/>
            </a:endParaRPr>
          </a:p>
        </p:txBody>
      </p:sp>
    </p:spTree>
  </p:cSld>
  <p:clrMapOvr>
    <a:masterClrMapping/>
  </p:clrMapOvr>
  <p:transition spd="slow">
    <p:wedge/>
  </p:transition>
  <p:timing>
    <p:tnLst>
      <p:par>
        <p:cTn id="1" dur="indefinite" restart="never" nodeType="tmRoot"/>
      </p:par>
    </p:tnLst>
  </p:timing>
</p:sld>
</file>

<file path=ppt/theme/theme1.xml><?xml version="1.0" encoding="utf-8"?>
<a:theme xmlns:a="http://schemas.openxmlformats.org/drawingml/2006/main" name="hcp_model">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hcp_model">
      <a:majorFont>
        <a:latin typeface="Edwardian Script IT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rgbClr val="F18E00"/>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rgbClr val="F18E00"/>
            </a:solidFill>
            <a:effectLst/>
            <a:latin typeface="Arial" charset="0"/>
            <a:cs typeface="Arial" charset="0"/>
          </a:defRPr>
        </a:defPPr>
      </a:lstStyle>
    </a:lnDef>
  </a:objectDefaults>
  <a:extraClrSchemeLst>
    <a:extraClrScheme>
      <a:clrScheme name="hcp_mod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hcp_mode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hcp_mode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hcp_mode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hcp_mode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hcp_mode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hcp_mode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hcp_mode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hcp_mode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hcp_mode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hcp_mode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hcp_mode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leu">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hèm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hcp presentationt</Template>
  <TotalTime>10092</TotalTime>
  <Words>1952</Words>
  <Application>Microsoft Office PowerPoint</Application>
  <PresentationFormat>Affichage à l'écran (4:3)</PresentationFormat>
  <Paragraphs>380</Paragraphs>
  <Slides>13</Slides>
  <Notes>8</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13</vt:i4>
      </vt:variant>
    </vt:vector>
  </HeadingPairs>
  <TitlesOfParts>
    <vt:vector size="15" baseType="lpstr">
      <vt:lpstr>hcp_model</vt:lpstr>
      <vt:lpstr>Feuille de calcul</vt:lpstr>
      <vt:lpstr>Diapositive 1</vt:lpstr>
      <vt:lpstr>Diapositive 2</vt:lpstr>
      <vt:lpstr>Diapositive 3</vt:lpstr>
      <vt:lpstr>Diapositive 4</vt:lpstr>
      <vt:lpstr>On devrait créer en moyenne 150 mille emplois pour maintenir le taux de chômage à 10%</vt:lpstr>
      <vt:lpstr>Diapositive 6</vt:lpstr>
      <vt:lpstr>Diapositive 7</vt:lpstr>
      <vt:lpstr>Diapositive 8</vt:lpstr>
      <vt:lpstr>Diapositive 9</vt:lpstr>
      <vt:lpstr>Taux de chômage, au niveau national, selon le sexe et le niveau de diplôme, 2014 (en %)</vt:lpstr>
      <vt:lpstr>Flexibilité : l'effet du diplôme sur la durée du chômage  </vt:lpstr>
      <vt:lpstr>Diapositive 12</vt:lpstr>
      <vt:lpstr>Diapositive 13</vt:lpstr>
    </vt:vector>
  </TitlesOfParts>
  <Company>dcn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mafkir</dc:creator>
  <cp:lastModifiedBy>HCP</cp:lastModifiedBy>
  <cp:revision>1018</cp:revision>
  <dcterms:created xsi:type="dcterms:W3CDTF">2008-03-11T16:08:11Z</dcterms:created>
  <dcterms:modified xsi:type="dcterms:W3CDTF">2017-10-25T21:27:28Z</dcterms:modified>
</cp:coreProperties>
</file>