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71" r:id="rId3"/>
    <p:sldId id="314" r:id="rId4"/>
    <p:sldId id="307" r:id="rId5"/>
    <p:sldId id="308" r:id="rId6"/>
    <p:sldId id="315" r:id="rId7"/>
    <p:sldId id="310" r:id="rId8"/>
    <p:sldId id="316" r:id="rId9"/>
    <p:sldId id="317" r:id="rId10"/>
    <p:sldId id="344" r:id="rId11"/>
    <p:sldId id="327" r:id="rId12"/>
    <p:sldId id="328" r:id="rId13"/>
    <p:sldId id="329" r:id="rId14"/>
    <p:sldId id="330" r:id="rId15"/>
    <p:sldId id="331" r:id="rId16"/>
    <p:sldId id="334" r:id="rId17"/>
    <p:sldId id="335" r:id="rId18"/>
    <p:sldId id="336" r:id="rId19"/>
    <p:sldId id="350" r:id="rId20"/>
    <p:sldId id="351" r:id="rId21"/>
    <p:sldId id="358" r:id="rId22"/>
    <p:sldId id="378" r:id="rId23"/>
    <p:sldId id="377" r:id="rId24"/>
    <p:sldId id="361" r:id="rId25"/>
    <p:sldId id="379" r:id="rId26"/>
    <p:sldId id="367" r:id="rId27"/>
    <p:sldId id="368" r:id="rId28"/>
    <p:sldId id="386" r:id="rId29"/>
    <p:sldId id="389" r:id="rId30"/>
    <p:sldId id="388" r:id="rId3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863" autoAdjust="0"/>
  </p:normalViewPr>
  <p:slideViewPr>
    <p:cSldViewPr>
      <p:cViewPr>
        <p:scale>
          <a:sx n="70" d="100"/>
          <a:sy n="70" d="100"/>
        </p:scale>
        <p:origin x="-828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6BC8C33-21C4-44A5-A153-80FB5D17CCC0}" type="datetimeFigureOut">
              <a:rPr lang="en-GB" smtClean="0"/>
              <a:pPr/>
              <a:t>25/10/2017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91C5E7B-DEAA-4C30-AA77-D233136C38D7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28873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642187-AD1A-4032-932E-A1B37F566C38}" type="datetimeFigureOut">
              <a:rPr lang="fr-FR" smtClean="0"/>
              <a:pPr/>
              <a:t>25/10/2017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98ADAB-A3A9-4254-9347-773481B8696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Mmes et </a:t>
            </a:r>
            <a:r>
              <a:rPr lang="fr-FR" dirty="0" err="1" smtClean="0"/>
              <a:t>mrs</a:t>
            </a:r>
            <a:r>
              <a:rPr lang="fr-FR" dirty="0" smtClean="0"/>
              <a:t> comme vous le voyez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8ADAB-A3A9-4254-9347-773481B8696C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r>
              <a:rPr lang="fr-CH" dirty="0" smtClean="0"/>
              <a:t>Le nombre de ratifications des conventions du BIT et le nombre de plaintes concernant son application sont une mesure inadéquate de l’application efficace des normes de travail.</a:t>
            </a:r>
          </a:p>
          <a:p>
            <a:pPr lvl="1"/>
            <a:endParaRPr lang="fr-CH" dirty="0" smtClean="0"/>
          </a:p>
          <a:p>
            <a:pPr lvl="1"/>
            <a:r>
              <a:rPr lang="fr-CH" dirty="0" smtClean="0"/>
              <a:t>Le cadre nécessite une description textuelle du cadre légal et des données sur l’application réelle pour tous les éléments fondamentaux du travail décent (L).</a:t>
            </a:r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8ADAB-A3A9-4254-9347-773481B8696C}" type="slidenum">
              <a:rPr lang="fr-FR" smtClean="0"/>
              <a:pPr/>
              <a:t>15</a:t>
            </a:fld>
            <a:endParaRPr lang="fr-FR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r>
              <a:rPr lang="fr-CH" dirty="0" smtClean="0"/>
              <a:t>Le nombre de ratifications des conventions du BIT et le nombre de plaintes concernant son application sont une mesure inadéquate de l’application efficace des normes de travail.</a:t>
            </a:r>
          </a:p>
          <a:p>
            <a:pPr lvl="1"/>
            <a:endParaRPr lang="fr-CH" dirty="0" smtClean="0"/>
          </a:p>
          <a:p>
            <a:pPr lvl="1"/>
            <a:r>
              <a:rPr lang="fr-CH" dirty="0" smtClean="0"/>
              <a:t>Le cadre nécessite une description textuelle du cadre légal et des données sur l’application réelle pour tous les éléments fondamentaux du travail décent (L).</a:t>
            </a:r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8ADAB-A3A9-4254-9347-773481B8696C}" type="slidenum">
              <a:rPr lang="fr-FR" smtClean="0"/>
              <a:pPr/>
              <a:t>17</a:t>
            </a:fld>
            <a:endParaRPr lang="fr-FR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r>
              <a:rPr lang="fr-CH" dirty="0" smtClean="0"/>
              <a:t>Le nombre de ratifications des conventions du BIT et le nombre de plaintes concernant son application sont une mesure inadéquate de l’application efficace des normes de travail.</a:t>
            </a:r>
          </a:p>
          <a:p>
            <a:pPr lvl="1"/>
            <a:endParaRPr lang="fr-CH" dirty="0" smtClean="0"/>
          </a:p>
          <a:p>
            <a:pPr lvl="1"/>
            <a:r>
              <a:rPr lang="fr-CH" dirty="0" smtClean="0"/>
              <a:t>Le cadre nécessite une description textuelle du cadre légal et des données sur l’application réelle pour tous les éléments fondamentaux du travail décent (L).</a:t>
            </a:r>
          </a:p>
          <a:p>
            <a:endParaRPr lang="fr-FR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 smtClean="0">
                <a:solidFill>
                  <a:schemeClr val="bg1">
                    <a:lumMod val="50000"/>
                  </a:schemeClr>
                </a:solidFill>
                <a:latin typeface="Footlight MT Light" pitchFamily="18" charset="0"/>
              </a:rPr>
              <a:t>Ce taux a connu, une baisse continue depuis 2000 jusqu'en 2007. Mais à partir de 2008, il enregistre une légère reprise qui pourrait être attribuée à la crise économique et financière internationale</a:t>
            </a:r>
            <a:r>
              <a:rPr lang="fr-FR" sz="1200" dirty="0" smtClean="0">
                <a:latin typeface="Footlight MT Light" pitchFamily="18" charset="0"/>
              </a:rPr>
              <a:t>.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8ADAB-A3A9-4254-9347-773481B8696C}" type="slidenum">
              <a:rPr lang="fr-FR" smtClean="0"/>
              <a:pPr/>
              <a:t>18</a:t>
            </a:fld>
            <a:endParaRPr lang="fr-FR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2400" b="1" dirty="0" smtClean="0">
                <a:latin typeface="Footlight MT Light" pitchFamily="18" charset="0"/>
              </a:rPr>
              <a:t>Le sommeil, les repas et les soins personnels occupent 44% des journées des marocains</a:t>
            </a:r>
            <a:r>
              <a:rPr lang="fr-FR" sz="2400" dirty="0" smtClean="0">
                <a:latin typeface="Footlight MT Light" pitchFamily="18" charset="0"/>
              </a:rPr>
              <a:t>, soit 10h36mn (8h21mn de sommeil, 1h28 mn pour les repas, et 47 mn pour les soins personnels).</a:t>
            </a:r>
          </a:p>
          <a:p>
            <a:endParaRPr lang="fr-FR" sz="400" dirty="0" smtClean="0">
              <a:latin typeface="Footlight MT Light" pitchFamily="18" charset="0"/>
            </a:endParaRPr>
          </a:p>
          <a:p>
            <a:r>
              <a:rPr lang="fr-FR" sz="2400" b="1" dirty="0" smtClean="0">
                <a:latin typeface="Footlight MT Light" pitchFamily="18" charset="0"/>
              </a:rPr>
              <a:t>Le temps professionnel accapare 14%, </a:t>
            </a:r>
            <a:r>
              <a:rPr lang="fr-FR" sz="2400" dirty="0" smtClean="0">
                <a:latin typeface="Footlight MT Light" pitchFamily="18" charset="0"/>
              </a:rPr>
              <a:t>soit 3h20mn de la journée d’un marocain âgé de 15 ans et plus, 26 mn de plus que le français et 8mn de moins que le tunisien.</a:t>
            </a:r>
          </a:p>
          <a:p>
            <a:endParaRPr lang="fr-FR" sz="300" dirty="0" smtClean="0">
              <a:latin typeface="Footlight MT Light" pitchFamily="18" charset="0"/>
            </a:endParaRPr>
          </a:p>
          <a:p>
            <a:r>
              <a:rPr lang="fr-FR" sz="2400" b="1" dirty="0" smtClean="0">
                <a:solidFill>
                  <a:srgbClr val="0070C0"/>
                </a:solidFill>
                <a:latin typeface="Footlight MT Light" pitchFamily="18" charset="0"/>
              </a:rPr>
              <a:t>Ces activités sont pratiquement masculines, l’homme leur consacre 4 fois plus de temps que la femme.</a:t>
            </a:r>
          </a:p>
          <a:p>
            <a:endParaRPr lang="fr-FR" sz="300" dirty="0" smtClean="0">
              <a:latin typeface="Footlight MT Light" pitchFamily="18" charset="0"/>
            </a:endParaRPr>
          </a:p>
          <a:p>
            <a:r>
              <a:rPr lang="fr-FR" sz="2400" b="1" dirty="0" smtClean="0">
                <a:latin typeface="Footlight MT Light" pitchFamily="18" charset="0"/>
              </a:rPr>
              <a:t>L’éducation et la formation prennent en moyenne national 2% </a:t>
            </a:r>
            <a:r>
              <a:rPr lang="fr-FR" sz="2400" dirty="0" smtClean="0">
                <a:latin typeface="Footlight MT Light" pitchFamily="18" charset="0"/>
              </a:rPr>
              <a:t>par jour (29mn).</a:t>
            </a:r>
            <a:endParaRPr lang="fr-FR" sz="400" dirty="0" smtClean="0">
              <a:latin typeface="Footlight MT Light" pitchFamily="18" charset="0"/>
            </a:endParaRPr>
          </a:p>
          <a:p>
            <a:r>
              <a:rPr lang="fr-FR" sz="2400" b="1" dirty="0" smtClean="0">
                <a:latin typeface="Footlight MT Light" pitchFamily="18" charset="0"/>
              </a:rPr>
              <a:t>Le temps consacré aux travaux domestiques et aux activités connexes exercées à l’extérieur du domicile occupe en moyenne 12% </a:t>
            </a:r>
            <a:r>
              <a:rPr lang="fr-FR" sz="2400" dirty="0" smtClean="0">
                <a:latin typeface="Footlight MT Light" pitchFamily="18" charset="0"/>
              </a:rPr>
              <a:t>de la journée des marocains. Il est en moyenne de 2h34mn (11%).</a:t>
            </a:r>
          </a:p>
          <a:p>
            <a:endParaRPr lang="fr-FR" sz="300" dirty="0" smtClean="0">
              <a:latin typeface="Footlight MT Light" pitchFamily="18" charset="0"/>
            </a:endParaRPr>
          </a:p>
          <a:p>
            <a:r>
              <a:rPr lang="fr-FR" sz="2400" b="1" dirty="0" smtClean="0">
                <a:solidFill>
                  <a:srgbClr val="0070C0"/>
                </a:solidFill>
                <a:latin typeface="Footlight MT Light" pitchFamily="18" charset="0"/>
              </a:rPr>
              <a:t>Ces activités sont pratiquement féminines, les femmes leurs consacrent 7 fois plus de temps que les hommes.</a:t>
            </a:r>
          </a:p>
          <a:p>
            <a:r>
              <a:rPr lang="fr-FR" sz="2400" b="1" dirty="0" smtClean="0">
                <a:latin typeface="Footlight MT Light" pitchFamily="18" charset="0"/>
              </a:rPr>
              <a:t>Le Temps libre occupe 28% de la journée d’un marocain, </a:t>
            </a:r>
            <a:r>
              <a:rPr lang="fr-FR" sz="2400" dirty="0" smtClean="0">
                <a:latin typeface="Footlight MT Light" pitchFamily="18" charset="0"/>
              </a:rPr>
              <a:t>ce qui représente 7H01mn d’une journée type.</a:t>
            </a:r>
            <a:endParaRPr lang="fr-FR" sz="400" dirty="0" smtClean="0">
              <a:latin typeface="Footlight MT Light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8ADAB-A3A9-4254-9347-773481B8696C}" type="slidenum">
              <a:rPr lang="fr-FR" smtClean="0"/>
              <a:pPr/>
              <a:t>20</a:t>
            </a:fld>
            <a:endParaRPr lang="fr-FR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2400" b="1" u="sng" dirty="0" smtClean="0">
                <a:latin typeface="Footlight MT Light" pitchFamily="18" charset="0"/>
              </a:rPr>
              <a:t>L'emploi précaire est défini comme étant l'ensemble des actifs occupés exerçant un emploi occasionnel, saisonnier ou un emploi en tant que stagiaire.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8ADAB-A3A9-4254-9347-773481B8696C}" type="slidenum">
              <a:rPr lang="fr-FR" smtClean="0"/>
              <a:pPr/>
              <a:t>22</a:t>
            </a:fld>
            <a:endParaRPr lang="fr-FR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r>
              <a:rPr lang="fr-CH" dirty="0" smtClean="0"/>
              <a:t>Le nombre de ratifications des conventions du BIT et le nombre de plaintes concernant son application sont une mesure inadéquate de l’application efficace des normes de travail.</a:t>
            </a:r>
          </a:p>
          <a:p>
            <a:pPr lvl="1"/>
            <a:endParaRPr lang="fr-CH" dirty="0" smtClean="0"/>
          </a:p>
          <a:p>
            <a:pPr lvl="1"/>
            <a:r>
              <a:rPr lang="fr-CH" dirty="0" smtClean="0"/>
              <a:t>Le cadre nécessite une description textuelle du cadre légal et des données sur l’application réelle pour tous les éléments fondamentaux du travail décent (L).</a:t>
            </a:r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8ADAB-A3A9-4254-9347-773481B8696C}" type="slidenum">
              <a:rPr lang="fr-FR" smtClean="0"/>
              <a:pPr/>
              <a:t>23</a:t>
            </a:fld>
            <a:endParaRPr lang="fr-FR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2400" b="1" dirty="0" smtClean="0">
                <a:latin typeface="Footlight MT Light" pitchFamily="18" charset="0"/>
              </a:rPr>
              <a:t>De plus, la nature de la participation des jeunes femmes au marché du travail de la région est globalement révélatrice de la précarité des emplois qu’elles exercent</a:t>
            </a:r>
            <a:r>
              <a:rPr lang="fr-FR" sz="2400" dirty="0" smtClean="0">
                <a:latin typeface="Footlight MT Light" pitchFamily="18" charset="0"/>
              </a:rPr>
              <a:t>. Elles sont à 51% non rémunérées, à 46% des salariées et à 3% seulement des auto-employées.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8ADAB-A3A9-4254-9347-773481B8696C}" type="slidenum">
              <a:rPr lang="fr-FR" smtClean="0"/>
              <a:pPr/>
              <a:t>25</a:t>
            </a:fld>
            <a:endParaRPr lang="fr-FR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r>
              <a:rPr lang="fr-CH" dirty="0" smtClean="0"/>
              <a:t>Le nombre de ratifications des conventions du BIT et le nombre de plaintes concernant son application sont une mesure inadéquate de l’application efficace des normes de travail.</a:t>
            </a:r>
          </a:p>
          <a:p>
            <a:pPr lvl="1"/>
            <a:endParaRPr lang="fr-CH" dirty="0" smtClean="0"/>
          </a:p>
          <a:p>
            <a:pPr lvl="1"/>
            <a:r>
              <a:rPr lang="fr-CH" dirty="0" smtClean="0"/>
              <a:t>Le cadre nécessite une description textuelle du cadre légal et des données sur l’application réelle pour tous les éléments fondamentaux du travail décent (L).</a:t>
            </a:r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8ADAB-A3A9-4254-9347-773481B8696C}" type="slidenum">
              <a:rPr lang="fr-FR" smtClean="0"/>
              <a:pPr/>
              <a:t>27</a:t>
            </a:fld>
            <a:endParaRPr lang="fr-F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Puis </a:t>
            </a:r>
          </a:p>
          <a:p>
            <a:r>
              <a:rPr lang="fr-FR" dirty="0" smtClean="0"/>
              <a:t>Par</a:t>
            </a:r>
            <a:r>
              <a:rPr lang="fr-FR" baseline="0" dirty="0" smtClean="0"/>
              <a:t> la suite</a:t>
            </a:r>
          </a:p>
          <a:p>
            <a:r>
              <a:rPr lang="fr-FR" baseline="0" dirty="0" smtClean="0"/>
              <a:t>Place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8ADAB-A3A9-4254-9347-773481B8696C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8ADAB-A3A9-4254-9347-773481B8696C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Alors en vue d’évaluer le niveau ou le degrés de jouissance des travailleurs des conditions</a:t>
            </a:r>
            <a:r>
              <a:rPr lang="fr-FR" baseline="0" dirty="0" smtClean="0"/>
              <a:t>  de travail  évoquées par cette définition</a:t>
            </a:r>
          </a:p>
          <a:p>
            <a:r>
              <a:rPr lang="fr-FR" baseline="0" dirty="0" smtClean="0"/>
              <a:t>Qui a mis clairement en relief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8ADAB-A3A9-4254-9347-773481B8696C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H" sz="1200" dirty="0" smtClean="0">
                <a:latin typeface="Footlight MT Light" pitchFamily="18" charset="0"/>
              </a:rPr>
              <a:t> Le cadre conceptuel regroupe les indicateurs selon les 10 domaines  fondamentaux de l’Agenda du Travail + un domaine relatif au contexte économique et social :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8ADAB-A3A9-4254-9347-773481B8696C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CH" sz="1200" dirty="0" smtClean="0">
                <a:latin typeface="Footlight MT Light" pitchFamily="18" charset="0"/>
              </a:rPr>
              <a:t>Indicateur des principes et droits fondamentaux au travail </a:t>
            </a:r>
            <a:r>
              <a:rPr lang="fr-CH" sz="1200" b="1" dirty="0" smtClean="0">
                <a:latin typeface="Footlight MT Light" pitchFamily="18" charset="0"/>
              </a:rPr>
              <a:t>(liberté syndicale et négociation collective)</a:t>
            </a:r>
          </a:p>
          <a:p>
            <a:endParaRPr lang="fr-FR" baseline="0" dirty="0" smtClean="0"/>
          </a:p>
          <a:p>
            <a:r>
              <a:rPr lang="fr-FR" dirty="0" smtClean="0"/>
              <a:t>CITP </a:t>
            </a:r>
          </a:p>
          <a:p>
            <a:r>
              <a:rPr lang="fr-FR" dirty="0" smtClean="0"/>
              <a:t>11 Directeurs généraux, cadres supérieurs et membres de l'Exécutif et des corps législatifs</a:t>
            </a:r>
          </a:p>
          <a:p>
            <a:r>
              <a:rPr lang="fr-FR" dirty="0" smtClean="0"/>
              <a:t>12 Directeurs de services administratifs et commerciaux </a:t>
            </a:r>
          </a:p>
          <a:p>
            <a:endParaRPr lang="fr-FR" dirty="0" smtClean="0"/>
          </a:p>
          <a:p>
            <a:pPr marL="342900" lvl="1" indent="-342900">
              <a:buFont typeface="Courier New" pitchFamily="49" charset="0"/>
              <a:buChar char="o"/>
            </a:pPr>
            <a:r>
              <a:rPr lang="fr-FR" dirty="0" smtClean="0">
                <a:latin typeface="Footlight MT Light" pitchFamily="18" charset="0"/>
              </a:rPr>
              <a:t>Les indicateurs devraient, dans la mesure du possible, faire </a:t>
            </a:r>
            <a:r>
              <a:rPr lang="fr-CH" dirty="0" smtClean="0">
                <a:latin typeface="Footlight MT Light" pitchFamily="18" charset="0"/>
              </a:rPr>
              <a:t>apparaître </a:t>
            </a:r>
            <a:r>
              <a:rPr lang="fr-FR" dirty="0" smtClean="0">
                <a:latin typeface="Footlight MT Light" pitchFamily="18" charset="0"/>
              </a:rPr>
              <a:t>séparément les données sur les hommes et les femmes, en plus de la somme.</a:t>
            </a:r>
          </a:p>
          <a:p>
            <a:pPr lvl="1">
              <a:buFont typeface="Courier New" pitchFamily="49" charset="0"/>
              <a:buChar char="o"/>
            </a:pPr>
            <a:endParaRPr lang="fr-FR" dirty="0" smtClean="0">
              <a:latin typeface="Footlight MT Light" pitchFamily="18" charset="0"/>
            </a:endParaRPr>
          </a:p>
          <a:p>
            <a:pPr marL="342900" lvl="1" indent="-342900">
              <a:buFont typeface="Courier New" pitchFamily="49" charset="0"/>
              <a:buChar char="o"/>
            </a:pPr>
            <a:r>
              <a:rPr lang="fr-CH" dirty="0" smtClean="0">
                <a:latin typeface="Footlight MT Light" pitchFamily="18" charset="0"/>
              </a:rPr>
              <a:t>Les droits au travail et le cadre juridique pour le travail décent doivent être pleinement reflétés.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8ADAB-A3A9-4254-9347-773481B8696C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r>
              <a:rPr lang="fr-CH" dirty="0" smtClean="0"/>
              <a:t>Le nombre de ratifications des conventions du BIT et le nombre de plaintes concernant son application sont une mesure inadéquate de l’application efficace des normes de travail.</a:t>
            </a:r>
          </a:p>
          <a:p>
            <a:pPr lvl="1"/>
            <a:endParaRPr lang="fr-CH" dirty="0" smtClean="0"/>
          </a:p>
          <a:p>
            <a:pPr lvl="1"/>
            <a:r>
              <a:rPr lang="fr-CH" dirty="0" smtClean="0"/>
              <a:t>Le cadre nécessite une description textuelle du cadre légal et des données sur l’application réelle pour tous les éléments fondamentaux du travail décent (L).</a:t>
            </a:r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8ADAB-A3A9-4254-9347-773481B8696C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r>
              <a:rPr lang="fr-CH" dirty="0" smtClean="0"/>
              <a:t>Le nombre de ratifications des conventions du BIT et le nombre de plaintes concernant son application sont une mesure inadéquate de l’application efficace des normes de travail.</a:t>
            </a:r>
          </a:p>
          <a:p>
            <a:pPr lvl="1"/>
            <a:endParaRPr lang="fr-CH" dirty="0" smtClean="0"/>
          </a:p>
          <a:p>
            <a:pPr lvl="1"/>
            <a:r>
              <a:rPr lang="fr-CH" dirty="0" smtClean="0"/>
              <a:t>Le cadre nécessite une description textuelle du cadre légal et des données sur l’application réelle pour tous les éléments fondamentaux du travail décent (L).</a:t>
            </a:r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8ADAB-A3A9-4254-9347-773481B8696C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r>
              <a:rPr lang="fr-CH" dirty="0" smtClean="0"/>
              <a:t>Le nombre de ratifications des conventions du BIT et le nombre de plaintes concernant son application sont une mesure inadéquate de l’application efficace des normes de travail.</a:t>
            </a:r>
          </a:p>
          <a:p>
            <a:pPr lvl="1"/>
            <a:endParaRPr lang="fr-CH" dirty="0" smtClean="0"/>
          </a:p>
          <a:p>
            <a:pPr lvl="1"/>
            <a:r>
              <a:rPr lang="fr-CH" dirty="0" smtClean="0"/>
              <a:t>Le cadre nécessite une description textuelle du cadre légal et des données sur l’application réelle pour tous les éléments fondamentaux du travail décent (L).</a:t>
            </a:r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8ADAB-A3A9-4254-9347-773481B8696C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471-3650-4C76-BAE7-936321B33759}" type="datetimeFigureOut">
              <a:rPr lang="en-GB" smtClean="0"/>
              <a:pPr/>
              <a:t>25/10/2017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C73E-ED08-4CBB-B46D-932B47A4EB83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66052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471-3650-4C76-BAE7-936321B33759}" type="datetimeFigureOut">
              <a:rPr lang="en-GB" smtClean="0"/>
              <a:pPr/>
              <a:t>25/10/2017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C73E-ED08-4CBB-B46D-932B47A4EB83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560962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471-3650-4C76-BAE7-936321B33759}" type="datetimeFigureOut">
              <a:rPr lang="en-GB" smtClean="0"/>
              <a:pPr/>
              <a:t>25/10/2017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C73E-ED08-4CBB-B46D-932B47A4EB83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52626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471-3650-4C76-BAE7-936321B33759}" type="datetimeFigureOut">
              <a:rPr lang="en-GB" smtClean="0"/>
              <a:pPr/>
              <a:t>25/10/2017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C73E-ED08-4CBB-B46D-932B47A4EB83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34732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471-3650-4C76-BAE7-936321B33759}" type="datetimeFigureOut">
              <a:rPr lang="en-GB" smtClean="0"/>
              <a:pPr/>
              <a:t>25/10/2017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C73E-ED08-4CBB-B46D-932B47A4EB83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204977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471-3650-4C76-BAE7-936321B33759}" type="datetimeFigureOut">
              <a:rPr lang="en-GB" smtClean="0"/>
              <a:pPr/>
              <a:t>25/10/2017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C73E-ED08-4CBB-B46D-932B47A4EB83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542852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471-3650-4C76-BAE7-936321B33759}" type="datetimeFigureOut">
              <a:rPr lang="en-GB" smtClean="0"/>
              <a:pPr/>
              <a:t>25/10/2017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C73E-ED08-4CBB-B46D-932B47A4EB83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67561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471-3650-4C76-BAE7-936321B33759}" type="datetimeFigureOut">
              <a:rPr lang="en-GB" smtClean="0"/>
              <a:pPr/>
              <a:t>25/10/2017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C73E-ED08-4CBB-B46D-932B47A4EB83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975431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471-3650-4C76-BAE7-936321B33759}" type="datetimeFigureOut">
              <a:rPr lang="en-GB" smtClean="0"/>
              <a:pPr/>
              <a:t>25/10/2017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C73E-ED08-4CBB-B46D-932B47A4EB83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396956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471-3650-4C76-BAE7-936321B33759}" type="datetimeFigureOut">
              <a:rPr lang="en-GB" smtClean="0"/>
              <a:pPr/>
              <a:t>25/10/2017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C73E-ED08-4CBB-B46D-932B47A4EB83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517032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471-3650-4C76-BAE7-936321B33759}" type="datetimeFigureOut">
              <a:rPr lang="en-GB" smtClean="0"/>
              <a:pPr/>
              <a:t>25/10/2017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1C73E-ED08-4CBB-B46D-932B47A4EB83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95359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471-3650-4C76-BAE7-936321B33759}" type="datetimeFigureOut">
              <a:rPr lang="en-GB" smtClean="0"/>
              <a:pPr/>
              <a:t>25/10/2017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1C73E-ED08-4CBB-B46D-932B47A4EB83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556671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76200"/>
            <a:ext cx="8991600" cy="3810000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dirty="0" smtClean="0">
                <a:latin typeface="Footlight MT Light" pitchFamily="18" charset="0"/>
              </a:rPr>
              <a:t> </a:t>
            </a:r>
            <a:br>
              <a:rPr lang="en-US" dirty="0" smtClean="0">
                <a:latin typeface="Footlight MT Light" pitchFamily="18" charset="0"/>
              </a:rPr>
            </a:br>
            <a:r>
              <a:rPr lang="fr-FR" dirty="0" smtClean="0">
                <a:latin typeface="Footlight MT Light" pitchFamily="18" charset="0"/>
              </a:rPr>
              <a:t>Emploi des jeunes : Quelle situation ?</a:t>
            </a:r>
            <a:r>
              <a:rPr lang="fr-FR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fr-FR" sz="2000" dirty="0" smtClean="0">
                <a:solidFill>
                  <a:srgbClr val="7B003B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sz="2000" dirty="0" smtClean="0">
                <a:solidFill>
                  <a:srgbClr val="7B003B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fr-FR" sz="2000" dirty="0" smtClean="0">
                <a:solidFill>
                  <a:srgbClr val="7B003B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sz="2000" dirty="0" smtClean="0">
                <a:solidFill>
                  <a:srgbClr val="7B003B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fr-FR" sz="2400" dirty="0" smtClean="0">
                <a:latin typeface="Footlight MT Light" pitchFamily="18" charset="0"/>
              </a:rPr>
              <a:t>« Les jeunes : un potentiel démographique à valoriser pour un développement territorial durable »</a:t>
            </a:r>
            <a:br>
              <a:rPr lang="fr-FR" sz="2400" dirty="0" smtClean="0">
                <a:latin typeface="Footlight MT Light" pitchFamily="18" charset="0"/>
              </a:rPr>
            </a:br>
            <a:r>
              <a:rPr lang="fr-FR" sz="2700" dirty="0" smtClean="0">
                <a:latin typeface="Footlight MT Light" pitchFamily="18" charset="0"/>
              </a:rPr>
              <a:t/>
            </a:r>
            <a:br>
              <a:rPr lang="fr-FR" sz="2700" dirty="0" smtClean="0">
                <a:latin typeface="Footlight MT Light" pitchFamily="18" charset="0"/>
              </a:rPr>
            </a:br>
            <a:r>
              <a:rPr lang="fr-FR" sz="2700" b="1" dirty="0" smtClean="0">
                <a:latin typeface="Footlight MT Light" pitchFamily="18" charset="0"/>
              </a:rPr>
              <a:t>Tanger, 26 Octobre 2017</a:t>
            </a:r>
            <a:r>
              <a:rPr lang="fr-FR" sz="2000" dirty="0" smtClean="0">
                <a:solidFill>
                  <a:srgbClr val="7B003B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sz="2000" dirty="0" smtClean="0">
                <a:solidFill>
                  <a:srgbClr val="7B003B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100" dirty="0" smtClean="0"/>
              <a:t/>
            </a:r>
            <a:br>
              <a:rPr lang="en-US" sz="3100" dirty="0" smtClean="0"/>
            </a:br>
            <a:endParaRPr lang="en-GB" sz="31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5638800"/>
            <a:ext cx="8077200" cy="1752600"/>
          </a:xfrm>
        </p:spPr>
        <p:txBody>
          <a:bodyPr>
            <a:normAutofit/>
          </a:bodyPr>
          <a:lstStyle/>
          <a:p>
            <a:pPr algn="l"/>
            <a:r>
              <a:rPr lang="fr-FR" sz="2400" dirty="0" smtClean="0">
                <a:solidFill>
                  <a:schemeClr val="tx1"/>
                </a:solidFill>
                <a:latin typeface="Footlight MT Light" pitchFamily="18" charset="0"/>
              </a:rPr>
              <a:t>      Direction de la Statistique                        Kamel GAANOUN</a:t>
            </a:r>
          </a:p>
          <a:p>
            <a:pPr algn="l"/>
            <a:r>
              <a:rPr lang="fr-FR" sz="2400" dirty="0" smtClean="0">
                <a:solidFill>
                  <a:schemeClr val="tx1"/>
                </a:solidFill>
                <a:latin typeface="Footlight MT Light" pitchFamily="18" charset="0"/>
              </a:rPr>
              <a:t>Division des Enquêtes sur l’Emploi              K.gaanoun@hcp.ma</a:t>
            </a:r>
          </a:p>
          <a:p>
            <a:endParaRPr lang="fr-FR" sz="2800" dirty="0" smtClean="0">
              <a:solidFill>
                <a:schemeClr val="tx1"/>
              </a:solidFill>
              <a:latin typeface="Footlight MT Light" pitchFamily="18" charset="0"/>
            </a:endParaRPr>
          </a:p>
          <a:p>
            <a:endParaRPr lang="en-GB" dirty="0"/>
          </a:p>
        </p:txBody>
      </p:sp>
      <p:pic>
        <p:nvPicPr>
          <p:cNvPr id="15" name="Image 14" descr="C:\Users\HP\AppData\Local\Microsoft\Windows\INetCache\Content.Word\téléchargement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" y="4181475"/>
            <a:ext cx="219075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Image 15" descr="C:\Users\hp\Desktop\Sans titre.png"/>
          <p:cNvPicPr/>
          <p:nvPr/>
        </p:nvPicPr>
        <p:blipFill>
          <a:blip r:embed="rId4" cstate="print"/>
          <a:srcRect b="5882"/>
          <a:stretch>
            <a:fillRect/>
          </a:stretch>
        </p:blipFill>
        <p:spPr bwMode="auto">
          <a:xfrm>
            <a:off x="3609975" y="4114800"/>
            <a:ext cx="17240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age 16" descr="C:\Users\HP\AppData\Local\Packages\microsoft.microsoftedge_8wekyb3d8bbwe\AC\#!001\MicrosoftEdge\Cache\SKRQ34T5\13102649_558158414391310_1491470159956166620_n[1]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76975" y="4114800"/>
            <a:ext cx="18764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3209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895600"/>
            <a:ext cx="8763000" cy="1143000"/>
          </a:xfrm>
        </p:spPr>
        <p:txBody>
          <a:bodyPr>
            <a:normAutofit/>
          </a:bodyPr>
          <a:lstStyle/>
          <a:p>
            <a:pPr lvl="1" algn="ctr">
              <a:buNone/>
            </a:pPr>
            <a:r>
              <a:rPr lang="en-US" sz="3600" dirty="0" smtClean="0">
                <a:solidFill>
                  <a:srgbClr val="0070C0"/>
                </a:solidFill>
                <a:latin typeface="Footlight MT Light" pitchFamily="18" charset="0"/>
              </a:rPr>
              <a:t>1. </a:t>
            </a:r>
            <a:r>
              <a:rPr lang="fr-CH" sz="3600" dirty="0" smtClean="0">
                <a:solidFill>
                  <a:srgbClr val="0070C0"/>
                </a:solidFill>
                <a:latin typeface="Footlight MT Light" pitchFamily="18" charset="0"/>
              </a:rPr>
              <a:t>Possibilités d’emploi </a:t>
            </a:r>
            <a:endParaRPr lang="en-GB" sz="3600" dirty="0" smtClean="0">
              <a:solidFill>
                <a:srgbClr val="0070C0"/>
              </a:solidFill>
              <a:latin typeface="Footlight MT Light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900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839200" cy="838200"/>
          </a:xfrm>
        </p:spPr>
        <p:txBody>
          <a:bodyPr>
            <a:normAutofit/>
          </a:bodyPr>
          <a:lstStyle/>
          <a:p>
            <a:pPr lvl="1" algn="ctr"/>
            <a:r>
              <a:rPr lang="en-US" sz="3200" dirty="0" smtClean="0">
                <a:solidFill>
                  <a:schemeClr val="tx1"/>
                </a:solidFill>
                <a:latin typeface="Footlight MT Light" pitchFamily="18" charset="0"/>
              </a:rPr>
              <a:t>1. </a:t>
            </a:r>
            <a:r>
              <a:rPr lang="fr-CH" sz="3200" dirty="0" smtClean="0">
                <a:solidFill>
                  <a:schemeClr val="tx1"/>
                </a:solidFill>
                <a:latin typeface="Footlight MT Light" pitchFamily="18" charset="0"/>
              </a:rPr>
              <a:t>Possibilités d’emploi </a:t>
            </a:r>
            <a:r>
              <a:rPr lang="en-US" sz="3200" dirty="0" smtClean="0">
                <a:solidFill>
                  <a:schemeClr val="tx1"/>
                </a:solidFill>
                <a:latin typeface="Footlight MT Light" pitchFamily="18" charset="0"/>
              </a:rPr>
              <a:t>(1/3)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76200" y="1524000"/>
            <a:ext cx="8991600" cy="6096000"/>
          </a:xfrm>
        </p:spPr>
        <p:txBody>
          <a:bodyPr>
            <a:normAutofit/>
          </a:bodyPr>
          <a:lstStyle/>
          <a:p>
            <a:r>
              <a:rPr lang="fr-FR" sz="2400" dirty="0" smtClean="0">
                <a:latin typeface="Footlight MT Light" pitchFamily="18" charset="0"/>
              </a:rPr>
              <a:t>L’emploi dans la région de TTA concerne environ 1 jeune sur 4.</a:t>
            </a:r>
          </a:p>
          <a:p>
            <a:endParaRPr lang="fr-FR" sz="5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39% d'entre eux sont des salariés, 10,9% des auto-employés et 50,1% des travailleurs non rémunérés.</a:t>
            </a:r>
          </a:p>
          <a:p>
            <a:endParaRPr lang="fr-FR" sz="500" dirty="0" smtClean="0">
              <a:latin typeface="Footlight MT Light" pitchFamily="18" charset="0"/>
            </a:endParaRPr>
          </a:p>
          <a:p>
            <a:endParaRPr lang="fr-FR" sz="500" dirty="0" smtClean="0">
              <a:latin typeface="Footlight MT Light" pitchFamily="18" charset="0"/>
            </a:endParaRPr>
          </a:p>
          <a:p>
            <a:endParaRPr lang="fr-FR" sz="5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Le taux de chômage a connu une baisse tendancielle profitant à toutes les catégories de la population active. Cependant il demeure élevé en milieu urbain notamment parmi les jeunes et les diplômés.</a:t>
            </a:r>
          </a:p>
          <a:p>
            <a:endParaRPr lang="fr-FR" sz="500" dirty="0" smtClean="0">
              <a:latin typeface="Footlight MT Light" pitchFamily="18" charset="0"/>
            </a:endParaRPr>
          </a:p>
          <a:p>
            <a:endParaRPr lang="fr-FR" sz="2400" dirty="0" smtClean="0">
              <a:latin typeface="Footlight MT Light" pitchFamily="18" charset="0"/>
            </a:endParaRPr>
          </a:p>
          <a:p>
            <a:endParaRPr lang="fr-FR" sz="2400" dirty="0" smtClean="0">
              <a:latin typeface="Footlight MT Light" pitchFamily="18" charset="0"/>
            </a:endParaRPr>
          </a:p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0DBE37-BD6E-456B-B53A-0486E5D4C2E7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79438"/>
            <a:ext cx="9144000" cy="639762"/>
          </a:xfrm>
        </p:spPr>
        <p:txBody>
          <a:bodyPr>
            <a:normAutofit/>
          </a:bodyPr>
          <a:lstStyle/>
          <a:p>
            <a:pPr lvl="1" algn="ctr"/>
            <a:r>
              <a:rPr lang="en-US" sz="3200" dirty="0" smtClean="0">
                <a:solidFill>
                  <a:schemeClr val="tx1"/>
                </a:solidFill>
                <a:latin typeface="Footlight MT Light" pitchFamily="18" charset="0"/>
              </a:rPr>
              <a:t>1. </a:t>
            </a:r>
            <a:r>
              <a:rPr lang="fr-CH" sz="3200" dirty="0" smtClean="0">
                <a:solidFill>
                  <a:schemeClr val="tx1"/>
                </a:solidFill>
                <a:latin typeface="Footlight MT Light" pitchFamily="18" charset="0"/>
              </a:rPr>
              <a:t>Possibilités d’emploi </a:t>
            </a:r>
            <a:r>
              <a:rPr lang="en-US" sz="3200" dirty="0" smtClean="0">
                <a:solidFill>
                  <a:schemeClr val="tx1"/>
                </a:solidFill>
                <a:latin typeface="Footlight MT Light" pitchFamily="18" charset="0"/>
              </a:rPr>
              <a:t>(2/3) 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0DBE37-BD6E-456B-B53A-0486E5D4C2E7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538" y="1600200"/>
            <a:ext cx="81629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03238"/>
            <a:ext cx="9144000" cy="639762"/>
          </a:xfrm>
        </p:spPr>
        <p:txBody>
          <a:bodyPr>
            <a:normAutofit/>
          </a:bodyPr>
          <a:lstStyle/>
          <a:p>
            <a:pPr lvl="1" algn="ctr"/>
            <a:r>
              <a:rPr lang="en-US" sz="3200" dirty="0" smtClean="0">
                <a:solidFill>
                  <a:schemeClr val="tx1"/>
                </a:solidFill>
                <a:latin typeface="Footlight MT Light" pitchFamily="18" charset="0"/>
              </a:rPr>
              <a:t>1. </a:t>
            </a:r>
            <a:r>
              <a:rPr lang="fr-CH" sz="3200" dirty="0" smtClean="0">
                <a:solidFill>
                  <a:schemeClr val="tx1"/>
                </a:solidFill>
                <a:latin typeface="Footlight MT Light" pitchFamily="18" charset="0"/>
              </a:rPr>
              <a:t>Possibilités d’emploi </a:t>
            </a:r>
            <a:r>
              <a:rPr lang="en-US" sz="3200" dirty="0" smtClean="0">
                <a:solidFill>
                  <a:schemeClr val="tx1"/>
                </a:solidFill>
                <a:latin typeface="Footlight MT Light" pitchFamily="18" charset="0"/>
              </a:rPr>
              <a:t>(3/3)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0DBE37-BD6E-456B-B53A-0486E5D4C2E7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263" y="1333500"/>
            <a:ext cx="79914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895600"/>
            <a:ext cx="9144000" cy="1143000"/>
          </a:xfrm>
        </p:spPr>
        <p:txBody>
          <a:bodyPr>
            <a:normAutofit/>
          </a:bodyPr>
          <a:lstStyle/>
          <a:p>
            <a:pPr lvl="1">
              <a:buNone/>
            </a:pPr>
            <a:r>
              <a:rPr lang="en-US" sz="3600" dirty="0" smtClean="0">
                <a:solidFill>
                  <a:srgbClr val="0070C0"/>
                </a:solidFill>
                <a:latin typeface="Footlight MT Light" pitchFamily="18" charset="0"/>
              </a:rPr>
              <a:t>2. </a:t>
            </a:r>
            <a:r>
              <a:rPr lang="fr-CH" sz="3600" dirty="0" smtClean="0">
                <a:solidFill>
                  <a:srgbClr val="0070C0"/>
                </a:solidFill>
                <a:latin typeface="Footlight MT Light" pitchFamily="18" charset="0"/>
              </a:rPr>
              <a:t>Gains adéquats et emploi productif </a:t>
            </a:r>
            <a:endParaRPr lang="en-GB" sz="3600" dirty="0" smtClean="0">
              <a:solidFill>
                <a:srgbClr val="0070C0"/>
              </a:solidFill>
              <a:latin typeface="Footlight MT Light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900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03238"/>
            <a:ext cx="9144000" cy="639762"/>
          </a:xfrm>
        </p:spPr>
        <p:txBody>
          <a:bodyPr>
            <a:normAutofit/>
          </a:bodyPr>
          <a:lstStyle/>
          <a:p>
            <a:pPr lvl="1" algn="ctr"/>
            <a:r>
              <a:rPr lang="en-US" sz="3200" dirty="0">
                <a:solidFill>
                  <a:schemeClr val="tx1"/>
                </a:solidFill>
                <a:latin typeface="Footlight MT Light" pitchFamily="18" charset="0"/>
              </a:rPr>
              <a:t>2. </a:t>
            </a:r>
            <a:r>
              <a:rPr lang="fr-CH" sz="3200" dirty="0">
                <a:solidFill>
                  <a:schemeClr val="tx1"/>
                </a:solidFill>
                <a:latin typeface="Footlight MT Light" pitchFamily="18" charset="0"/>
              </a:rPr>
              <a:t>Gains adéquats et emploi productif </a:t>
            </a:r>
            <a:r>
              <a:rPr lang="fr-CH" sz="3200" smtClean="0">
                <a:solidFill>
                  <a:schemeClr val="tx1"/>
                </a:solidFill>
                <a:latin typeface="Footlight MT Light" pitchFamily="18" charset="0"/>
              </a:rPr>
              <a:t>(</a:t>
            </a:r>
            <a:r>
              <a:rPr lang="fr-CH" sz="3200" smtClean="0">
                <a:solidFill>
                  <a:schemeClr val="tx1"/>
                </a:solidFill>
                <a:latin typeface="Footlight MT Light" pitchFamily="18" charset="0"/>
              </a:rPr>
              <a:t>1/1) </a:t>
            </a:r>
            <a:endParaRPr lang="en-US" sz="3200" dirty="0">
              <a:solidFill>
                <a:schemeClr val="tx1"/>
              </a:solidFill>
              <a:latin typeface="Footlight MT Light" pitchFamily="18" charset="0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0DBE37-BD6E-456B-B53A-0486E5D4C2E7}" type="slidenum">
              <a:rPr lang="fr-FR" smtClean="0"/>
              <a:pPr>
                <a:defRPr/>
              </a:pPr>
              <a:t>15</a:t>
            </a:fld>
            <a:endParaRPr lang="fr-FR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" y="1295401"/>
            <a:ext cx="8458200" cy="4267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95600"/>
            <a:ext cx="9144000" cy="1143000"/>
          </a:xfrm>
        </p:spPr>
        <p:txBody>
          <a:bodyPr>
            <a:normAutofit/>
          </a:bodyPr>
          <a:lstStyle/>
          <a:p>
            <a:pPr lvl="1" algn="ctr">
              <a:buNone/>
            </a:pPr>
            <a:r>
              <a:rPr lang="en-US" sz="3600" dirty="0" smtClean="0">
                <a:solidFill>
                  <a:srgbClr val="0070C0"/>
                </a:solidFill>
                <a:latin typeface="Footlight MT Light" pitchFamily="18" charset="0"/>
              </a:rPr>
              <a:t>3. </a:t>
            </a:r>
            <a:r>
              <a:rPr lang="fr-CH" sz="3600" dirty="0" smtClean="0">
                <a:solidFill>
                  <a:srgbClr val="0070C0"/>
                </a:solidFill>
                <a:latin typeface="Footlight MT Light" pitchFamily="18" charset="0"/>
              </a:rPr>
              <a:t>Horaires décents </a:t>
            </a:r>
            <a:endParaRPr lang="en-GB" sz="3600" dirty="0" smtClean="0">
              <a:solidFill>
                <a:srgbClr val="0070C0"/>
              </a:solidFill>
              <a:latin typeface="Footlight MT Light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900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57200"/>
            <a:ext cx="8839200" cy="685800"/>
          </a:xfrm>
        </p:spPr>
        <p:txBody>
          <a:bodyPr>
            <a:normAutofit/>
          </a:bodyPr>
          <a:lstStyle/>
          <a:p>
            <a:pPr lvl="1" algn="ctr"/>
            <a:r>
              <a:rPr lang="en-US" sz="3200" dirty="0" smtClean="0">
                <a:solidFill>
                  <a:schemeClr val="tx1"/>
                </a:solidFill>
                <a:latin typeface="Footlight MT Light" pitchFamily="18" charset="0"/>
              </a:rPr>
              <a:t>3. </a:t>
            </a:r>
            <a:r>
              <a:rPr lang="fr-CH" sz="3200" dirty="0" smtClean="0">
                <a:latin typeface="Footlight MT Light" pitchFamily="18" charset="0"/>
              </a:rPr>
              <a:t>Horaires décents</a:t>
            </a:r>
            <a:r>
              <a:rPr lang="en-US" sz="3200" dirty="0" smtClean="0">
                <a:solidFill>
                  <a:schemeClr val="tx1"/>
                </a:solidFill>
                <a:latin typeface="Footlight MT Light" pitchFamily="18" charset="0"/>
              </a:rPr>
              <a:t>  (1/2)</a:t>
            </a:r>
            <a:endParaRPr lang="en-GB" sz="3200" dirty="0" smtClean="0">
              <a:solidFill>
                <a:schemeClr val="tx1"/>
              </a:solidFill>
              <a:latin typeface="Footlight MT Light" pitchFamily="18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76200" y="762000"/>
            <a:ext cx="8991600" cy="6172200"/>
          </a:xfrm>
        </p:spPr>
        <p:txBody>
          <a:bodyPr>
            <a:normAutofit lnSpcReduction="10000"/>
          </a:bodyPr>
          <a:lstStyle/>
          <a:p>
            <a:endParaRPr lang="en-US" sz="6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Le volume horaire total des heures habituellement travaillées par les jeunes dans la région de Tanger-Tétouan-Al Hoceima par semaine a atteint environ </a:t>
            </a:r>
            <a:r>
              <a:rPr lang="fr-FR" sz="2400" b="1" dirty="0" smtClean="0">
                <a:latin typeface="Footlight MT Light" pitchFamily="18" charset="0"/>
              </a:rPr>
              <a:t>7,8 </a:t>
            </a:r>
            <a:r>
              <a:rPr lang="fr-FR" sz="2400" dirty="0" smtClean="0">
                <a:latin typeface="Footlight MT Light" pitchFamily="18" charset="0"/>
              </a:rPr>
              <a:t>millions heures en 2016.</a:t>
            </a:r>
          </a:p>
          <a:p>
            <a:endParaRPr lang="fr-FR" sz="5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86,2% de ce volume horaire est effectué par les hommes et 63,7% est réalisé dans le milieu rural.</a:t>
            </a:r>
          </a:p>
          <a:p>
            <a:endParaRPr lang="fr-FR" sz="3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En terme de volume hebdomadaire moyen, les jeunes hommes de la région travaillent environ 11 heures de plus que les jeunes femmes (49,12 contre 38,04) et les citadins presque 6 heures de plus que les ruraux (51,07 contre 45,28). </a:t>
            </a:r>
          </a:p>
          <a:p>
            <a:endParaRPr lang="fr-FR" sz="3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64,6% des jeunes actifs occupés de la région effectuent une durée de travail excessive. Cette proportion atteint 69,5% parmi les hommes contre 40,6% parmi les femmes.</a:t>
            </a:r>
          </a:p>
          <a:p>
            <a:r>
              <a:rPr lang="fr-FR" sz="2400" dirty="0" smtClean="0">
                <a:latin typeface="Footlight MT Light" pitchFamily="18" charset="0"/>
              </a:rPr>
              <a:t>Le sous emploi lié à la durée de travail tel que défini par le BIT reste assez faible, son taux est de 5.2% . </a:t>
            </a:r>
          </a:p>
          <a:p>
            <a:endParaRPr lang="fr-FR" sz="400" dirty="0" smtClean="0">
              <a:latin typeface="Footlight MT Ligh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0DBE37-BD6E-456B-B53A-0486E5D4C2E7}" type="slidenum">
              <a:rPr lang="fr-FR" smtClean="0"/>
              <a:pPr>
                <a:defRPr/>
              </a:pPr>
              <a:t>17</a:t>
            </a:fld>
            <a:endParaRPr lang="fr-FR" dirty="0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533400"/>
            <a:ext cx="8839200" cy="685800"/>
          </a:xfrm>
        </p:spPr>
        <p:txBody>
          <a:bodyPr>
            <a:normAutofit/>
          </a:bodyPr>
          <a:lstStyle/>
          <a:p>
            <a:pPr lvl="1" algn="ctr"/>
            <a:r>
              <a:rPr lang="en-US" sz="3200" dirty="0" smtClean="0">
                <a:solidFill>
                  <a:schemeClr val="tx1"/>
                </a:solidFill>
                <a:latin typeface="Footlight MT Light" pitchFamily="18" charset="0"/>
              </a:rPr>
              <a:t>3. </a:t>
            </a:r>
            <a:r>
              <a:rPr lang="fr-CH" sz="3200" dirty="0" smtClean="0">
                <a:latin typeface="Footlight MT Light" pitchFamily="18" charset="0"/>
              </a:rPr>
              <a:t>Horaires décents</a:t>
            </a:r>
            <a:r>
              <a:rPr lang="en-US" sz="3200" dirty="0" smtClean="0">
                <a:solidFill>
                  <a:schemeClr val="tx1"/>
                </a:solidFill>
                <a:latin typeface="Footlight MT Light" pitchFamily="18" charset="0"/>
              </a:rPr>
              <a:t>  (2/2)</a:t>
            </a:r>
            <a:endParaRPr lang="en-GB" sz="3200" dirty="0" smtClean="0">
              <a:solidFill>
                <a:schemeClr val="tx1"/>
              </a:solidFill>
              <a:latin typeface="Footlight MT Light" pitchFamily="18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76200" y="609600"/>
            <a:ext cx="8991600" cy="6248400"/>
          </a:xfrm>
        </p:spPr>
        <p:txBody>
          <a:bodyPr>
            <a:normAutofit/>
          </a:bodyPr>
          <a:lstStyle/>
          <a:p>
            <a:endParaRPr lang="en-US" sz="600" dirty="0" smtClean="0">
              <a:latin typeface="Footlight MT Light" pitchFamily="18" charset="0"/>
            </a:endParaRPr>
          </a:p>
          <a:p>
            <a:endParaRPr lang="fr-FR" sz="2400" dirty="0" smtClean="0">
              <a:latin typeface="Footlight MT Light" pitchFamily="18" charset="0"/>
            </a:endParaRPr>
          </a:p>
          <a:p>
            <a:endParaRPr lang="fr-FR" sz="2400" dirty="0" smtClean="0">
              <a:latin typeface="Footlight MT Light" pitchFamily="18" charset="0"/>
            </a:endParaRPr>
          </a:p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0DBE37-BD6E-456B-B53A-0486E5D4C2E7}" type="slidenum">
              <a:rPr lang="fr-FR" smtClean="0"/>
              <a:pPr>
                <a:defRPr/>
              </a:pPr>
              <a:t>18</a:t>
            </a:fld>
            <a:endParaRPr lang="fr-FR" dirty="0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39" y="1352550"/>
            <a:ext cx="9053322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0" y="2895600"/>
            <a:ext cx="10058400" cy="1143000"/>
          </a:xfrm>
        </p:spPr>
        <p:txBody>
          <a:bodyPr>
            <a:normAutofit lnSpcReduction="10000"/>
          </a:bodyPr>
          <a:lstStyle/>
          <a:p>
            <a:pPr lvl="1" algn="ctr">
              <a:buNone/>
            </a:pPr>
            <a:r>
              <a:rPr lang="en-US" sz="3600" dirty="0" smtClean="0">
                <a:solidFill>
                  <a:srgbClr val="0070C0"/>
                </a:solidFill>
                <a:latin typeface="Footlight MT Light" pitchFamily="18" charset="0"/>
              </a:rPr>
              <a:t>4. </a:t>
            </a:r>
            <a:r>
              <a:rPr lang="fr-FR" sz="3600" dirty="0" smtClean="0">
                <a:solidFill>
                  <a:srgbClr val="0070C0"/>
                </a:solidFill>
                <a:latin typeface="Footlight MT Light" pitchFamily="18" charset="0"/>
              </a:rPr>
              <a:t>Combiner travail, famille et vie personnelle</a:t>
            </a:r>
            <a:r>
              <a:rPr lang="fr-CH" sz="3600" dirty="0" smtClean="0">
                <a:solidFill>
                  <a:srgbClr val="0070C0"/>
                </a:solidFill>
                <a:latin typeface="Footlight MT Light" pitchFamily="18" charset="0"/>
              </a:rPr>
              <a:t> </a:t>
            </a:r>
            <a:endParaRPr lang="en-GB" sz="3600" dirty="0" smtClean="0">
              <a:solidFill>
                <a:srgbClr val="0070C0"/>
              </a:solidFill>
              <a:latin typeface="Footlight MT Light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900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685800"/>
          </a:xfrm>
        </p:spPr>
        <p:txBody>
          <a:bodyPr>
            <a:normAutofit/>
          </a:bodyPr>
          <a:lstStyle/>
          <a:p>
            <a:r>
              <a:rPr lang="en-GB" sz="3200" b="1" dirty="0" smtClean="0">
                <a:solidFill>
                  <a:srgbClr val="0070C0"/>
                </a:solidFill>
                <a:latin typeface="Footlight MT Light" pitchFamily="18" charset="0"/>
                <a:ea typeface="+mn-ea"/>
                <a:cs typeface="+mn-cs"/>
              </a:rPr>
              <a:t>    Plan</a:t>
            </a:r>
            <a:endParaRPr lang="en-GB" sz="3200" b="1" dirty="0">
              <a:solidFill>
                <a:srgbClr val="0070C0"/>
              </a:solidFill>
              <a:latin typeface="Footlight MT Light" pitchFamily="18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763000" cy="6019800"/>
          </a:xfrm>
        </p:spPr>
        <p:txBody>
          <a:bodyPr>
            <a:normAutofit/>
          </a:bodyPr>
          <a:lstStyle/>
          <a:p>
            <a:r>
              <a:rPr lang="fr-CH" sz="2800" b="1" dirty="0" smtClean="0">
                <a:solidFill>
                  <a:srgbClr val="0070C0"/>
                </a:solidFill>
                <a:latin typeface="Footlight MT Light" pitchFamily="18" charset="0"/>
              </a:rPr>
              <a:t>I. Contexte de la Mesure du Travail Décent</a:t>
            </a:r>
          </a:p>
          <a:p>
            <a:pPr lvl="1">
              <a:spcBef>
                <a:spcPct val="0"/>
              </a:spcBef>
              <a:buClrTx/>
              <a:buFont typeface="Courier New" pitchFamily="49" charset="0"/>
              <a:buChar char="o"/>
            </a:pPr>
            <a:r>
              <a:rPr lang="fr-CH" sz="2400" dirty="0" smtClean="0">
                <a:latin typeface="Footlight MT Light" pitchFamily="18" charset="0"/>
              </a:rPr>
              <a:t>Concept du Travail Décent du BIT</a:t>
            </a:r>
          </a:p>
          <a:p>
            <a:pPr lvl="1">
              <a:spcBef>
                <a:spcPct val="0"/>
              </a:spcBef>
              <a:buFont typeface="Courier New" pitchFamily="49" charset="0"/>
              <a:buChar char="o"/>
            </a:pPr>
            <a:r>
              <a:rPr lang="fr-CH" sz="2400" dirty="0" smtClean="0">
                <a:latin typeface="Footlight MT Light" pitchFamily="18" charset="0"/>
              </a:rPr>
              <a:t>Le Travail Décent : l’objectif principal du BIT</a:t>
            </a:r>
          </a:p>
          <a:p>
            <a:pPr lvl="1">
              <a:spcBef>
                <a:spcPct val="0"/>
              </a:spcBef>
              <a:buFont typeface="Courier New" pitchFamily="49" charset="0"/>
              <a:buChar char="o"/>
            </a:pPr>
            <a:endParaRPr lang="fr-CH" sz="2400" dirty="0" smtClean="0">
              <a:latin typeface="Footlight MT Light" pitchFamily="18" charset="0"/>
            </a:endParaRPr>
          </a:p>
          <a:p>
            <a:r>
              <a:rPr lang="fr-CH" sz="2800" b="1" dirty="0" smtClean="0">
                <a:solidFill>
                  <a:srgbClr val="0070C0"/>
                </a:solidFill>
                <a:latin typeface="Footlight MT Light" pitchFamily="18" charset="0"/>
              </a:rPr>
              <a:t>II. Cadre du Travail Décent et Indicateurs</a:t>
            </a:r>
          </a:p>
          <a:p>
            <a:pPr lvl="1">
              <a:spcBef>
                <a:spcPct val="0"/>
              </a:spcBef>
              <a:buFont typeface="Courier New" pitchFamily="49" charset="0"/>
              <a:buChar char="o"/>
            </a:pPr>
            <a:r>
              <a:rPr lang="fr-CH" sz="2400" dirty="0" smtClean="0">
                <a:latin typeface="Footlight MT Light" pitchFamily="18" charset="0"/>
              </a:rPr>
              <a:t>Groupes d’indicateurs du Travail Décent</a:t>
            </a:r>
            <a:endParaRPr lang="en-US" sz="2400" dirty="0" smtClean="0">
              <a:latin typeface="Footlight MT Light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  <a:defRPr/>
            </a:pPr>
            <a:r>
              <a:rPr lang="fr-CH" sz="2400" dirty="0" smtClean="0">
                <a:latin typeface="Footlight MT Light" pitchFamily="18" charset="0"/>
              </a:rPr>
              <a:t>Les 18 Indicateurs principaux du Travail Décent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  <a:defRPr/>
            </a:pPr>
            <a:endParaRPr lang="en-US" sz="2400" dirty="0" smtClean="0">
              <a:latin typeface="Footlight MT Light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 smtClean="0">
                <a:solidFill>
                  <a:srgbClr val="0070C0"/>
                </a:solidFill>
                <a:latin typeface="Footlight MT Light" pitchFamily="18" charset="0"/>
              </a:rPr>
              <a:t>III. Les </a:t>
            </a:r>
            <a:r>
              <a:rPr lang="fr-CH" sz="2800" b="1" dirty="0" smtClean="0">
                <a:solidFill>
                  <a:srgbClr val="0070C0"/>
                </a:solidFill>
                <a:latin typeface="Footlight MT Light" pitchFamily="18" charset="0"/>
              </a:rPr>
              <a:t>Indicateurs du Travail Décent dans la région de Tanger-</a:t>
            </a:r>
            <a:r>
              <a:rPr lang="fr-CH" sz="2800" b="1" dirty="0" err="1" smtClean="0">
                <a:solidFill>
                  <a:srgbClr val="0070C0"/>
                </a:solidFill>
                <a:latin typeface="Footlight MT Light" pitchFamily="18" charset="0"/>
              </a:rPr>
              <a:t>Tetouan</a:t>
            </a:r>
            <a:r>
              <a:rPr lang="fr-CH" sz="2800" b="1" dirty="0" smtClean="0">
                <a:solidFill>
                  <a:srgbClr val="0070C0"/>
                </a:solidFill>
                <a:latin typeface="Footlight MT Light" pitchFamily="18" charset="0"/>
              </a:rPr>
              <a:t>-Al </a:t>
            </a:r>
            <a:r>
              <a:rPr lang="fr-CH" sz="2800" b="1" dirty="0" err="1" smtClean="0">
                <a:solidFill>
                  <a:srgbClr val="0070C0"/>
                </a:solidFill>
                <a:latin typeface="Footlight MT Light" pitchFamily="18" charset="0"/>
              </a:rPr>
              <a:t>Hoceïma</a:t>
            </a:r>
            <a:endParaRPr lang="en-GB" sz="2800" b="1" dirty="0" smtClean="0">
              <a:solidFill>
                <a:srgbClr val="0070C0"/>
              </a:solidFill>
              <a:latin typeface="Footlight MT Light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2800" b="1" dirty="0" smtClean="0">
              <a:solidFill>
                <a:srgbClr val="0070C0"/>
              </a:solidFill>
              <a:latin typeface="Footlight MT Light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 smtClean="0">
                <a:solidFill>
                  <a:srgbClr val="0070C0"/>
                </a:solidFill>
                <a:latin typeface="Footlight MT Light" pitchFamily="18" charset="0"/>
              </a:rPr>
              <a:t>Conclusion</a:t>
            </a:r>
            <a:endParaRPr lang="ar-EG" sz="2800" b="1" dirty="0" smtClean="0">
              <a:solidFill>
                <a:srgbClr val="0070C0"/>
              </a:solidFill>
              <a:latin typeface="Footlight MT Light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fr-CH" sz="2800" dirty="0" smtClean="0">
              <a:latin typeface="Footlight MT Light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  <a:defRPr/>
            </a:pPr>
            <a:endParaRPr lang="en-US" sz="2400" dirty="0" smtClean="0">
              <a:latin typeface="Footlight MT Light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  <a:defRPr/>
            </a:pPr>
            <a:endParaRPr lang="fr-CH" sz="2400" dirty="0" smtClean="0">
              <a:latin typeface="Footlight MT Light" pitchFamily="18" charset="0"/>
            </a:endParaRPr>
          </a:p>
          <a:p>
            <a:pPr>
              <a:spcBef>
                <a:spcPct val="0"/>
              </a:spcBef>
            </a:pPr>
            <a:endParaRPr lang="fr-CH" sz="2800" dirty="0" smtClean="0">
              <a:latin typeface="Footlight MT Light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Tx/>
            </a:pPr>
            <a:endParaRPr lang="en-US" sz="2800" dirty="0" smtClean="0">
              <a:latin typeface="Footlight MT Light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ClrTx/>
            </a:pP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52900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81000"/>
            <a:ext cx="8839200" cy="685800"/>
          </a:xfrm>
        </p:spPr>
        <p:txBody>
          <a:bodyPr>
            <a:normAutofit fontScale="90000"/>
          </a:bodyPr>
          <a:lstStyle/>
          <a:p>
            <a:pPr lvl="1" algn="ctr"/>
            <a:r>
              <a:rPr lang="en-US" sz="3200" dirty="0" smtClean="0">
                <a:latin typeface="Footlight MT Light" pitchFamily="18" charset="0"/>
              </a:rPr>
              <a:t>4. </a:t>
            </a:r>
            <a:r>
              <a:rPr lang="fr-FR" sz="3200" dirty="0" smtClean="0">
                <a:solidFill>
                  <a:schemeClr val="tx1"/>
                </a:solidFill>
                <a:latin typeface="Footlight MT Light" pitchFamily="18" charset="0"/>
              </a:rPr>
              <a:t>Combiner travail, famille et vie personnelle(1/1)</a:t>
            </a:r>
            <a:endParaRPr lang="en-GB" sz="3200" dirty="0" smtClean="0">
              <a:solidFill>
                <a:schemeClr val="tx1"/>
              </a:solidFill>
              <a:latin typeface="Footlight MT Light" pitchFamily="18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76200" y="838200"/>
            <a:ext cx="8991600" cy="6172200"/>
          </a:xfrm>
        </p:spPr>
        <p:txBody>
          <a:bodyPr>
            <a:normAutofit/>
          </a:bodyPr>
          <a:lstStyle/>
          <a:p>
            <a:endParaRPr lang="en-US" sz="6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les femmes trouvent relativement plus de difficultés à concilier entre vie professionnelle et vie personnelle.</a:t>
            </a:r>
          </a:p>
          <a:p>
            <a:endParaRPr lang="fr-FR" sz="400" dirty="0" smtClean="0">
              <a:latin typeface="Footlight MT Light" pitchFamily="18" charset="0"/>
            </a:endParaRPr>
          </a:p>
          <a:p>
            <a:pPr lvl="0"/>
            <a:r>
              <a:rPr lang="fr-FR" sz="2400" dirty="0" smtClean="0">
                <a:latin typeface="Footlight MT Light" pitchFamily="18" charset="0"/>
              </a:rPr>
              <a:t>abstraction faite du milieu de résidence, la hiérarchisation des activités de la femme marocaine n’a pas connu de changement durant ces quinze dernières années.</a:t>
            </a:r>
          </a:p>
          <a:p>
            <a:endParaRPr lang="fr-FR" sz="2200" dirty="0" smtClean="0">
              <a:latin typeface="Footlight MT Ligh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0DBE37-BD6E-456B-B53A-0486E5D4C2E7}" type="slidenum">
              <a:rPr lang="fr-FR" smtClean="0"/>
              <a:pPr>
                <a:defRPr/>
              </a:pPr>
              <a:t>20</a:t>
            </a:fld>
            <a:endParaRPr lang="fr-FR" dirty="0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581400"/>
            <a:ext cx="800504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95600"/>
            <a:ext cx="9144000" cy="1143000"/>
          </a:xfrm>
        </p:spPr>
        <p:txBody>
          <a:bodyPr>
            <a:normAutofit/>
          </a:bodyPr>
          <a:lstStyle/>
          <a:p>
            <a:pPr lvl="1" algn="ctr">
              <a:buNone/>
            </a:pPr>
            <a:r>
              <a:rPr lang="en-US" sz="3600" dirty="0" smtClean="0">
                <a:solidFill>
                  <a:srgbClr val="0070C0"/>
                </a:solidFill>
                <a:latin typeface="Footlight MT Light" pitchFamily="18" charset="0"/>
              </a:rPr>
              <a:t>6. </a:t>
            </a:r>
            <a:r>
              <a:rPr lang="fr-CH" sz="3600" dirty="0" smtClean="0">
                <a:solidFill>
                  <a:srgbClr val="0070C0"/>
                </a:solidFill>
                <a:latin typeface="Footlight MT Light" pitchFamily="18" charset="0"/>
              </a:rPr>
              <a:t>Stabilité et sécurité du travail </a:t>
            </a:r>
            <a:endParaRPr lang="en-GB" sz="3600" dirty="0" smtClean="0">
              <a:solidFill>
                <a:srgbClr val="0070C0"/>
              </a:solidFill>
              <a:latin typeface="Footlight MT Light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900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533400"/>
            <a:ext cx="8839200" cy="685800"/>
          </a:xfrm>
        </p:spPr>
        <p:txBody>
          <a:bodyPr>
            <a:normAutofit/>
          </a:bodyPr>
          <a:lstStyle/>
          <a:p>
            <a:pPr lvl="1" algn="ctr"/>
            <a:r>
              <a:rPr lang="en-US" sz="3200" dirty="0" smtClean="0">
                <a:solidFill>
                  <a:schemeClr val="tx1"/>
                </a:solidFill>
                <a:latin typeface="Footlight MT Light" pitchFamily="18" charset="0"/>
              </a:rPr>
              <a:t>6. </a:t>
            </a:r>
            <a:r>
              <a:rPr lang="fr-CH" sz="3200" dirty="0" smtClean="0">
                <a:solidFill>
                  <a:schemeClr val="tx1"/>
                </a:solidFill>
                <a:latin typeface="Footlight MT Light" pitchFamily="18" charset="0"/>
              </a:rPr>
              <a:t>Stabilité et sécurité du travail </a:t>
            </a:r>
            <a:r>
              <a:rPr lang="en-US" sz="3200" dirty="0" smtClean="0">
                <a:solidFill>
                  <a:schemeClr val="tx1"/>
                </a:solidFill>
                <a:latin typeface="Footlight MT Light" pitchFamily="18" charset="0"/>
              </a:rPr>
              <a:t>(1/2)</a:t>
            </a:r>
            <a:endParaRPr lang="en-GB" sz="3200" dirty="0" smtClean="0">
              <a:solidFill>
                <a:schemeClr val="tx1"/>
              </a:solidFill>
              <a:latin typeface="Footlight MT Light" pitchFamily="18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0" y="1219200"/>
            <a:ext cx="9067800" cy="6324600"/>
          </a:xfrm>
        </p:spPr>
        <p:txBody>
          <a:bodyPr>
            <a:normAutofit/>
          </a:bodyPr>
          <a:lstStyle/>
          <a:p>
            <a:endParaRPr lang="en-US" sz="600" dirty="0" smtClean="0">
              <a:latin typeface="Footlight MT Light" pitchFamily="18" charset="0"/>
            </a:endParaRPr>
          </a:p>
          <a:p>
            <a:endParaRPr lang="fr-FR" sz="300" u="sng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Le travail précaire concerne 25.298 jeunes en 2016, soit </a:t>
            </a:r>
            <a:r>
              <a:rPr lang="fr-FR" sz="2400" b="1" dirty="0" smtClean="0">
                <a:latin typeface="Footlight MT Light" pitchFamily="18" charset="0"/>
              </a:rPr>
              <a:t>15,2% de l’ensemble des jeunes actifs occupés</a:t>
            </a:r>
            <a:r>
              <a:rPr lang="fr-FR" sz="2400" dirty="0" smtClean="0">
                <a:latin typeface="Footlight MT Light" pitchFamily="18" charset="0"/>
              </a:rPr>
              <a:t>. Parmi cette catégorie, les occasionnels représentent 43,7%, les saisonniers 48,8% et les stagiaires 7,5%.</a:t>
            </a:r>
          </a:p>
          <a:p>
            <a:endParaRPr lang="fr-FR" sz="400" dirty="0" smtClean="0">
              <a:latin typeface="Footlight MT Light" pitchFamily="18" charset="0"/>
            </a:endParaRPr>
          </a:p>
          <a:p>
            <a:endParaRPr lang="fr-FR" sz="3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C’est un phénomène principalement rural (80%),  masculin (93%), concentré dans les BTP où il représente 55,2%.</a:t>
            </a:r>
            <a:endParaRPr lang="fr-FR" sz="2400" dirty="0" smtClean="0">
              <a:solidFill>
                <a:srgbClr val="FF0000"/>
              </a:solidFill>
              <a:latin typeface="Footlight MT Light" pitchFamily="18" charset="0"/>
            </a:endParaRPr>
          </a:p>
          <a:p>
            <a:endParaRPr lang="fr-FR" sz="3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32% des jeunes ont 2 à 5 ans d’ancienneté moyenne dans leur emploi principal.</a:t>
            </a:r>
            <a:endParaRPr lang="fr-FR" sz="2400" smtClean="0">
              <a:latin typeface="Footlight MT Light" pitchFamily="18" charset="0"/>
            </a:endParaRPr>
          </a:p>
          <a:p>
            <a:endParaRPr lang="fr-FR" sz="400" b="1" dirty="0" smtClean="0">
              <a:latin typeface="Footlight MT Light" pitchFamily="18" charset="0"/>
            </a:endParaRPr>
          </a:p>
          <a:p>
            <a:endParaRPr lang="fr-FR" sz="300" dirty="0" smtClean="0">
              <a:solidFill>
                <a:srgbClr val="00B050"/>
              </a:solidFill>
              <a:latin typeface="Footlight MT Light" pitchFamily="18" charset="0"/>
            </a:endParaRPr>
          </a:p>
          <a:p>
            <a:endParaRPr lang="fr-FR" sz="400" dirty="0" smtClean="0">
              <a:solidFill>
                <a:srgbClr val="00B050"/>
              </a:solidFill>
              <a:latin typeface="Footlight MT Ligh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0DBE37-BD6E-456B-B53A-0486E5D4C2E7}" type="slidenum">
              <a:rPr lang="fr-FR" smtClean="0"/>
              <a:pPr>
                <a:defRPr/>
              </a:pPr>
              <a:t>22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762000"/>
            <a:ext cx="8839200" cy="685800"/>
          </a:xfrm>
        </p:spPr>
        <p:txBody>
          <a:bodyPr>
            <a:normAutofit/>
          </a:bodyPr>
          <a:lstStyle/>
          <a:p>
            <a:pPr lvl="1" algn="ctr"/>
            <a:r>
              <a:rPr lang="en-US" sz="3200" dirty="0" smtClean="0">
                <a:solidFill>
                  <a:schemeClr val="tx1"/>
                </a:solidFill>
                <a:latin typeface="Footlight MT Light" pitchFamily="18" charset="0"/>
              </a:rPr>
              <a:t>6. </a:t>
            </a:r>
            <a:r>
              <a:rPr lang="fr-CH" sz="3200" dirty="0" smtClean="0">
                <a:solidFill>
                  <a:schemeClr val="tx1"/>
                </a:solidFill>
                <a:latin typeface="Footlight MT Light" pitchFamily="18" charset="0"/>
              </a:rPr>
              <a:t>Stabilité et sécurité du travail </a:t>
            </a:r>
            <a:r>
              <a:rPr lang="en-US" sz="3200" dirty="0" smtClean="0">
                <a:solidFill>
                  <a:schemeClr val="tx1"/>
                </a:solidFill>
                <a:latin typeface="Footlight MT Light" pitchFamily="18" charset="0"/>
              </a:rPr>
              <a:t>(2/2)</a:t>
            </a:r>
            <a:endParaRPr lang="en-GB" sz="3200" dirty="0" smtClean="0">
              <a:solidFill>
                <a:schemeClr val="tx1"/>
              </a:solidFill>
              <a:latin typeface="Footlight MT Light" pitchFamily="18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76200" y="609600"/>
            <a:ext cx="8991600" cy="6248400"/>
          </a:xfrm>
        </p:spPr>
        <p:txBody>
          <a:bodyPr>
            <a:normAutofit/>
          </a:bodyPr>
          <a:lstStyle/>
          <a:p>
            <a:endParaRPr lang="en-US" sz="600" dirty="0" smtClean="0">
              <a:latin typeface="Footlight MT Light" pitchFamily="18" charset="0"/>
            </a:endParaRPr>
          </a:p>
          <a:p>
            <a:endParaRPr lang="fr-FR" sz="2400" dirty="0" smtClean="0">
              <a:latin typeface="Footlight MT Light" pitchFamily="18" charset="0"/>
            </a:endParaRPr>
          </a:p>
          <a:p>
            <a:endParaRPr lang="fr-FR" sz="2400" dirty="0" smtClean="0">
              <a:latin typeface="Footlight MT Light" pitchFamily="18" charset="0"/>
            </a:endParaRPr>
          </a:p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0DBE37-BD6E-456B-B53A-0486E5D4C2E7}" type="slidenum">
              <a:rPr lang="fr-FR" smtClean="0"/>
              <a:pPr>
                <a:defRPr/>
              </a:pPr>
              <a:t>23</a:t>
            </a:fld>
            <a:endParaRPr lang="fr-FR" dirty="0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58" y="1381125"/>
            <a:ext cx="8993884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0" y="2819400"/>
            <a:ext cx="10287000" cy="1143000"/>
          </a:xfrm>
        </p:spPr>
        <p:txBody>
          <a:bodyPr>
            <a:normAutofit fontScale="92500" lnSpcReduction="10000"/>
          </a:bodyPr>
          <a:lstStyle/>
          <a:p>
            <a:pPr lvl="1" algn="ctr">
              <a:buNone/>
            </a:pPr>
            <a:r>
              <a:rPr lang="en-US" sz="3600" dirty="0" smtClean="0">
                <a:solidFill>
                  <a:srgbClr val="0070C0"/>
                </a:solidFill>
                <a:latin typeface="Footlight MT Light" pitchFamily="18" charset="0"/>
              </a:rPr>
              <a:t>7. </a:t>
            </a:r>
            <a:r>
              <a:rPr lang="fr-CH" sz="3600" dirty="0" smtClean="0">
                <a:solidFill>
                  <a:srgbClr val="0070C0"/>
                </a:solidFill>
                <a:latin typeface="Footlight MT Light" pitchFamily="18" charset="0"/>
              </a:rPr>
              <a:t>Egalité de chances et </a:t>
            </a:r>
          </a:p>
          <a:p>
            <a:pPr lvl="1" algn="ctr">
              <a:buNone/>
            </a:pPr>
            <a:r>
              <a:rPr lang="fr-CH" sz="3600" dirty="0" smtClean="0">
                <a:solidFill>
                  <a:srgbClr val="0070C0"/>
                </a:solidFill>
                <a:latin typeface="Footlight MT Light" pitchFamily="18" charset="0"/>
              </a:rPr>
              <a:t>de traitement dans l’emploi </a:t>
            </a:r>
            <a:endParaRPr lang="en-GB" sz="3600" dirty="0" smtClean="0">
              <a:solidFill>
                <a:srgbClr val="0070C0"/>
              </a:solidFill>
              <a:latin typeface="Footlight MT Light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900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609600"/>
            <a:ext cx="8839200" cy="685800"/>
          </a:xfrm>
        </p:spPr>
        <p:txBody>
          <a:bodyPr>
            <a:normAutofit fontScale="90000"/>
          </a:bodyPr>
          <a:lstStyle/>
          <a:p>
            <a:pPr lvl="1"/>
            <a:r>
              <a:rPr lang="en-US" sz="3200" dirty="0">
                <a:solidFill>
                  <a:schemeClr val="tx1"/>
                </a:solidFill>
                <a:latin typeface="Footlight MT Light" pitchFamily="18" charset="0"/>
              </a:rPr>
              <a:t>7. </a:t>
            </a:r>
            <a:r>
              <a:rPr lang="fr-CH" sz="3200" dirty="0" smtClean="0">
                <a:solidFill>
                  <a:schemeClr val="tx1"/>
                </a:solidFill>
                <a:latin typeface="Footlight MT Light" pitchFamily="18" charset="0"/>
              </a:rPr>
              <a:t>Egalité de chances et de traitement dans l’emploi (1/1)</a:t>
            </a:r>
            <a:endParaRPr lang="en-GB" sz="3200" dirty="0" smtClean="0">
              <a:solidFill>
                <a:schemeClr val="tx1"/>
              </a:solidFill>
              <a:latin typeface="Footlight MT Light" pitchFamily="18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0" y="1066800"/>
            <a:ext cx="9296400" cy="6172200"/>
          </a:xfrm>
        </p:spPr>
        <p:txBody>
          <a:bodyPr>
            <a:normAutofit/>
          </a:bodyPr>
          <a:lstStyle/>
          <a:p>
            <a:endParaRPr lang="en-US" sz="6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Au Maroc, la participation de la femme à l’activité économique est encore insuffisante par rapport à son potentiel. </a:t>
            </a:r>
            <a:endParaRPr lang="fr-FR" sz="2400" dirty="0" smtClean="0">
              <a:solidFill>
                <a:srgbClr val="FF0000"/>
              </a:solidFill>
              <a:latin typeface="Footlight MT Light" pitchFamily="18" charset="0"/>
            </a:endParaRPr>
          </a:p>
          <a:p>
            <a:endParaRPr lang="fr-FR" sz="500" dirty="0" smtClean="0">
              <a:latin typeface="Footlight MT Light" pitchFamily="18" charset="0"/>
            </a:endParaRPr>
          </a:p>
          <a:p>
            <a:endParaRPr lang="fr-FR" sz="4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64% des jeunes femmes employées vivent en milieu rural et 60,7% sont sans diplôme. </a:t>
            </a:r>
          </a:p>
          <a:p>
            <a:endParaRPr lang="fr-FR" sz="4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Le secteur de l'agriculture reste la principale source d'emploi pour les jeunes actifs occupés de la région avec une part de 53%.</a:t>
            </a:r>
          </a:p>
          <a:p>
            <a:r>
              <a:rPr lang="fr-FR" sz="2400" dirty="0" smtClean="0">
                <a:latin typeface="Footlight MT Light" pitchFamily="18" charset="0"/>
              </a:rPr>
              <a:t>Les jeunes femmes de la région TAT trouvent plus de difficultés à accéder au marché du travail, </a:t>
            </a:r>
            <a:r>
              <a:rPr lang="fr-FR" sz="2400" b="1" dirty="0" smtClean="0">
                <a:latin typeface="Footlight MT Light" pitchFamily="18" charset="0"/>
              </a:rPr>
              <a:t>leur taux de chômage est plus élevé que celui des jeunes hommes de 9 points,  avec un écart atteignant 7 points pour les diplômés de niveau moyen.</a:t>
            </a:r>
          </a:p>
          <a:p>
            <a:endParaRPr lang="fr-FR" sz="2400" dirty="0" smtClean="0">
              <a:latin typeface="Footlight MT Light" pitchFamily="18" charset="0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981200" y="6172200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95600"/>
            <a:ext cx="9144000" cy="1143000"/>
          </a:xfrm>
        </p:spPr>
        <p:txBody>
          <a:bodyPr>
            <a:normAutofit/>
          </a:bodyPr>
          <a:lstStyle/>
          <a:p>
            <a:pPr lvl="1" algn="ctr">
              <a:buNone/>
            </a:pPr>
            <a:r>
              <a:rPr lang="en-US" sz="3600" dirty="0" smtClean="0">
                <a:solidFill>
                  <a:srgbClr val="0070C0"/>
                </a:solidFill>
                <a:latin typeface="Footlight MT Light" pitchFamily="18" charset="0"/>
              </a:rPr>
              <a:t>9. </a:t>
            </a:r>
            <a:r>
              <a:rPr lang="fr-CH" sz="3600" dirty="0" smtClean="0">
                <a:solidFill>
                  <a:srgbClr val="0070C0"/>
                </a:solidFill>
                <a:latin typeface="Footlight MT Light" pitchFamily="18" charset="0"/>
              </a:rPr>
              <a:t>Sécurité sociale </a:t>
            </a:r>
            <a:endParaRPr lang="en-GB" sz="3600" dirty="0" smtClean="0">
              <a:solidFill>
                <a:srgbClr val="0070C0"/>
              </a:solidFill>
              <a:latin typeface="Footlight MT Light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900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533400"/>
            <a:ext cx="8839200" cy="685800"/>
          </a:xfrm>
        </p:spPr>
        <p:txBody>
          <a:bodyPr>
            <a:normAutofit/>
          </a:bodyPr>
          <a:lstStyle/>
          <a:p>
            <a:pPr lvl="1" algn="ctr"/>
            <a:r>
              <a:rPr lang="en-US" sz="3200" dirty="0" smtClean="0">
                <a:latin typeface="Footlight MT Light" pitchFamily="18" charset="0"/>
              </a:rPr>
              <a:t>9. </a:t>
            </a:r>
            <a:r>
              <a:rPr lang="fr-CH" sz="3200" dirty="0" smtClean="0">
                <a:solidFill>
                  <a:schemeClr val="tx1"/>
                </a:solidFill>
                <a:latin typeface="Footlight MT Light" pitchFamily="18" charset="0"/>
              </a:rPr>
              <a:t>Sécurité sociale</a:t>
            </a:r>
            <a:r>
              <a:rPr lang="en-US" sz="3200" dirty="0" smtClean="0">
                <a:latin typeface="Footlight MT Light" pitchFamily="18" charset="0"/>
              </a:rPr>
              <a:t>(</a:t>
            </a:r>
            <a:r>
              <a:rPr lang="en-US" sz="3200" dirty="0" smtClean="0">
                <a:solidFill>
                  <a:schemeClr val="tx1"/>
                </a:solidFill>
                <a:latin typeface="Footlight MT Light" pitchFamily="18" charset="0"/>
              </a:rPr>
              <a:t>1/1)</a:t>
            </a:r>
            <a:endParaRPr lang="en-GB" sz="3200" dirty="0" smtClean="0">
              <a:solidFill>
                <a:schemeClr val="tx1"/>
              </a:solidFill>
              <a:latin typeface="Footlight MT Light" pitchFamily="18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76200" y="1371600"/>
            <a:ext cx="8991600" cy="6172200"/>
          </a:xfrm>
        </p:spPr>
        <p:txBody>
          <a:bodyPr>
            <a:normAutofit/>
          </a:bodyPr>
          <a:lstStyle/>
          <a:p>
            <a:endParaRPr lang="en-US" sz="600" dirty="0" smtClean="0">
              <a:latin typeface="Footlight MT Light" pitchFamily="18" charset="0"/>
            </a:endParaRPr>
          </a:p>
          <a:p>
            <a:endParaRPr lang="fr-FR" sz="400" dirty="0" smtClean="0">
              <a:latin typeface="Footlight MT Light" pitchFamily="18" charset="0"/>
            </a:endParaRPr>
          </a:p>
          <a:p>
            <a:endParaRPr lang="fr-FR" sz="24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le pourcentage du PIB pour les dépenses de santé publique était de 5,9% en 2014.</a:t>
            </a:r>
          </a:p>
          <a:p>
            <a:endParaRPr lang="fr-FR" sz="24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6% des jeunes actifs occupés de la région sont affiliés à un régime de couverture médicale, une proportion qui atteint 14% chez les femmes et 4% chez les hommes.</a:t>
            </a:r>
          </a:p>
          <a:p>
            <a:endParaRPr lang="fr-FR" sz="400" dirty="0" smtClean="0">
              <a:latin typeface="Footlight MT Light" pitchFamily="18" charset="0"/>
            </a:endParaRPr>
          </a:p>
          <a:p>
            <a:endParaRPr lang="fr-FR" sz="400" dirty="0" smtClean="0">
              <a:latin typeface="Footlight MT Ligh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0DBE37-BD6E-456B-B53A-0486E5D4C2E7}" type="slidenum">
              <a:rPr lang="fr-FR" smtClean="0"/>
              <a:pPr>
                <a:defRPr/>
              </a:pPr>
              <a:t>27</a:t>
            </a:fld>
            <a:endParaRPr lang="fr-FR" dirty="0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H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95600"/>
            <a:ext cx="9144000" cy="1143000"/>
          </a:xfrm>
        </p:spPr>
        <p:txBody>
          <a:bodyPr>
            <a:normAutofit/>
          </a:bodyPr>
          <a:lstStyle/>
          <a:p>
            <a:pPr lvl="1" algn="ctr">
              <a:buNone/>
            </a:pPr>
            <a:r>
              <a:rPr lang="en-US" sz="3600" dirty="0" smtClean="0">
                <a:solidFill>
                  <a:srgbClr val="0070C0"/>
                </a:solidFill>
                <a:latin typeface="Footlight MT Light" pitchFamily="18" charset="0"/>
              </a:rPr>
              <a:t>Conclusion</a:t>
            </a:r>
            <a:endParaRPr lang="en-GB" sz="3600" dirty="0" smtClean="0">
              <a:solidFill>
                <a:srgbClr val="0070C0"/>
              </a:solidFill>
              <a:latin typeface="Footlight MT L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900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5"/>
          <p:cNvSpPr>
            <a:spLocks noGrp="1"/>
          </p:cNvSpPr>
          <p:nvPr>
            <p:ph idx="1"/>
          </p:nvPr>
        </p:nvSpPr>
        <p:spPr>
          <a:xfrm>
            <a:off x="76200" y="76200"/>
            <a:ext cx="8991600" cy="6172200"/>
          </a:xfrm>
        </p:spPr>
        <p:txBody>
          <a:bodyPr>
            <a:normAutofit lnSpcReduction="10000"/>
          </a:bodyPr>
          <a:lstStyle/>
          <a:p>
            <a:endParaRPr lang="en-US" sz="600" dirty="0" smtClean="0">
              <a:latin typeface="Footlight MT Light" pitchFamily="18" charset="0"/>
            </a:endParaRPr>
          </a:p>
          <a:p>
            <a:endParaRPr lang="fr-FR" sz="400" dirty="0" smtClean="0">
              <a:latin typeface="Footlight MT Light" pitchFamily="18" charset="0"/>
            </a:endParaRPr>
          </a:p>
          <a:p>
            <a:endParaRPr lang="fr-FR" sz="2400" dirty="0" smtClean="0">
              <a:latin typeface="Footlight MT Light" pitchFamily="18" charset="0"/>
            </a:endParaRPr>
          </a:p>
          <a:p>
            <a:r>
              <a:rPr lang="fr-FR" sz="2400" dirty="0" smtClean="0"/>
              <a:t>Les jeunes apportent énergie, talent et créativité à des économies que personne ne peut se permettre de gaspiller.</a:t>
            </a:r>
            <a:endParaRPr lang="fr-FR" sz="24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La réflexion sur la situation des jeunes dans le marché du travail doit être plus profonde est mieux ciblée.</a:t>
            </a:r>
          </a:p>
          <a:p>
            <a:endParaRPr lang="fr-FR" sz="24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Une meilleure connexion des jeunes avec l’économie formelle.</a:t>
            </a:r>
          </a:p>
          <a:p>
            <a:endParaRPr lang="fr-FR" sz="24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Diversifier l’économie nationale afin de garantir un plus grand nombre d’opportunités, tout en accompagnant les jeunes dans leurs formations.</a:t>
            </a:r>
          </a:p>
          <a:p>
            <a:endParaRPr lang="fr-FR" sz="2400" dirty="0" smtClean="0">
              <a:latin typeface="Footlight MT Light" pitchFamily="18" charset="0"/>
            </a:endParaRPr>
          </a:p>
          <a:p>
            <a:r>
              <a:rPr lang="fr-FR" sz="2400" dirty="0" smtClean="0">
                <a:latin typeface="Footlight MT Light" pitchFamily="18" charset="0"/>
              </a:rPr>
              <a:t>Focaliser les politiques d’emploi sur les jeunes en subventionnant les entreprises recrutant des jeunes.</a:t>
            </a:r>
          </a:p>
        </p:txBody>
      </p:sp>
    </p:spTree>
    <p:extLst>
      <p:ext uri="{BB962C8B-B14F-4D97-AF65-F5344CB8AC3E}">
        <p14:creationId xmlns:p14="http://schemas.microsoft.com/office/powerpoint/2010/main" xmlns="" val="252900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895600"/>
            <a:ext cx="8763000" cy="1143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fr-CH" sz="3600" dirty="0" smtClean="0">
                <a:latin typeface="Footlight MT Light" pitchFamily="18" charset="0"/>
              </a:rPr>
              <a:t>I. Contexte de la Mesure du Travail Décent</a:t>
            </a:r>
          </a:p>
        </p:txBody>
      </p:sp>
    </p:spTree>
    <p:extLst>
      <p:ext uri="{BB962C8B-B14F-4D97-AF65-F5344CB8AC3E}">
        <p14:creationId xmlns="" xmlns:p14="http://schemas.microsoft.com/office/powerpoint/2010/main" val="252900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09600"/>
            <a:ext cx="8763000" cy="5516563"/>
          </a:xfrm>
        </p:spPr>
        <p:txBody>
          <a:bodyPr>
            <a:normAutofit/>
          </a:bodyPr>
          <a:lstStyle/>
          <a:p>
            <a:endParaRPr lang="en-US" dirty="0"/>
          </a:p>
          <a:p>
            <a:pPr marL="0" indent="0" algn="ctr">
              <a:buNone/>
            </a:pPr>
            <a:r>
              <a:rPr lang="en-US" sz="4000" b="1" dirty="0" smtClean="0">
                <a:latin typeface="Footlight MT Light" pitchFamily="18" charset="0"/>
              </a:rPr>
              <a:t>Merci de </a:t>
            </a:r>
            <a:r>
              <a:rPr lang="en-US" sz="4000" b="1" dirty="0" err="1" smtClean="0">
                <a:latin typeface="Footlight MT Light" pitchFamily="18" charset="0"/>
              </a:rPr>
              <a:t>votre</a:t>
            </a:r>
            <a:r>
              <a:rPr lang="en-US" sz="4000" b="1" dirty="0" smtClean="0">
                <a:latin typeface="Footlight MT Light" pitchFamily="18" charset="0"/>
              </a:rPr>
              <a:t> attention</a:t>
            </a:r>
          </a:p>
          <a:p>
            <a:pPr marL="0" indent="0" algn="ctr">
              <a:buNone/>
            </a:pPr>
            <a:endParaRPr lang="en-US" b="1" dirty="0" smtClean="0">
              <a:latin typeface="Footlight MT Light" pitchFamily="18" charset="0"/>
            </a:endParaRPr>
          </a:p>
          <a:p>
            <a:pPr marL="0" indent="0" algn="ctr">
              <a:buNone/>
            </a:pPr>
            <a:endParaRPr lang="en-US" b="1" dirty="0" smtClean="0">
              <a:latin typeface="Footlight MT Light" pitchFamily="18" charset="0"/>
            </a:endParaRPr>
          </a:p>
          <a:p>
            <a:pPr marL="0" indent="0" algn="ctr">
              <a:buNone/>
            </a:pPr>
            <a:endParaRPr lang="en-US" b="1" dirty="0" smtClean="0">
              <a:latin typeface="Footlight MT Light" pitchFamily="18" charset="0"/>
            </a:endParaRPr>
          </a:p>
          <a:p>
            <a:pPr marL="0" indent="0" algn="ctr">
              <a:buNone/>
            </a:pPr>
            <a:endParaRPr lang="en-US" b="1" dirty="0" smtClean="0">
              <a:latin typeface="Footlight MT Light" pitchFamily="18" charset="0"/>
            </a:endParaRPr>
          </a:p>
          <a:p>
            <a:pPr marL="0" indent="0" algn="ctr">
              <a:buNone/>
            </a:pPr>
            <a:r>
              <a:rPr lang="en-US" sz="4000" b="1" dirty="0" err="1" smtClean="0">
                <a:solidFill>
                  <a:srgbClr val="00B050"/>
                </a:solidFill>
                <a:latin typeface="Footlight MT Light" pitchFamily="18" charset="0"/>
              </a:rPr>
              <a:t>Oeuvrons</a:t>
            </a:r>
            <a:r>
              <a:rPr lang="en-US" sz="4000" b="1" dirty="0" smtClean="0">
                <a:solidFill>
                  <a:srgbClr val="00B050"/>
                </a:solidFill>
                <a:latin typeface="Footlight MT Light" pitchFamily="18" charset="0"/>
              </a:rPr>
              <a:t> </a:t>
            </a:r>
            <a:r>
              <a:rPr lang="en-US" sz="4000" b="1" dirty="0" err="1" smtClean="0">
                <a:solidFill>
                  <a:srgbClr val="00B050"/>
                </a:solidFill>
                <a:latin typeface="Footlight MT Light" pitchFamily="18" charset="0"/>
              </a:rPr>
              <a:t>tous</a:t>
            </a:r>
            <a:r>
              <a:rPr lang="en-US" sz="4000" b="1" dirty="0" smtClean="0">
                <a:solidFill>
                  <a:srgbClr val="00B050"/>
                </a:solidFill>
                <a:latin typeface="Footlight MT Light" pitchFamily="18" charset="0"/>
              </a:rPr>
              <a:t> pour </a:t>
            </a:r>
            <a:r>
              <a:rPr lang="en-US" sz="4000" b="1" dirty="0" err="1" smtClean="0">
                <a:solidFill>
                  <a:srgbClr val="00B050"/>
                </a:solidFill>
                <a:latin typeface="Footlight MT Light" pitchFamily="18" charset="0"/>
              </a:rPr>
              <a:t>une</a:t>
            </a:r>
            <a:r>
              <a:rPr lang="en-US" sz="4000" b="1" dirty="0" smtClean="0">
                <a:solidFill>
                  <a:srgbClr val="00B050"/>
                </a:solidFill>
                <a:latin typeface="Footlight MT Light" pitchFamily="18" charset="0"/>
              </a:rPr>
              <a:t> vie </a:t>
            </a:r>
            <a:r>
              <a:rPr lang="en-US" sz="4000" b="1" dirty="0" err="1" smtClean="0">
                <a:solidFill>
                  <a:srgbClr val="00B050"/>
                </a:solidFill>
                <a:latin typeface="Footlight MT Light" pitchFamily="18" charset="0"/>
              </a:rPr>
              <a:t>meilleure</a:t>
            </a:r>
            <a:endParaRPr lang="en-US" sz="4000" b="1" dirty="0" smtClean="0">
              <a:solidFill>
                <a:srgbClr val="00B050"/>
              </a:solidFill>
              <a:latin typeface="Footlight MT Light" pitchFamily="18" charset="0"/>
            </a:endParaRPr>
          </a:p>
          <a:p>
            <a:pPr marL="0" indent="0" algn="ctr">
              <a:buNone/>
            </a:pPr>
            <a:endParaRPr lang="en-US" dirty="0" smtClean="0">
              <a:solidFill>
                <a:srgbClr val="00B050"/>
              </a:solidFill>
              <a:latin typeface="Footlight MT Light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05884626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874" name="Text Box 3"/>
          <p:cNvSpPr txBox="1">
            <a:spLocks noChangeArrowheads="1"/>
          </p:cNvSpPr>
          <p:nvPr/>
        </p:nvSpPr>
        <p:spPr bwMode="auto">
          <a:xfrm>
            <a:off x="1668463" y="5870575"/>
            <a:ext cx="5699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endParaRPr lang="fr-CH" sz="1400"/>
          </a:p>
        </p:txBody>
      </p:sp>
      <p:sp>
        <p:nvSpPr>
          <p:cNvPr id="591875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152400" y="1549400"/>
            <a:ext cx="8839200" cy="500380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CommonBullets" pitchFamily="34" charset="2"/>
              <a:buNone/>
            </a:pPr>
            <a:endParaRPr lang="fr-CH" sz="2600" dirty="0" smtClean="0"/>
          </a:p>
          <a:p>
            <a:pPr>
              <a:buNone/>
            </a:pPr>
            <a:r>
              <a:rPr lang="fr-CH" sz="2400" dirty="0" smtClean="0">
                <a:latin typeface="Footlight MT Light" pitchFamily="18" charset="0"/>
              </a:rPr>
              <a:t>Le concept de Travail Décent a été défini par le BIT et approuvé par la communauté internationale comme :</a:t>
            </a:r>
          </a:p>
          <a:p>
            <a:pPr eaLnBrk="1" hangingPunct="1">
              <a:buFont typeface="CommonBullets" pitchFamily="34" charset="2"/>
              <a:buNone/>
            </a:pPr>
            <a:endParaRPr lang="fr-CH" sz="2400" dirty="0" smtClean="0">
              <a:latin typeface="Footlight MT Light" pitchFamily="18" charset="0"/>
            </a:endParaRPr>
          </a:p>
          <a:p>
            <a:pPr>
              <a:buNone/>
            </a:pPr>
            <a:r>
              <a:rPr lang="fr-CH" b="1" i="1" dirty="0" smtClean="0">
                <a:latin typeface="Footlight MT Light" pitchFamily="18" charset="0"/>
              </a:rPr>
              <a:t>“La possibilité pour chaque femme et chaque homme d’accéder à un travail décent et productif dans des conditions de liberté, équité, sécurité et de dignité.”</a:t>
            </a:r>
            <a:endParaRPr lang="fr-CH" dirty="0" smtClean="0">
              <a:latin typeface="Footlight MT Light" pitchFamily="18" charset="0"/>
            </a:endParaRPr>
          </a:p>
          <a:p>
            <a:pPr eaLnBrk="1" hangingPunct="1">
              <a:buFont typeface="CommonBullets" pitchFamily="34" charset="2"/>
              <a:buNone/>
            </a:pPr>
            <a:endParaRPr lang="fr-CH" sz="2400" dirty="0" smtClean="0">
              <a:latin typeface="Footlight MT Light" pitchFamily="18" charset="0"/>
            </a:endParaRPr>
          </a:p>
          <a:p>
            <a:pPr>
              <a:buNone/>
            </a:pPr>
            <a:r>
              <a:rPr lang="fr-CH" sz="2400" dirty="0" smtClean="0">
                <a:latin typeface="Footlight MT Light" pitchFamily="18" charset="0"/>
              </a:rPr>
              <a:t>(Juan </a:t>
            </a:r>
            <a:r>
              <a:rPr lang="fr-CH" sz="2400" dirty="0" err="1" smtClean="0">
                <a:latin typeface="Footlight MT Light" pitchFamily="18" charset="0"/>
              </a:rPr>
              <a:t>Somavia</a:t>
            </a:r>
            <a:r>
              <a:rPr lang="fr-CH" sz="2400" dirty="0" smtClean="0">
                <a:latin typeface="Footlight MT Light" pitchFamily="18" charset="0"/>
              </a:rPr>
              <a:t>, Directeur Général du BIT, Rapport de la CIT 1999).</a:t>
            </a:r>
          </a:p>
          <a:p>
            <a:pPr eaLnBrk="1" hangingPunct="1">
              <a:buFont typeface="CommonBullets" pitchFamily="34" charset="2"/>
              <a:buNone/>
            </a:pPr>
            <a:endParaRPr lang="fr-CH" sz="2400" dirty="0"/>
          </a:p>
        </p:txBody>
      </p:sp>
      <p:sp>
        <p:nvSpPr>
          <p:cNvPr id="591876" name="Rectangle 4"/>
          <p:cNvSpPr>
            <a:spLocks noChangeArrowheads="1"/>
          </p:cNvSpPr>
          <p:nvPr/>
        </p:nvSpPr>
        <p:spPr bwMode="auto">
          <a:xfrm>
            <a:off x="152400" y="726757"/>
            <a:ext cx="83058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lvl="1" algn="ctr">
              <a:spcBef>
                <a:spcPct val="0"/>
              </a:spcBef>
              <a:buClrTx/>
            </a:pPr>
            <a:r>
              <a:rPr lang="fr-CH" sz="3200" b="1" dirty="0" smtClean="0">
                <a:latin typeface="Footlight MT Light" pitchFamily="18" charset="0"/>
              </a:rPr>
              <a:t>Concept de travail décent du BIT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0DBE37-BD6E-456B-B53A-0486E5D4C2E7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47712" y="371475"/>
            <a:ext cx="8015288" cy="914400"/>
          </a:xfrm>
        </p:spPr>
        <p:txBody>
          <a:bodyPr>
            <a:noAutofit/>
          </a:bodyPr>
          <a:lstStyle/>
          <a:p>
            <a:pPr lvl="1">
              <a:spcBef>
                <a:spcPct val="0"/>
              </a:spcBef>
            </a:pPr>
            <a:r>
              <a:rPr lang="fr-CH" sz="3200" dirty="0" smtClean="0">
                <a:latin typeface="Footlight MT Light" pitchFamily="18" charset="0"/>
              </a:rPr>
              <a:t>Le Travail Décent : l’objectif principal du BIT</a:t>
            </a:r>
          </a:p>
        </p:txBody>
      </p:sp>
      <p:sp>
        <p:nvSpPr>
          <p:cNvPr id="122884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0" y="838200"/>
            <a:ext cx="8915400" cy="5613400"/>
          </a:xfrm>
        </p:spPr>
        <p:txBody>
          <a:bodyPr>
            <a:normAutofit fontScale="92500" lnSpcReduction="10000"/>
          </a:bodyPr>
          <a:lstStyle/>
          <a:p>
            <a:pPr marL="533400" indent="-533400" eaLnBrk="1" hangingPunct="1">
              <a:defRPr/>
            </a:pPr>
            <a:endParaRPr lang="fr-CH" dirty="0" smtClean="0">
              <a:effectLst>
                <a:outerShdw blurRad="38100" dist="38100" dir="2700000" algn="tl">
                  <a:srgbClr val="0064E2"/>
                </a:outerShdw>
              </a:effectLst>
            </a:endParaRPr>
          </a:p>
          <a:p>
            <a:pPr marL="533400" indent="-533400">
              <a:defRPr/>
            </a:pPr>
            <a:r>
              <a:rPr lang="fr-CH" sz="2600" dirty="0" smtClean="0">
                <a:latin typeface="Footlight MT Light" pitchFamily="18" charset="0"/>
              </a:rPr>
              <a:t>Approuvé par le Conseil Economique et Social, les Sommets Présidentiels et les Chefs des Sommets d’Etat de toutes les régions, le système des Nations Unies, l’Union Européenne, etc.</a:t>
            </a:r>
          </a:p>
          <a:p>
            <a:pPr marL="533400" indent="-533400">
              <a:defRPr/>
            </a:pPr>
            <a:endParaRPr lang="fr-CH" sz="2600" dirty="0" smtClean="0">
              <a:latin typeface="Footlight MT Light" pitchFamily="18" charset="0"/>
            </a:endParaRPr>
          </a:p>
          <a:p>
            <a:pPr marL="533400" indent="-533400">
              <a:defRPr/>
            </a:pPr>
            <a:r>
              <a:rPr lang="fr-CH" sz="2600" dirty="0" smtClean="0">
                <a:latin typeface="Footlight MT Light" pitchFamily="18" charset="0"/>
              </a:rPr>
              <a:t>La Déclaration de l’OIT sur la Justice Sociale pour une mondialisation équitable (2008) accepte l’Agenda du Travail Décent :</a:t>
            </a:r>
          </a:p>
          <a:p>
            <a:pPr marL="533400" indent="-533400">
              <a:defRPr/>
            </a:pPr>
            <a:endParaRPr lang="fr-CH" sz="400" dirty="0" smtClean="0">
              <a:latin typeface="Footlight MT Light" pitchFamily="18" charset="0"/>
            </a:endParaRPr>
          </a:p>
          <a:p>
            <a:pPr marL="1028700" lvl="1" indent="-571500">
              <a:buAutoNum type="romanLcParenBoth"/>
              <a:defRPr/>
            </a:pPr>
            <a:r>
              <a:rPr lang="fr-CH" sz="2600" dirty="0" smtClean="0">
                <a:latin typeface="Footlight MT Light" pitchFamily="18" charset="0"/>
              </a:rPr>
              <a:t>Droits au travail;</a:t>
            </a:r>
          </a:p>
          <a:p>
            <a:pPr marL="1028700" lvl="1" indent="-571500">
              <a:buAutoNum type="romanLcParenBoth"/>
              <a:defRPr/>
            </a:pPr>
            <a:endParaRPr lang="fr-CH" sz="400" dirty="0" smtClean="0">
              <a:latin typeface="Footlight MT Light" pitchFamily="18" charset="0"/>
            </a:endParaRPr>
          </a:p>
          <a:p>
            <a:pPr marL="1028700" lvl="1" indent="-571500">
              <a:buAutoNum type="romanLcParenBoth" startAt="2"/>
              <a:defRPr/>
            </a:pPr>
            <a:r>
              <a:rPr lang="fr-CH" sz="2600" dirty="0" smtClean="0">
                <a:latin typeface="Footlight MT Light" pitchFamily="18" charset="0"/>
              </a:rPr>
              <a:t>Possibilités d’emploi; </a:t>
            </a:r>
          </a:p>
          <a:p>
            <a:pPr marL="1028700" lvl="1" indent="-571500">
              <a:buAutoNum type="romanLcParenBoth" startAt="2"/>
              <a:defRPr/>
            </a:pPr>
            <a:endParaRPr lang="fr-CH" sz="400" dirty="0" smtClean="0">
              <a:latin typeface="Footlight MT Light" pitchFamily="18" charset="0"/>
            </a:endParaRPr>
          </a:p>
          <a:p>
            <a:pPr marL="1028700" lvl="1" indent="-571500">
              <a:buAutoNum type="romanLcParenBoth" startAt="2"/>
              <a:defRPr/>
            </a:pPr>
            <a:r>
              <a:rPr lang="fr-CH" sz="2600" dirty="0" smtClean="0">
                <a:latin typeface="Footlight MT Light" pitchFamily="18" charset="0"/>
              </a:rPr>
              <a:t>Protection sociale;</a:t>
            </a:r>
          </a:p>
          <a:p>
            <a:pPr marL="1028700" lvl="1" indent="-571500">
              <a:buAutoNum type="romanLcParenBoth" startAt="2"/>
              <a:defRPr/>
            </a:pPr>
            <a:endParaRPr lang="fr-CH" sz="400" dirty="0" smtClean="0">
              <a:latin typeface="Footlight MT Light" pitchFamily="18" charset="0"/>
            </a:endParaRPr>
          </a:p>
          <a:p>
            <a:pPr marL="1028700" lvl="1" indent="-571500">
              <a:buAutoNum type="romanLcParenBoth" startAt="3"/>
              <a:defRPr/>
            </a:pPr>
            <a:r>
              <a:rPr lang="fr-CH" sz="2600" dirty="0" smtClean="0">
                <a:latin typeface="Footlight MT Light" pitchFamily="18" charset="0"/>
              </a:rPr>
              <a:t>Dialogue social et tripartisme.</a:t>
            </a:r>
          </a:p>
          <a:p>
            <a:pPr marL="1333500" lvl="2" indent="-533400">
              <a:buNone/>
              <a:defRPr/>
            </a:pPr>
            <a:endParaRPr lang="fr-CH" dirty="0" smtClean="0">
              <a:latin typeface="Footlight MT Light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0DBE37-BD6E-456B-B53A-0486E5D4C2E7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8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8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8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8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28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88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88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88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88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895600"/>
            <a:ext cx="8763000" cy="11430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fr-CH" sz="3600" dirty="0" smtClean="0">
                <a:latin typeface="Footlight MT Light" pitchFamily="18" charset="0"/>
              </a:rPr>
              <a:t>II. Cadre du Travail Décent et Indicateurs</a:t>
            </a:r>
          </a:p>
        </p:txBody>
      </p:sp>
    </p:spTree>
    <p:extLst>
      <p:ext uri="{BB962C8B-B14F-4D97-AF65-F5344CB8AC3E}">
        <p14:creationId xmlns="" xmlns:p14="http://schemas.microsoft.com/office/powerpoint/2010/main" val="252900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381000"/>
            <a:ext cx="8015288" cy="9144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fr-CH" sz="3200" dirty="0" smtClean="0">
                <a:latin typeface="Footlight MT Light" pitchFamily="18" charset="0"/>
              </a:rPr>
              <a:t>Groupes d’indicateurs du Travail Décent</a:t>
            </a:r>
            <a:endParaRPr lang="fr-CH" sz="3200" dirty="0" smtClean="0">
              <a:latin typeface="Footlight MT Light" pitchFamily="18" charset="0"/>
              <a:ea typeface="+mn-ea"/>
              <a:cs typeface="+mn-cs"/>
            </a:endParaRPr>
          </a:p>
        </p:txBody>
      </p:sp>
      <p:sp>
        <p:nvSpPr>
          <p:cNvPr id="166916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-76200" y="1143000"/>
            <a:ext cx="9372600" cy="6324600"/>
          </a:xfrm>
        </p:spPr>
        <p:txBody>
          <a:bodyPr>
            <a:noAutofit/>
          </a:bodyPr>
          <a:lstStyle/>
          <a:p>
            <a:pPr>
              <a:buNone/>
            </a:pPr>
            <a:endParaRPr lang="fr-CH" sz="400" dirty="0" smtClean="0">
              <a:latin typeface="Footlight MT Light" pitchFamily="18" charset="0"/>
            </a:endParaRPr>
          </a:p>
          <a:p>
            <a:pPr>
              <a:buNone/>
            </a:pPr>
            <a:r>
              <a:rPr lang="fr-CH" sz="2200" dirty="0" smtClean="0">
                <a:latin typeface="Footlight MT Light" pitchFamily="18" charset="0"/>
              </a:rPr>
              <a:t>     1. Possibilités d’emploi (1 + 2)</a:t>
            </a:r>
          </a:p>
          <a:p>
            <a:pPr>
              <a:buNone/>
            </a:pPr>
            <a:r>
              <a:rPr lang="fr-CH" sz="2200" dirty="0" smtClean="0">
                <a:latin typeface="Footlight MT Light" pitchFamily="18" charset="0"/>
              </a:rPr>
              <a:t>	2. Gains adéquats et emploi productif (1+3)</a:t>
            </a:r>
          </a:p>
          <a:p>
            <a:pPr>
              <a:buNone/>
            </a:pPr>
            <a:r>
              <a:rPr lang="fr-CH" sz="2200" dirty="0" smtClean="0">
                <a:latin typeface="Footlight MT Light" pitchFamily="18" charset="0"/>
              </a:rPr>
              <a:t>	3. Horaires décents (1+3)</a:t>
            </a:r>
          </a:p>
          <a:p>
            <a:pPr>
              <a:buNone/>
            </a:pPr>
            <a:r>
              <a:rPr lang="fr-CH" sz="2200" dirty="0" smtClean="0">
                <a:latin typeface="Footlight MT Light" pitchFamily="18" charset="0"/>
              </a:rPr>
              <a:t>	4. </a:t>
            </a:r>
            <a:r>
              <a:rPr lang="fr-FR" sz="2200" dirty="0" smtClean="0">
                <a:latin typeface="Footlight MT Light" pitchFamily="18" charset="0"/>
              </a:rPr>
              <a:t>Combiner travail, famille et vie personnelle</a:t>
            </a:r>
            <a:r>
              <a:rPr lang="fr-CH" sz="2200" dirty="0" smtClean="0">
                <a:latin typeface="Footlight MT Light" pitchFamily="18" charset="0"/>
              </a:rPr>
              <a:t> (1+3)</a:t>
            </a:r>
          </a:p>
          <a:p>
            <a:pPr>
              <a:buNone/>
            </a:pPr>
            <a:r>
              <a:rPr lang="fr-CH" sz="2200" dirty="0" smtClean="0">
                <a:latin typeface="Footlight MT Light" pitchFamily="18" charset="0"/>
              </a:rPr>
              <a:t>	5. Formes de travail qu’il y a lieu d’abolir (1+3)</a:t>
            </a:r>
          </a:p>
          <a:p>
            <a:pPr>
              <a:buNone/>
            </a:pPr>
            <a:r>
              <a:rPr lang="fr-CH" sz="2200" dirty="0" smtClean="0">
                <a:latin typeface="Footlight MT Light" pitchFamily="18" charset="0"/>
              </a:rPr>
              <a:t>	6. Stabilité et sécurité du travail (1, 2 + 3)</a:t>
            </a:r>
          </a:p>
          <a:p>
            <a:pPr>
              <a:buNone/>
            </a:pPr>
            <a:r>
              <a:rPr lang="fr-CH" sz="2200" dirty="0" smtClean="0">
                <a:latin typeface="Footlight MT Light" pitchFamily="18" charset="0"/>
              </a:rPr>
              <a:t>	7. Egalité de chances et de traitement dans l’emploi (1, 2 + 3)</a:t>
            </a:r>
          </a:p>
          <a:p>
            <a:pPr>
              <a:buNone/>
            </a:pPr>
            <a:r>
              <a:rPr lang="fr-CH" sz="2200" dirty="0" smtClean="0">
                <a:latin typeface="Footlight MT Light" pitchFamily="18" charset="0"/>
              </a:rPr>
              <a:t>	8. Sécurité du milieu de travail (1+3)</a:t>
            </a:r>
          </a:p>
          <a:p>
            <a:pPr>
              <a:buNone/>
            </a:pPr>
            <a:r>
              <a:rPr lang="fr-CH" sz="2200" dirty="0" smtClean="0">
                <a:latin typeface="Footlight MT Light" pitchFamily="18" charset="0"/>
              </a:rPr>
              <a:t>	9. Sécurité sociale (1 + 3)</a:t>
            </a:r>
          </a:p>
          <a:p>
            <a:pPr>
              <a:buNone/>
            </a:pPr>
            <a:r>
              <a:rPr lang="fr-CH" sz="2200" dirty="0" smtClean="0">
                <a:latin typeface="Footlight MT Light" pitchFamily="18" charset="0"/>
              </a:rPr>
              <a:t>	10. Dialogue social et représentation des travailleurs et des employeurs (1+4)</a:t>
            </a:r>
          </a:p>
          <a:p>
            <a:pPr>
              <a:buNone/>
            </a:pPr>
            <a:r>
              <a:rPr lang="fr-CH" sz="2200" dirty="0" smtClean="0">
                <a:latin typeface="Footlight MT Light" pitchFamily="18" charset="0"/>
              </a:rPr>
              <a:t>	11. Contexte économique et social du travail décent</a:t>
            </a:r>
          </a:p>
          <a:p>
            <a:pPr>
              <a:buNone/>
            </a:pPr>
            <a:r>
              <a:rPr lang="fr-CH" sz="2000" b="1" dirty="0" smtClean="0">
                <a:solidFill>
                  <a:srgbClr val="0070C0"/>
                </a:solidFill>
                <a:latin typeface="Footlight MT Light" pitchFamily="18" charset="0"/>
              </a:rPr>
              <a:t>(1) </a:t>
            </a:r>
            <a:r>
              <a:rPr lang="fr-CH" sz="2000" dirty="0" smtClean="0">
                <a:solidFill>
                  <a:srgbClr val="0070C0"/>
                </a:solidFill>
                <a:latin typeface="Footlight MT Light" pitchFamily="18" charset="0"/>
              </a:rPr>
              <a:t>Droits au travail </a:t>
            </a:r>
            <a:r>
              <a:rPr lang="fr-CH" sz="2000" b="1" dirty="0" smtClean="0">
                <a:solidFill>
                  <a:srgbClr val="0070C0"/>
                </a:solidFill>
                <a:latin typeface="Footlight MT Light" pitchFamily="18" charset="0"/>
              </a:rPr>
              <a:t>(2) </a:t>
            </a:r>
            <a:r>
              <a:rPr lang="fr-CH" sz="2000" dirty="0" smtClean="0">
                <a:solidFill>
                  <a:srgbClr val="0070C0"/>
                </a:solidFill>
                <a:latin typeface="Footlight MT Light" pitchFamily="18" charset="0"/>
              </a:rPr>
              <a:t>Possibilités d’emploi </a:t>
            </a:r>
            <a:r>
              <a:rPr lang="fr-CH" sz="2000" b="1" dirty="0" smtClean="0">
                <a:solidFill>
                  <a:srgbClr val="0070C0"/>
                </a:solidFill>
                <a:latin typeface="Footlight MT Light" pitchFamily="18" charset="0"/>
              </a:rPr>
              <a:t>(3) </a:t>
            </a:r>
            <a:r>
              <a:rPr lang="fr-CH" sz="2000" dirty="0" smtClean="0">
                <a:solidFill>
                  <a:srgbClr val="0070C0"/>
                </a:solidFill>
                <a:latin typeface="Footlight MT Light" pitchFamily="18" charset="0"/>
              </a:rPr>
              <a:t>Protection sociale </a:t>
            </a:r>
            <a:r>
              <a:rPr lang="fr-CH" sz="2000" b="1" dirty="0" smtClean="0">
                <a:solidFill>
                  <a:srgbClr val="0070C0"/>
                </a:solidFill>
                <a:latin typeface="Footlight MT Light" pitchFamily="18" charset="0"/>
              </a:rPr>
              <a:t>(4)</a:t>
            </a:r>
            <a:r>
              <a:rPr lang="fr-CH" sz="2000" dirty="0" smtClean="0">
                <a:solidFill>
                  <a:srgbClr val="0070C0"/>
                </a:solidFill>
                <a:latin typeface="Footlight MT Light" pitchFamily="18" charset="0"/>
              </a:rPr>
              <a:t> Dialogue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381000"/>
            <a:ext cx="8686800" cy="914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1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CH" sz="3200" dirty="0" smtClean="0">
                <a:latin typeface="Footlight MT Light" pitchFamily="18" charset="0"/>
              </a:rPr>
              <a:t>Les 18 Indicateurs principaux du Travail Décent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1048226"/>
            <a:ext cx="9144000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H" sz="2000" dirty="0" smtClean="0">
                <a:latin typeface="Footlight MT Light" pitchFamily="18" charset="0"/>
              </a:rPr>
              <a:t>1 – Ratio emploi/population (S) </a:t>
            </a:r>
          </a:p>
          <a:p>
            <a:r>
              <a:rPr lang="fr-CH" sz="2000" dirty="0" smtClean="0">
                <a:latin typeface="Footlight MT Light" pitchFamily="18" charset="0"/>
              </a:rPr>
              <a:t>2 – Taux de chômage (S) </a:t>
            </a:r>
          </a:p>
          <a:p>
            <a:r>
              <a:rPr lang="fr-CH" sz="2000" dirty="0" smtClean="0">
                <a:latin typeface="Footlight MT Light" pitchFamily="18" charset="0"/>
              </a:rPr>
              <a:t>3 – Jeunes ni dans le système éducatif ni dans l’emploi, 15-24 ans (S) </a:t>
            </a:r>
          </a:p>
          <a:p>
            <a:r>
              <a:rPr lang="fr-CH" sz="2000" dirty="0" smtClean="0">
                <a:latin typeface="Footlight MT Light" pitchFamily="18" charset="0"/>
              </a:rPr>
              <a:t>4 – Emploi informel (S) </a:t>
            </a:r>
          </a:p>
          <a:p>
            <a:r>
              <a:rPr lang="fr-CH" sz="2000" dirty="0" smtClean="0">
                <a:latin typeface="Footlight MT Light" pitchFamily="18" charset="0"/>
              </a:rPr>
              <a:t>5 – Travailleurs pauvres (S) </a:t>
            </a:r>
          </a:p>
          <a:p>
            <a:r>
              <a:rPr lang="fr-CH" sz="2000" dirty="0" smtClean="0">
                <a:latin typeface="Footlight MT Light" pitchFamily="18" charset="0"/>
              </a:rPr>
              <a:t>6 – Taux de bas salaires  (S) </a:t>
            </a:r>
          </a:p>
          <a:p>
            <a:r>
              <a:rPr lang="fr-CH" sz="2000" dirty="0" smtClean="0">
                <a:latin typeface="Footlight MT Light" pitchFamily="18" charset="0"/>
              </a:rPr>
              <a:t>7 – Durée du travail excessive (S) </a:t>
            </a:r>
          </a:p>
          <a:p>
            <a:r>
              <a:rPr lang="fr-CH" sz="2000" dirty="0" smtClean="0">
                <a:latin typeface="Footlight MT Light" pitchFamily="18" charset="0"/>
              </a:rPr>
              <a:t>8 – Travail des enfants  (S) </a:t>
            </a:r>
          </a:p>
          <a:p>
            <a:r>
              <a:rPr lang="fr-CH" sz="2000" dirty="0" smtClean="0">
                <a:latin typeface="Footlight MT Light" pitchFamily="18" charset="0"/>
              </a:rPr>
              <a:t>9 – Stabilité et sécurité du travail </a:t>
            </a:r>
          </a:p>
          <a:p>
            <a:r>
              <a:rPr lang="fr-CH" sz="2000" dirty="0" smtClean="0">
                <a:latin typeface="Footlight MT Light" pitchFamily="18" charset="0"/>
              </a:rPr>
              <a:t>10 – Ségrégation professionnelle selon le sexe</a:t>
            </a:r>
          </a:p>
          <a:p>
            <a:r>
              <a:rPr lang="fr-CH" sz="2000" dirty="0" smtClean="0">
                <a:latin typeface="Footlight MT Light" pitchFamily="18" charset="0"/>
              </a:rPr>
              <a:t>11 – Proportion de femmes dans les groupes 11 et 12 de la CITP-88 </a:t>
            </a:r>
          </a:p>
          <a:p>
            <a:r>
              <a:rPr lang="fr-CH" sz="2000" dirty="0" smtClean="0">
                <a:latin typeface="Footlight MT Light" pitchFamily="18" charset="0"/>
              </a:rPr>
              <a:t>12 – Taux de lésions professionnelles mortelles </a:t>
            </a:r>
          </a:p>
          <a:p>
            <a:r>
              <a:rPr lang="fr-CH" sz="2000" dirty="0" smtClean="0">
                <a:latin typeface="Footlight MT Light" pitchFamily="18" charset="0"/>
              </a:rPr>
              <a:t>13 – Pourcentage de la population de 65 au moins bénéficiant d’une pension (S) </a:t>
            </a:r>
          </a:p>
          <a:p>
            <a:r>
              <a:rPr lang="fr-CH" sz="2000" dirty="0" smtClean="0">
                <a:latin typeface="Footlight MT Light" pitchFamily="18" charset="0"/>
              </a:rPr>
              <a:t>14 – Dépenses publiques de sécurité sociale (% du PIB) </a:t>
            </a:r>
          </a:p>
          <a:p>
            <a:r>
              <a:rPr lang="fr-CH" sz="2000" dirty="0" smtClean="0">
                <a:latin typeface="Footlight MT Light" pitchFamily="18" charset="0"/>
              </a:rPr>
              <a:t>15 – Taux de syndicalisation (S) </a:t>
            </a:r>
          </a:p>
          <a:p>
            <a:r>
              <a:rPr lang="fr-CH" sz="2000" dirty="0" smtClean="0">
                <a:latin typeface="Footlight MT Light" pitchFamily="18" charset="0"/>
              </a:rPr>
              <a:t>16 – Entreprises affiliées à une organisation d’employeurs </a:t>
            </a:r>
          </a:p>
          <a:p>
            <a:r>
              <a:rPr lang="fr-CH" sz="2000" dirty="0" smtClean="0">
                <a:latin typeface="Footlight MT Light" pitchFamily="18" charset="0"/>
              </a:rPr>
              <a:t>17 – Taux de couverture de la négociation collective (S) </a:t>
            </a:r>
          </a:p>
          <a:p>
            <a:r>
              <a:rPr lang="fr-CH" sz="2000" dirty="0" smtClean="0">
                <a:latin typeface="Footlight MT Light" pitchFamily="18" charset="0"/>
              </a:rPr>
              <a:t>18 – Indicateur des principes et droits fondamentaux au travail</a:t>
            </a:r>
            <a:endParaRPr lang="fr-CH" sz="2000" b="1" dirty="0" smtClean="0">
              <a:latin typeface="Footlight MT Light" pitchFamily="18" charset="0"/>
            </a:endParaRPr>
          </a:p>
          <a:p>
            <a:r>
              <a:rPr lang="en-US" sz="2400" dirty="0" smtClean="0"/>
              <a:t>	</a:t>
            </a:r>
          </a:p>
          <a:p>
            <a:endParaRPr lang="fr-CH" sz="2200" dirty="0">
              <a:latin typeface="Footlight MT Ligh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95600"/>
            <a:ext cx="9144000" cy="1143000"/>
          </a:xfrm>
        </p:spPr>
        <p:txBody>
          <a:bodyPr>
            <a:normAutofit fontScale="92500"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GB" sz="3600" dirty="0" smtClean="0">
                <a:latin typeface="Footlight MT Light" pitchFamily="18" charset="0"/>
              </a:rPr>
              <a:t>III. Les </a:t>
            </a:r>
            <a:r>
              <a:rPr lang="en-GB" sz="3600" dirty="0" err="1" smtClean="0">
                <a:latin typeface="Footlight MT Light" pitchFamily="18" charset="0"/>
              </a:rPr>
              <a:t>Indicateurs</a:t>
            </a:r>
            <a:r>
              <a:rPr lang="en-GB" sz="3600" dirty="0" smtClean="0">
                <a:latin typeface="Footlight MT Light" pitchFamily="18" charset="0"/>
              </a:rPr>
              <a:t> du Travail </a:t>
            </a:r>
            <a:r>
              <a:rPr lang="en-GB" sz="3600" dirty="0" err="1" smtClean="0">
                <a:latin typeface="Footlight MT Light" pitchFamily="18" charset="0"/>
              </a:rPr>
              <a:t>Décent</a:t>
            </a:r>
            <a:r>
              <a:rPr lang="en-GB" sz="3600" dirty="0" smtClean="0">
                <a:latin typeface="Footlight MT Light" pitchFamily="18" charset="0"/>
              </a:rPr>
              <a:t> </a:t>
            </a:r>
            <a:r>
              <a:rPr lang="en-GB" sz="3600" dirty="0" err="1" smtClean="0">
                <a:latin typeface="Footlight MT Light" pitchFamily="18" charset="0"/>
              </a:rPr>
              <a:t>dans</a:t>
            </a:r>
            <a:r>
              <a:rPr lang="en-GB" sz="3600" dirty="0" smtClean="0">
                <a:latin typeface="Footlight MT Light" pitchFamily="18" charset="0"/>
              </a:rPr>
              <a:t> la </a:t>
            </a:r>
            <a:r>
              <a:rPr lang="en-GB" sz="3600" dirty="0" err="1" smtClean="0">
                <a:latin typeface="Footlight MT Light" pitchFamily="18" charset="0"/>
              </a:rPr>
              <a:t>région</a:t>
            </a:r>
            <a:r>
              <a:rPr lang="en-GB" sz="3600" dirty="0" smtClean="0">
                <a:latin typeface="Footlight MT Light" pitchFamily="18" charset="0"/>
              </a:rPr>
              <a:t> de </a:t>
            </a:r>
            <a:r>
              <a:rPr lang="en-GB" sz="3600" dirty="0" err="1" smtClean="0">
                <a:latin typeface="Footlight MT Light" pitchFamily="18" charset="0"/>
              </a:rPr>
              <a:t>Tanger</a:t>
            </a:r>
            <a:r>
              <a:rPr lang="en-GB" sz="3600" dirty="0" smtClean="0">
                <a:latin typeface="Footlight MT Light" pitchFamily="18" charset="0"/>
              </a:rPr>
              <a:t>-</a:t>
            </a:r>
            <a:r>
              <a:rPr lang="en-GB" sz="3600" dirty="0" err="1" smtClean="0">
                <a:latin typeface="Footlight MT Light" pitchFamily="18" charset="0"/>
              </a:rPr>
              <a:t>Tetouan</a:t>
            </a:r>
            <a:r>
              <a:rPr lang="en-GB" sz="3600" dirty="0" smtClean="0">
                <a:latin typeface="Footlight MT Light" pitchFamily="18" charset="0"/>
              </a:rPr>
              <a:t>-Al </a:t>
            </a:r>
            <a:r>
              <a:rPr lang="en-GB" sz="3600" dirty="0" err="1" smtClean="0">
                <a:latin typeface="Footlight MT Light" pitchFamily="18" charset="0"/>
              </a:rPr>
              <a:t>Hoceima</a:t>
            </a:r>
            <a:endParaRPr lang="en-GB" sz="3600" dirty="0" smtClean="0">
              <a:latin typeface="Footlight MT Light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900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23222</TotalTime>
  <Words>2066</Words>
  <Application>Microsoft Office PowerPoint</Application>
  <PresentationFormat>Affichage à l'écran (4:3)</PresentationFormat>
  <Paragraphs>247</Paragraphs>
  <Slides>30</Slides>
  <Notes>17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1" baseType="lpstr">
      <vt:lpstr>Office Theme</vt:lpstr>
      <vt:lpstr>     Emploi des jeunes : Quelle situation ?   « Les jeunes : un potentiel démographique à valoriser pour un développement territorial durable »  Tanger, 26 Octobre 2017  </vt:lpstr>
      <vt:lpstr>    Plan</vt:lpstr>
      <vt:lpstr>Diapositive 3</vt:lpstr>
      <vt:lpstr>Diapositive 4</vt:lpstr>
      <vt:lpstr>Le Travail Décent : l’objectif principal du BIT</vt:lpstr>
      <vt:lpstr>Diapositive 6</vt:lpstr>
      <vt:lpstr>Groupes d’indicateurs du Travail Décent</vt:lpstr>
      <vt:lpstr>Diapositive 8</vt:lpstr>
      <vt:lpstr>Diapositive 9</vt:lpstr>
      <vt:lpstr>Diapositive 10</vt:lpstr>
      <vt:lpstr>1. Possibilités d’emploi (1/3)</vt:lpstr>
      <vt:lpstr>1. Possibilités d’emploi (2/3) </vt:lpstr>
      <vt:lpstr>1. Possibilités d’emploi (3/3)</vt:lpstr>
      <vt:lpstr>Diapositive 14</vt:lpstr>
      <vt:lpstr>2. Gains adéquats et emploi productif (1/1) </vt:lpstr>
      <vt:lpstr>Diapositive 16</vt:lpstr>
      <vt:lpstr>3. Horaires décents  (1/2)</vt:lpstr>
      <vt:lpstr>3. Horaires décents  (2/2)</vt:lpstr>
      <vt:lpstr>Diapositive 19</vt:lpstr>
      <vt:lpstr>4. Combiner travail, famille et vie personnelle(1/1)</vt:lpstr>
      <vt:lpstr>Diapositive 21</vt:lpstr>
      <vt:lpstr>6. Stabilité et sécurité du travail (1/2)</vt:lpstr>
      <vt:lpstr>6. Stabilité et sécurité du travail (2/2)</vt:lpstr>
      <vt:lpstr>Diapositive 24</vt:lpstr>
      <vt:lpstr>7. Egalité de chances et de traitement dans l’emploi (1/1)</vt:lpstr>
      <vt:lpstr>Diapositive 26</vt:lpstr>
      <vt:lpstr>9. Sécurité sociale(1/1)</vt:lpstr>
      <vt:lpstr>Diapositive 28</vt:lpstr>
      <vt:lpstr>Diapositive 29</vt:lpstr>
      <vt:lpstr>Diapositive 30</vt:lpstr>
    </vt:vector>
  </TitlesOfParts>
  <Company>ILO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Youth is like spring:</dc:title>
  <dc:creator>ILO</dc:creator>
  <cp:lastModifiedBy>HP</cp:lastModifiedBy>
  <cp:revision>1036</cp:revision>
  <cp:lastPrinted>2012-06-18T05:26:26Z</cp:lastPrinted>
  <dcterms:created xsi:type="dcterms:W3CDTF">2012-05-01T06:32:00Z</dcterms:created>
  <dcterms:modified xsi:type="dcterms:W3CDTF">2017-10-25T21:56:08Z</dcterms:modified>
</cp:coreProperties>
</file>