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22"/>
  </p:notesMasterIdLst>
  <p:handoutMasterIdLst>
    <p:handoutMasterId r:id="rId23"/>
  </p:handoutMasterIdLst>
  <p:sldIdLst>
    <p:sldId id="319" r:id="rId2"/>
    <p:sldId id="688" r:id="rId3"/>
    <p:sldId id="695" r:id="rId4"/>
    <p:sldId id="697" r:id="rId5"/>
    <p:sldId id="698" r:id="rId6"/>
    <p:sldId id="712" r:id="rId7"/>
    <p:sldId id="708" r:id="rId8"/>
    <p:sldId id="713" r:id="rId9"/>
    <p:sldId id="714" r:id="rId10"/>
    <p:sldId id="692" r:id="rId11"/>
    <p:sldId id="705" r:id="rId12"/>
    <p:sldId id="706" r:id="rId13"/>
    <p:sldId id="707" r:id="rId14"/>
    <p:sldId id="710" r:id="rId15"/>
    <p:sldId id="711" r:id="rId16"/>
    <p:sldId id="709" r:id="rId17"/>
    <p:sldId id="703" r:id="rId18"/>
    <p:sldId id="702" r:id="rId19"/>
    <p:sldId id="699" r:id="rId20"/>
    <p:sldId id="700" r:id="rId21"/>
  </p:sldIdLst>
  <p:sldSz cx="9144000" cy="6858000" type="screen4x3"/>
  <p:notesSz cx="6648450" cy="98504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rgbClr val="F18E00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rgbClr val="F18E00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rgbClr val="F18E00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rgbClr val="F18E00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33"/>
    <a:srgbClr val="660033"/>
    <a:srgbClr val="CC6600"/>
    <a:srgbClr val="800000"/>
    <a:srgbClr val="FF9900"/>
    <a:srgbClr val="0000FF"/>
    <a:srgbClr val="E51B2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88" autoAdjust="0"/>
    <p:restoredTop sz="95055" autoAdjust="0"/>
  </p:normalViewPr>
  <p:slideViewPr>
    <p:cSldViewPr>
      <p:cViewPr varScale="1">
        <p:scale>
          <a:sx n="91" d="100"/>
          <a:sy n="91" d="100"/>
        </p:scale>
        <p:origin x="-102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6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"/>
    </p:cViewPr>
  </p:sorterViewPr>
  <p:notesViewPr>
    <p:cSldViewPr>
      <p:cViewPr varScale="1">
        <p:scale>
          <a:sx n="83" d="100"/>
          <a:sy n="83" d="100"/>
        </p:scale>
        <p:origin x="-2028" y="-90"/>
      </p:cViewPr>
      <p:guideLst>
        <p:guide orient="horz" pos="3103"/>
        <p:guide pos="209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Tabulation%20prioritaire%20(27)%20-%20Re&#769;gion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Tabulation%20prioritaire%20(27)%20-%20Re&#769;gion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Tabulation%20prioritaire%20(27)%20-%20Re&#769;gion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Tabulation%20prioritaire%20(27)%20-%20Re&#769;gion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6"/>
  <c:chart>
    <c:plotArea>
      <c:layout>
        <c:manualLayout>
          <c:layoutTarget val="inner"/>
          <c:xMode val="edge"/>
          <c:yMode val="edge"/>
          <c:x val="5.6844046585850655E-2"/>
          <c:y val="2.8341186499613948E-2"/>
          <c:w val="0.793307716714727"/>
          <c:h val="0.84367046158602743"/>
        </c:manualLayout>
      </c:layout>
      <c:barChart>
        <c:barDir val="bar"/>
        <c:grouping val="clustered"/>
        <c:ser>
          <c:idx val="0"/>
          <c:order val="0"/>
          <c:tx>
            <c:strRef>
              <c:f>'01T'!$R$27</c:f>
              <c:strCache>
                <c:ptCount val="1"/>
                <c:pt idx="0">
                  <c:v>ذكور </c:v>
                </c:pt>
              </c:strCache>
            </c:strRef>
          </c:tx>
          <c:cat>
            <c:strRef>
              <c:f>'01T'!$Q$28:$Q$44</c:f>
              <c:strCache>
                <c:ptCount val="17"/>
                <c:pt idx="0">
                  <c:v>0-4 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 </c:v>
                </c:pt>
                <c:pt idx="9">
                  <c:v>45-49</c:v>
                </c:pt>
                <c:pt idx="10">
                  <c:v>50-54</c:v>
                </c:pt>
                <c:pt idx="11">
                  <c:v>55-59 </c:v>
                </c:pt>
                <c:pt idx="12">
                  <c:v>60-64 </c:v>
                </c:pt>
                <c:pt idx="13">
                  <c:v>65-69</c:v>
                </c:pt>
                <c:pt idx="14">
                  <c:v>70-74 </c:v>
                </c:pt>
                <c:pt idx="15">
                  <c:v>75et +</c:v>
                </c:pt>
                <c:pt idx="16">
                  <c:v>غير مصرح</c:v>
                </c:pt>
              </c:strCache>
            </c:strRef>
          </c:cat>
          <c:val>
            <c:numRef>
              <c:f>'01T'!$R$28:$R$44</c:f>
              <c:numCache>
                <c:formatCode>###0</c:formatCode>
                <c:ptCount val="17"/>
                <c:pt idx="0">
                  <c:v>182688</c:v>
                </c:pt>
                <c:pt idx="1">
                  <c:v>160123</c:v>
                </c:pt>
                <c:pt idx="2">
                  <c:v>167578</c:v>
                </c:pt>
                <c:pt idx="3">
                  <c:v>167110</c:v>
                </c:pt>
                <c:pt idx="4">
                  <c:v>183500</c:v>
                </c:pt>
                <c:pt idx="5">
                  <c:v>174497</c:v>
                </c:pt>
                <c:pt idx="6">
                  <c:v>147452</c:v>
                </c:pt>
                <c:pt idx="7">
                  <c:v>119461</c:v>
                </c:pt>
                <c:pt idx="8">
                  <c:v>105433</c:v>
                </c:pt>
                <c:pt idx="9">
                  <c:v>86734</c:v>
                </c:pt>
                <c:pt idx="10">
                  <c:v>85786</c:v>
                </c:pt>
                <c:pt idx="11">
                  <c:v>65326</c:v>
                </c:pt>
                <c:pt idx="12">
                  <c:v>51973</c:v>
                </c:pt>
                <c:pt idx="13">
                  <c:v>29092</c:v>
                </c:pt>
                <c:pt idx="14">
                  <c:v>27115</c:v>
                </c:pt>
                <c:pt idx="15">
                  <c:v>41944</c:v>
                </c:pt>
                <c:pt idx="16">
                  <c:v>1</c:v>
                </c:pt>
              </c:numCache>
            </c:numRef>
          </c:val>
        </c:ser>
        <c:ser>
          <c:idx val="1"/>
          <c:order val="1"/>
          <c:tx>
            <c:strRef>
              <c:f>'01T'!$T$27</c:f>
              <c:strCache>
                <c:ptCount val="1"/>
                <c:pt idx="0">
                  <c:v>إناث</c:v>
                </c:pt>
              </c:strCache>
            </c:strRef>
          </c:tx>
          <c:cat>
            <c:strRef>
              <c:f>'01T'!$Q$28:$Q$44</c:f>
              <c:strCache>
                <c:ptCount val="17"/>
                <c:pt idx="0">
                  <c:v>0-4 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 </c:v>
                </c:pt>
                <c:pt idx="9">
                  <c:v>45-49</c:v>
                </c:pt>
                <c:pt idx="10">
                  <c:v>50-54</c:v>
                </c:pt>
                <c:pt idx="11">
                  <c:v>55-59 </c:v>
                </c:pt>
                <c:pt idx="12">
                  <c:v>60-64 </c:v>
                </c:pt>
                <c:pt idx="13">
                  <c:v>65-69</c:v>
                </c:pt>
                <c:pt idx="14">
                  <c:v>70-74 </c:v>
                </c:pt>
                <c:pt idx="15">
                  <c:v>75et +</c:v>
                </c:pt>
                <c:pt idx="16">
                  <c:v>غير مصرح</c:v>
                </c:pt>
              </c:strCache>
            </c:strRef>
          </c:cat>
          <c:val>
            <c:numRef>
              <c:f>'01T'!$T$28:$T$44</c:f>
              <c:numCache>
                <c:formatCode>#,##0</c:formatCode>
                <c:ptCount val="17"/>
                <c:pt idx="0">
                  <c:v>-174614</c:v>
                </c:pt>
                <c:pt idx="1">
                  <c:v>-153480</c:v>
                </c:pt>
                <c:pt idx="2">
                  <c:v>-160316</c:v>
                </c:pt>
                <c:pt idx="3">
                  <c:v>-164735</c:v>
                </c:pt>
                <c:pt idx="4">
                  <c:v>-176922</c:v>
                </c:pt>
                <c:pt idx="5">
                  <c:v>-167050</c:v>
                </c:pt>
                <c:pt idx="6">
                  <c:v>-140204</c:v>
                </c:pt>
                <c:pt idx="7">
                  <c:v>-119577</c:v>
                </c:pt>
                <c:pt idx="8">
                  <c:v>-104563</c:v>
                </c:pt>
                <c:pt idx="9">
                  <c:v>-89402</c:v>
                </c:pt>
                <c:pt idx="10">
                  <c:v>-85838</c:v>
                </c:pt>
                <c:pt idx="11">
                  <c:v>-60146</c:v>
                </c:pt>
                <c:pt idx="12">
                  <c:v>-48283</c:v>
                </c:pt>
                <c:pt idx="13">
                  <c:v>-29933</c:v>
                </c:pt>
                <c:pt idx="14">
                  <c:v>-29729</c:v>
                </c:pt>
                <c:pt idx="15">
                  <c:v>-39406</c:v>
                </c:pt>
                <c:pt idx="16">
                  <c:v>-1</c:v>
                </c:pt>
              </c:numCache>
            </c:numRef>
          </c:val>
        </c:ser>
        <c:gapWidth val="0"/>
        <c:overlap val="100"/>
        <c:axId val="63897984"/>
        <c:axId val="63899520"/>
      </c:barChart>
      <c:catAx>
        <c:axId val="63897984"/>
        <c:scaling>
          <c:orientation val="minMax"/>
        </c:scaling>
        <c:axPos val="l"/>
        <c:numFmt formatCode="0.0" sourceLinked="0"/>
        <c:tickLblPos val="high"/>
        <c:crossAx val="63899520"/>
        <c:crosses val="autoZero"/>
        <c:auto val="1"/>
        <c:lblAlgn val="ctr"/>
        <c:lblOffset val="100"/>
        <c:tickLblSkip val="1"/>
      </c:catAx>
      <c:valAx>
        <c:axId val="63899520"/>
        <c:scaling>
          <c:orientation val="minMax"/>
        </c:scaling>
        <c:axPos val="b"/>
        <c:majorGridlines/>
        <c:numFmt formatCode="General;General" sourceLinked="0"/>
        <c:tickLblPos val="low"/>
        <c:crossAx val="63897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884993514189513"/>
          <c:y val="1.3677614844695573E-2"/>
          <c:w val="0.23929829595826693"/>
          <c:h val="7.087974532289272E-2"/>
        </c:manualLayout>
      </c:layout>
      <c:spPr>
        <a:solidFill>
          <a:schemeClr val="accent2"/>
        </a:solidFill>
        <a:ln>
          <a:solidFill>
            <a:schemeClr val="accent2"/>
          </a:solidFill>
        </a:ln>
      </c:spPr>
    </c:legend>
    <c:plotVisOnly val="1"/>
    <c:dispBlanksAs val="gap"/>
  </c:chart>
  <c:txPr>
    <a:bodyPr/>
    <a:lstStyle/>
    <a:p>
      <a:pPr>
        <a:defRPr sz="1800"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2.7886710239651429E-2"/>
          <c:y val="0"/>
          <c:w val="0.96165577342048048"/>
          <c:h val="0.80164639979703356"/>
        </c:manualLayout>
      </c:layout>
      <c:barChart>
        <c:barDir val="col"/>
        <c:grouping val="clustered"/>
        <c:ser>
          <c:idx val="0"/>
          <c:order val="0"/>
          <c:tx>
            <c:strRef>
              <c:f>'09T'!$V$1</c:f>
              <c:strCache>
                <c:ptCount val="1"/>
                <c:pt idx="0">
                  <c:v>ذكور</c:v>
                </c:pt>
              </c:strCache>
            </c:strRef>
          </c:tx>
          <c:dLbls>
            <c:txPr>
              <a:bodyPr/>
              <a:lstStyle/>
              <a:p>
                <a:pPr>
                  <a:defRPr sz="1030" b="1" i="0" baseline="0"/>
                </a:pPr>
                <a:endParaRPr lang="fr-FR"/>
              </a:p>
            </c:txPr>
            <c:showVal val="1"/>
          </c:dLbls>
          <c:cat>
            <c:strRef>
              <c:f>'09T'!$U$2:$U$7</c:f>
              <c:strCache>
                <c:ptCount val="6"/>
                <c:pt idx="0">
                  <c:v>المجموع </c:v>
                </c:pt>
                <c:pt idx="1">
                  <c:v>50سنة فأكثر  </c:v>
                </c:pt>
                <c:pt idx="2">
                  <c:v>35-49سنة</c:v>
                </c:pt>
                <c:pt idx="3">
                  <c:v>25-34سنة</c:v>
                </c:pt>
                <c:pt idx="4">
                  <c:v>15-24سنة</c:v>
                </c:pt>
                <c:pt idx="5">
                  <c:v>10-14سنة </c:v>
                </c:pt>
              </c:strCache>
            </c:strRef>
          </c:cat>
          <c:val>
            <c:numRef>
              <c:f>'09T'!$V$2:$V$7</c:f>
              <c:numCache>
                <c:formatCode>0.0</c:formatCode>
                <c:ptCount val="6"/>
                <c:pt idx="0">
                  <c:v>20.479308980160688</c:v>
                </c:pt>
                <c:pt idx="1">
                  <c:v>42.528037290093856</c:v>
                </c:pt>
                <c:pt idx="2">
                  <c:v>25.813728856527629</c:v>
                </c:pt>
                <c:pt idx="3">
                  <c:v>16.798784844098481</c:v>
                </c:pt>
                <c:pt idx="4">
                  <c:v>8.3188814220680687</c:v>
                </c:pt>
                <c:pt idx="5">
                  <c:v>3.4402301045495776</c:v>
                </c:pt>
              </c:numCache>
            </c:numRef>
          </c:val>
        </c:ser>
        <c:ser>
          <c:idx val="1"/>
          <c:order val="1"/>
          <c:tx>
            <c:strRef>
              <c:f>'09T'!$W$1</c:f>
              <c:strCache>
                <c:ptCount val="1"/>
                <c:pt idx="0">
                  <c:v>إناث </c:v>
                </c:pt>
              </c:strCache>
            </c:strRef>
          </c:tx>
          <c:dLbls>
            <c:txPr>
              <a:bodyPr/>
              <a:lstStyle/>
              <a:p>
                <a:pPr>
                  <a:defRPr sz="1030" b="1" i="0" baseline="0"/>
                </a:pPr>
                <a:endParaRPr lang="fr-FR"/>
              </a:p>
            </c:txPr>
            <c:showVal val="1"/>
          </c:dLbls>
          <c:cat>
            <c:strRef>
              <c:f>'09T'!$U$2:$U$7</c:f>
              <c:strCache>
                <c:ptCount val="6"/>
                <c:pt idx="0">
                  <c:v>المجموع </c:v>
                </c:pt>
                <c:pt idx="1">
                  <c:v>50سنة فأكثر  </c:v>
                </c:pt>
                <c:pt idx="2">
                  <c:v>35-49سنة</c:v>
                </c:pt>
                <c:pt idx="3">
                  <c:v>25-34سنة</c:v>
                </c:pt>
                <c:pt idx="4">
                  <c:v>15-24سنة</c:v>
                </c:pt>
                <c:pt idx="5">
                  <c:v>10-14سنة </c:v>
                </c:pt>
              </c:strCache>
            </c:strRef>
          </c:cat>
          <c:val>
            <c:numRef>
              <c:f>'09T'!$W$2:$W$7</c:f>
              <c:numCache>
                <c:formatCode>0.0</c:formatCode>
                <c:ptCount val="6"/>
                <c:pt idx="0">
                  <c:v>41.787930042125929</c:v>
                </c:pt>
                <c:pt idx="1">
                  <c:v>79.178344687438127</c:v>
                </c:pt>
                <c:pt idx="2">
                  <c:v>57.381885682755389</c:v>
                </c:pt>
                <c:pt idx="3">
                  <c:v>39.15868138735545</c:v>
                </c:pt>
                <c:pt idx="4">
                  <c:v>15.435479385894302</c:v>
                </c:pt>
                <c:pt idx="5">
                  <c:v>4.0826892727261388</c:v>
                </c:pt>
              </c:numCache>
            </c:numRef>
          </c:val>
        </c:ser>
        <c:ser>
          <c:idx val="2"/>
          <c:order val="2"/>
          <c:tx>
            <c:strRef>
              <c:f>'09T'!$X$1</c:f>
              <c:strCache>
                <c:ptCount val="1"/>
                <c:pt idx="0">
                  <c:v>المجموع </c:v>
                </c:pt>
              </c:strCache>
            </c:strRef>
          </c:tx>
          <c:dLbls>
            <c:txPr>
              <a:bodyPr/>
              <a:lstStyle/>
              <a:p>
                <a:pPr>
                  <a:defRPr sz="1020" b="1" i="0" baseline="0"/>
                </a:pPr>
                <a:endParaRPr lang="fr-FR"/>
              </a:p>
            </c:txPr>
            <c:showVal val="1"/>
          </c:dLbls>
          <c:cat>
            <c:strRef>
              <c:f>'09T'!$U$2:$U$7</c:f>
              <c:strCache>
                <c:ptCount val="6"/>
                <c:pt idx="0">
                  <c:v>المجموع </c:v>
                </c:pt>
                <c:pt idx="1">
                  <c:v>50سنة فأكثر  </c:v>
                </c:pt>
                <c:pt idx="2">
                  <c:v>35-49سنة</c:v>
                </c:pt>
                <c:pt idx="3">
                  <c:v>25-34سنة</c:v>
                </c:pt>
                <c:pt idx="4">
                  <c:v>15-24سنة</c:v>
                </c:pt>
                <c:pt idx="5">
                  <c:v>10-14سنة </c:v>
                </c:pt>
              </c:strCache>
            </c:strRef>
          </c:cat>
          <c:val>
            <c:numRef>
              <c:f>'09T'!$X$2:$X$7</c:f>
              <c:numCache>
                <c:formatCode>0.0</c:formatCode>
                <c:ptCount val="6"/>
                <c:pt idx="0">
                  <c:v>30.996472540189298</c:v>
                </c:pt>
                <c:pt idx="1">
                  <c:v>60.609057817430674</c:v>
                </c:pt>
                <c:pt idx="2">
                  <c:v>41.646031685094151</c:v>
                </c:pt>
                <c:pt idx="3">
                  <c:v>27.717486323164316</c:v>
                </c:pt>
                <c:pt idx="4">
                  <c:v>11.83115845616225</c:v>
                </c:pt>
                <c:pt idx="5">
                  <c:v>3.7543421971593873</c:v>
                </c:pt>
              </c:numCache>
            </c:numRef>
          </c:val>
        </c:ser>
        <c:axId val="63952000"/>
        <c:axId val="63953536"/>
      </c:barChart>
      <c:catAx>
        <c:axId val="63952000"/>
        <c:scaling>
          <c:orientation val="minMax"/>
        </c:scaling>
        <c:axPos val="b"/>
        <c:tickLblPos val="nextTo"/>
        <c:txPr>
          <a:bodyPr/>
          <a:lstStyle/>
          <a:p>
            <a:pPr>
              <a:defRPr sz="1030" b="1" i="0" baseline="0"/>
            </a:pPr>
            <a:endParaRPr lang="fr-FR"/>
          </a:p>
        </c:txPr>
        <c:crossAx val="63953536"/>
        <c:crosses val="autoZero"/>
        <c:auto val="1"/>
        <c:lblAlgn val="ctr"/>
        <c:lblOffset val="100"/>
      </c:catAx>
      <c:valAx>
        <c:axId val="63953536"/>
        <c:scaling>
          <c:orientation val="minMax"/>
        </c:scaling>
        <c:delete val="1"/>
        <c:axPos val="l"/>
        <c:majorGridlines/>
        <c:numFmt formatCode="0.0" sourceLinked="1"/>
        <c:tickLblPos val="nextTo"/>
        <c:crossAx val="639520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0019342327432008"/>
          <c:y val="0.90270341207349247"/>
          <c:w val="0.42509069328117438"/>
          <c:h val="7.3767176161803338E-2"/>
        </c:manualLayout>
      </c:layout>
      <c:txPr>
        <a:bodyPr/>
        <a:lstStyle/>
        <a:p>
          <a:pPr>
            <a:defRPr sz="1060" b="1" i="0" baseline="0"/>
          </a:pPr>
          <a:endParaRPr lang="fr-FR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plotArea>
      <c:layout>
        <c:manualLayout>
          <c:layoutTarget val="inner"/>
          <c:xMode val="edge"/>
          <c:yMode val="edge"/>
          <c:x val="1.8803287196859263E-2"/>
          <c:y val="0"/>
          <c:w val="0.96239342560628161"/>
          <c:h val="0.78838534692730844"/>
        </c:manualLayout>
      </c:layout>
      <c:barChart>
        <c:barDir val="col"/>
        <c:grouping val="clustered"/>
        <c:ser>
          <c:idx val="0"/>
          <c:order val="0"/>
          <c:tx>
            <c:strRef>
              <c:f>'09U'!$J$4</c:f>
              <c:strCache>
                <c:ptCount val="1"/>
                <c:pt idx="0">
                  <c:v>ذكور</c:v>
                </c:pt>
              </c:strCache>
            </c:strRef>
          </c:tx>
          <c:dLbls>
            <c:txPr>
              <a:bodyPr/>
              <a:lstStyle/>
              <a:p>
                <a:pPr>
                  <a:defRPr sz="1030" b="1" i="0" baseline="0"/>
                </a:pPr>
                <a:endParaRPr lang="fr-FR"/>
              </a:p>
            </c:txPr>
            <c:showVal val="1"/>
          </c:dLbls>
          <c:cat>
            <c:strRef>
              <c:f>'09U'!$I$5:$I$10</c:f>
              <c:strCache>
                <c:ptCount val="6"/>
                <c:pt idx="0">
                  <c:v>المجموع </c:v>
                </c:pt>
                <c:pt idx="1">
                  <c:v>50سنة فأكثر  </c:v>
                </c:pt>
                <c:pt idx="2">
                  <c:v>35-49سنة</c:v>
                </c:pt>
                <c:pt idx="3">
                  <c:v>25-34سنة</c:v>
                </c:pt>
                <c:pt idx="4">
                  <c:v>15-24سنة</c:v>
                </c:pt>
                <c:pt idx="5">
                  <c:v>10-14سنة </c:v>
                </c:pt>
              </c:strCache>
            </c:strRef>
          </c:cat>
          <c:val>
            <c:numRef>
              <c:f>'09U'!$J$5:$J$10</c:f>
              <c:numCache>
                <c:formatCode>0.0</c:formatCode>
                <c:ptCount val="6"/>
                <c:pt idx="0">
                  <c:v>13.475419146686809</c:v>
                </c:pt>
                <c:pt idx="1">
                  <c:v>30.623439549743946</c:v>
                </c:pt>
                <c:pt idx="2">
                  <c:v>16.163309020770626</c:v>
                </c:pt>
                <c:pt idx="3">
                  <c:v>9.3502751114502587</c:v>
                </c:pt>
                <c:pt idx="4">
                  <c:v>3.7617046301412942</c:v>
                </c:pt>
                <c:pt idx="5">
                  <c:v>1.8088345172909848</c:v>
                </c:pt>
              </c:numCache>
            </c:numRef>
          </c:val>
        </c:ser>
        <c:ser>
          <c:idx val="1"/>
          <c:order val="1"/>
          <c:tx>
            <c:strRef>
              <c:f>'09U'!$K$4</c:f>
              <c:strCache>
                <c:ptCount val="1"/>
                <c:pt idx="0">
                  <c:v>إناث </c:v>
                </c:pt>
              </c:strCache>
            </c:strRef>
          </c:tx>
          <c:dLbls>
            <c:txPr>
              <a:bodyPr/>
              <a:lstStyle/>
              <a:p>
                <a:pPr>
                  <a:defRPr sz="1030" b="1" i="0" baseline="0"/>
                </a:pPr>
                <a:endParaRPr lang="fr-FR"/>
              </a:p>
            </c:txPr>
            <c:showVal val="1"/>
          </c:dLbls>
          <c:cat>
            <c:strRef>
              <c:f>'09U'!$I$5:$I$10</c:f>
              <c:strCache>
                <c:ptCount val="6"/>
                <c:pt idx="0">
                  <c:v>المجموع </c:v>
                </c:pt>
                <c:pt idx="1">
                  <c:v>50سنة فأكثر  </c:v>
                </c:pt>
                <c:pt idx="2">
                  <c:v>35-49سنة</c:v>
                </c:pt>
                <c:pt idx="3">
                  <c:v>25-34سنة</c:v>
                </c:pt>
                <c:pt idx="4">
                  <c:v>15-24سنة</c:v>
                </c:pt>
                <c:pt idx="5">
                  <c:v>10-14سنة </c:v>
                </c:pt>
              </c:strCache>
            </c:strRef>
          </c:cat>
          <c:val>
            <c:numRef>
              <c:f>'09U'!$K$5:$K$10</c:f>
              <c:numCache>
                <c:formatCode>0.0</c:formatCode>
                <c:ptCount val="6"/>
                <c:pt idx="0">
                  <c:v>30.903318148631122</c:v>
                </c:pt>
                <c:pt idx="1">
                  <c:v>68.408353576028233</c:v>
                </c:pt>
                <c:pt idx="2">
                  <c:v>41.284425946880482</c:v>
                </c:pt>
                <c:pt idx="3">
                  <c:v>22.530243238909918</c:v>
                </c:pt>
                <c:pt idx="4">
                  <c:v>5.7700074125194902</c:v>
                </c:pt>
                <c:pt idx="5">
                  <c:v>1.5687790704486075</c:v>
                </c:pt>
              </c:numCache>
            </c:numRef>
          </c:val>
        </c:ser>
        <c:ser>
          <c:idx val="2"/>
          <c:order val="2"/>
          <c:tx>
            <c:strRef>
              <c:f>'09U'!$L$4</c:f>
              <c:strCache>
                <c:ptCount val="1"/>
                <c:pt idx="0">
                  <c:v>المجموع </c:v>
                </c:pt>
              </c:strCache>
            </c:strRef>
          </c:tx>
          <c:dLbls>
            <c:txPr>
              <a:bodyPr/>
              <a:lstStyle/>
              <a:p>
                <a:pPr>
                  <a:defRPr sz="1040" b="1" i="0" baseline="0"/>
                </a:pPr>
                <a:endParaRPr lang="fr-FR"/>
              </a:p>
            </c:txPr>
            <c:showVal val="1"/>
          </c:dLbls>
          <c:cat>
            <c:strRef>
              <c:f>'09U'!$I$5:$I$10</c:f>
              <c:strCache>
                <c:ptCount val="6"/>
                <c:pt idx="0">
                  <c:v>المجموع </c:v>
                </c:pt>
                <c:pt idx="1">
                  <c:v>50سنة فأكثر  </c:v>
                </c:pt>
                <c:pt idx="2">
                  <c:v>35-49سنة</c:v>
                </c:pt>
                <c:pt idx="3">
                  <c:v>25-34سنة</c:v>
                </c:pt>
                <c:pt idx="4">
                  <c:v>15-24سنة</c:v>
                </c:pt>
                <c:pt idx="5">
                  <c:v>10-14سنة </c:v>
                </c:pt>
              </c:strCache>
            </c:strRef>
          </c:cat>
          <c:val>
            <c:numRef>
              <c:f>'09U'!$L$5:$L$10</c:f>
              <c:numCache>
                <c:formatCode>0.0</c:formatCode>
                <c:ptCount val="6"/>
                <c:pt idx="0">
                  <c:v>22.126337094965876</c:v>
                </c:pt>
                <c:pt idx="1">
                  <c:v>49.261120716229115</c:v>
                </c:pt>
                <c:pt idx="2">
                  <c:v>28.854344540619049</c:v>
                </c:pt>
                <c:pt idx="3">
                  <c:v>15.842166805505677</c:v>
                </c:pt>
                <c:pt idx="4">
                  <c:v>4.7616744640666324</c:v>
                </c:pt>
                <c:pt idx="5">
                  <c:v>1.6917679861047639</c:v>
                </c:pt>
              </c:numCache>
            </c:numRef>
          </c:val>
        </c:ser>
        <c:axId val="64008576"/>
        <c:axId val="64010112"/>
      </c:barChart>
      <c:catAx>
        <c:axId val="64008576"/>
        <c:scaling>
          <c:orientation val="minMax"/>
        </c:scaling>
        <c:axPos val="b"/>
        <c:tickLblPos val="nextTo"/>
        <c:txPr>
          <a:bodyPr/>
          <a:lstStyle/>
          <a:p>
            <a:pPr>
              <a:defRPr sz="1070" b="1" i="0" baseline="0"/>
            </a:pPr>
            <a:endParaRPr lang="fr-FR"/>
          </a:p>
        </c:txPr>
        <c:crossAx val="64010112"/>
        <c:crosses val="autoZero"/>
        <c:auto val="1"/>
        <c:lblAlgn val="ctr"/>
        <c:lblOffset val="100"/>
      </c:catAx>
      <c:valAx>
        <c:axId val="64010112"/>
        <c:scaling>
          <c:orientation val="minMax"/>
        </c:scaling>
        <c:delete val="1"/>
        <c:axPos val="l"/>
        <c:majorGridlines/>
        <c:numFmt formatCode="0.0" sourceLinked="1"/>
        <c:tickLblPos val="nextTo"/>
        <c:crossAx val="640085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1082247717207214"/>
          <c:y val="0.88946455336493757"/>
          <c:w val="0.50035363495467999"/>
          <c:h val="0.1105354466350621"/>
        </c:manualLayout>
      </c:layout>
      <c:txPr>
        <a:bodyPr/>
        <a:lstStyle/>
        <a:p>
          <a:pPr>
            <a:defRPr sz="1060" b="1" i="0" baseline="0"/>
          </a:pPr>
          <a:endParaRPr lang="fr-FR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plotArea>
      <c:layout/>
      <c:barChart>
        <c:barDir val="col"/>
        <c:grouping val="clustered"/>
        <c:ser>
          <c:idx val="0"/>
          <c:order val="0"/>
          <c:tx>
            <c:strRef>
              <c:f>'09R'!$I$4</c:f>
              <c:strCache>
                <c:ptCount val="1"/>
                <c:pt idx="0">
                  <c:v>ذكور</c:v>
                </c:pt>
              </c:strCache>
            </c:strRef>
          </c:tx>
          <c:dLbls>
            <c:txPr>
              <a:bodyPr/>
              <a:lstStyle/>
              <a:p>
                <a:pPr>
                  <a:defRPr sz="1040" b="1" i="0" baseline="0"/>
                </a:pPr>
                <a:endParaRPr lang="fr-FR"/>
              </a:p>
            </c:txPr>
            <c:showVal val="1"/>
          </c:dLbls>
          <c:cat>
            <c:strRef>
              <c:f>'09R'!$H$5:$H$10</c:f>
              <c:strCache>
                <c:ptCount val="6"/>
                <c:pt idx="0">
                  <c:v>المجموع </c:v>
                </c:pt>
                <c:pt idx="1">
                  <c:v>50سنة فأكثر  </c:v>
                </c:pt>
                <c:pt idx="2">
                  <c:v>35-49سنة</c:v>
                </c:pt>
                <c:pt idx="3">
                  <c:v>25-34سنة</c:v>
                </c:pt>
                <c:pt idx="4">
                  <c:v>15-24سنة</c:v>
                </c:pt>
                <c:pt idx="5">
                  <c:v>10-14سنة </c:v>
                </c:pt>
              </c:strCache>
            </c:strRef>
          </c:cat>
          <c:val>
            <c:numRef>
              <c:f>'09R'!$I$5:$I$10</c:f>
              <c:numCache>
                <c:formatCode>0.0</c:formatCode>
                <c:ptCount val="6"/>
                <c:pt idx="0">
                  <c:v>31.139729622763319</c:v>
                </c:pt>
                <c:pt idx="1">
                  <c:v>62.593840831683877</c:v>
                </c:pt>
                <c:pt idx="2">
                  <c:v>43.516581470229745</c:v>
                </c:pt>
                <c:pt idx="3">
                  <c:v>28.886607681152313</c:v>
                </c:pt>
                <c:pt idx="4">
                  <c:v>14.181182623893768</c:v>
                </c:pt>
                <c:pt idx="5">
                  <c:v>5.318015531737367</c:v>
                </c:pt>
              </c:numCache>
            </c:numRef>
          </c:val>
        </c:ser>
        <c:ser>
          <c:idx val="1"/>
          <c:order val="1"/>
          <c:tx>
            <c:strRef>
              <c:f>'09R'!$J$4</c:f>
              <c:strCache>
                <c:ptCount val="1"/>
                <c:pt idx="0">
                  <c:v>إناث </c:v>
                </c:pt>
              </c:strCache>
            </c:strRef>
          </c:tx>
          <c:dLbls>
            <c:txPr>
              <a:bodyPr/>
              <a:lstStyle/>
              <a:p>
                <a:pPr>
                  <a:defRPr sz="1040" b="1" i="0" baseline="0"/>
                </a:pPr>
                <a:endParaRPr lang="fr-FR"/>
              </a:p>
            </c:txPr>
            <c:showVal val="1"/>
          </c:dLbls>
          <c:cat>
            <c:strRef>
              <c:f>'09R'!$H$5:$H$10</c:f>
              <c:strCache>
                <c:ptCount val="6"/>
                <c:pt idx="0">
                  <c:v>المجموع </c:v>
                </c:pt>
                <c:pt idx="1">
                  <c:v>50سنة فأكثر  </c:v>
                </c:pt>
                <c:pt idx="2">
                  <c:v>35-49سنة</c:v>
                </c:pt>
                <c:pt idx="3">
                  <c:v>25-34سنة</c:v>
                </c:pt>
                <c:pt idx="4">
                  <c:v>15-24سنة</c:v>
                </c:pt>
                <c:pt idx="5">
                  <c:v>10-14سنة </c:v>
                </c:pt>
              </c:strCache>
            </c:strRef>
          </c:cat>
          <c:val>
            <c:numRef>
              <c:f>'09R'!$J$5:$J$10</c:f>
              <c:numCache>
                <c:formatCode>0.0</c:formatCode>
                <c:ptCount val="6"/>
                <c:pt idx="0">
                  <c:v>58.837367783843277</c:v>
                </c:pt>
                <c:pt idx="1">
                  <c:v>97.315798625410679</c:v>
                </c:pt>
                <c:pt idx="2">
                  <c:v>88.182274340723538</c:v>
                </c:pt>
                <c:pt idx="3">
                  <c:v>67.39021627459762</c:v>
                </c:pt>
                <c:pt idx="4">
                  <c:v>28.38378304341871</c:v>
                </c:pt>
                <c:pt idx="5">
                  <c:v>6.9452226580218319</c:v>
                </c:pt>
              </c:numCache>
            </c:numRef>
          </c:val>
        </c:ser>
        <c:ser>
          <c:idx val="2"/>
          <c:order val="2"/>
          <c:tx>
            <c:strRef>
              <c:f>'09R'!$K$4</c:f>
              <c:strCache>
                <c:ptCount val="1"/>
                <c:pt idx="0">
                  <c:v>المجموع </c:v>
                </c:pt>
              </c:strCache>
            </c:strRef>
          </c:tx>
          <c:dLbls>
            <c:txPr>
              <a:bodyPr/>
              <a:lstStyle/>
              <a:p>
                <a:pPr>
                  <a:defRPr sz="1040" b="1" i="0" baseline="0"/>
                </a:pPr>
                <a:endParaRPr lang="fr-FR"/>
              </a:p>
            </c:txPr>
            <c:showVal val="1"/>
          </c:dLbls>
          <c:cat>
            <c:strRef>
              <c:f>'09R'!$H$5:$H$10</c:f>
              <c:strCache>
                <c:ptCount val="6"/>
                <c:pt idx="0">
                  <c:v>المجموع </c:v>
                </c:pt>
                <c:pt idx="1">
                  <c:v>50سنة فأكثر  </c:v>
                </c:pt>
                <c:pt idx="2">
                  <c:v>35-49سنة</c:v>
                </c:pt>
                <c:pt idx="3">
                  <c:v>25-34سنة</c:v>
                </c:pt>
                <c:pt idx="4">
                  <c:v>15-24سنة</c:v>
                </c:pt>
                <c:pt idx="5">
                  <c:v>10-14سنة </c:v>
                </c:pt>
              </c:strCache>
            </c:strRef>
          </c:cat>
          <c:val>
            <c:numRef>
              <c:f>'09R'!$K$5:$K$10</c:f>
              <c:numCache>
                <c:formatCode>0.0</c:formatCode>
                <c:ptCount val="6"/>
                <c:pt idx="0">
                  <c:v>44.689723292121556</c:v>
                </c:pt>
                <c:pt idx="1">
                  <c:v>79.728307749280788</c:v>
                </c:pt>
                <c:pt idx="2">
                  <c:v>65.610865968008824</c:v>
                </c:pt>
                <c:pt idx="3">
                  <c:v>47.417643951399839</c:v>
                </c:pt>
                <c:pt idx="4">
                  <c:v>21.108910097308584</c:v>
                </c:pt>
                <c:pt idx="5">
                  <c:v>6.1159338754309349</c:v>
                </c:pt>
              </c:numCache>
            </c:numRef>
          </c:val>
        </c:ser>
        <c:axId val="64365312"/>
        <c:axId val="64366848"/>
      </c:barChart>
      <c:catAx>
        <c:axId val="64365312"/>
        <c:scaling>
          <c:orientation val="minMax"/>
        </c:scaling>
        <c:axPos val="b"/>
        <c:tickLblPos val="nextTo"/>
        <c:txPr>
          <a:bodyPr/>
          <a:lstStyle/>
          <a:p>
            <a:pPr>
              <a:defRPr sz="1030" b="1" i="0" baseline="0"/>
            </a:pPr>
            <a:endParaRPr lang="fr-FR"/>
          </a:p>
        </c:txPr>
        <c:crossAx val="64366848"/>
        <c:crosses val="autoZero"/>
        <c:auto val="1"/>
        <c:lblAlgn val="ctr"/>
        <c:lblOffset val="100"/>
      </c:catAx>
      <c:valAx>
        <c:axId val="64366848"/>
        <c:scaling>
          <c:orientation val="minMax"/>
        </c:scaling>
        <c:delete val="1"/>
        <c:axPos val="l"/>
        <c:majorGridlines/>
        <c:numFmt formatCode="0.0" sourceLinked="1"/>
        <c:tickLblPos val="nextTo"/>
        <c:crossAx val="643653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5101377952755932"/>
          <c:y val="0.88850503062117336"/>
          <c:w val="0.47852799650043742"/>
          <c:h val="8.3717191601049998E-2"/>
        </c:manualLayout>
      </c:layout>
      <c:txPr>
        <a:bodyPr/>
        <a:lstStyle/>
        <a:p>
          <a:pPr>
            <a:defRPr sz="1050" b="1" i="0" baseline="0"/>
          </a:pPr>
          <a:endParaRPr lang="fr-FR"/>
        </a:p>
      </c:txPr>
    </c:legend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1313" cy="493713"/>
          </a:xfrm>
          <a:prstGeom prst="rect">
            <a:avLst/>
          </a:prstGeom>
        </p:spPr>
        <p:txBody>
          <a:bodyPr vert="horz" lIns="90199" tIns="45099" rIns="90199" bIns="45099" rtlCol="0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65550" y="0"/>
            <a:ext cx="2881313" cy="493713"/>
          </a:xfrm>
          <a:prstGeom prst="rect">
            <a:avLst/>
          </a:prstGeom>
        </p:spPr>
        <p:txBody>
          <a:bodyPr vert="horz" lIns="90199" tIns="45099" rIns="90199" bIns="45099" rtlCol="0"/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6888F87-D9B7-4798-88FF-6CCB17FE8FC9}" type="datetimeFigureOut">
              <a:rPr lang="fr-FR"/>
              <a:pPr>
                <a:defRPr/>
              </a:pPr>
              <a:t>04/04/2018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55138"/>
            <a:ext cx="2881313" cy="493712"/>
          </a:xfrm>
          <a:prstGeom prst="rect">
            <a:avLst/>
          </a:prstGeom>
        </p:spPr>
        <p:txBody>
          <a:bodyPr vert="horz" lIns="90199" tIns="45099" rIns="90199" bIns="45099" rtlCol="0" anchor="b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65550" y="9355138"/>
            <a:ext cx="2881313" cy="493712"/>
          </a:xfrm>
          <a:prstGeom prst="rect">
            <a:avLst/>
          </a:prstGeom>
        </p:spPr>
        <p:txBody>
          <a:bodyPr vert="horz" wrap="square" lIns="90199" tIns="45099" rIns="90199" bIns="4509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BE5A8FD-59AC-413E-BF87-59695D693A3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1049737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13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99" tIns="45099" rIns="90199" bIns="4509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5550" y="0"/>
            <a:ext cx="28813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99" tIns="45099" rIns="90199" bIns="4509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2013" y="738188"/>
            <a:ext cx="4924425" cy="3694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5163" y="4678363"/>
            <a:ext cx="5318125" cy="443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99" tIns="45099" rIns="90199" bIns="450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55138"/>
            <a:ext cx="28813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99" tIns="45099" rIns="90199" bIns="4509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5550" y="9355138"/>
            <a:ext cx="28813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99" tIns="45099" rIns="90199" bIns="4509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BEF8AD6-EAEB-480F-9027-2CE45C7FECB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2913019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altLang="fr-F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32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2A0C5F-A05A-47D1-BD7A-DBB4AE3FD5F1}" type="slidenum">
              <a:rPr lang="fr-FR" altLang="fr-FR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fr-FR" altLang="fr-F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3" descr="contenu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rgbClr val="F18E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rgbClr val="F18E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rgbClr val="F18E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rgbClr val="F18E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rgbClr val="F18E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F18E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F18E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F18E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F18E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defRPr/>
              </a:pPr>
              <a:r>
                <a:rPr lang="fr-FR" altLang="fr-FR" sz="1400" b="1" smtClean="0">
                  <a:latin typeface="Century Gothic" panose="020B0502020202020204" pitchFamily="34" charset="0"/>
                </a:rPr>
                <a:t>www.hcp.ma</a:t>
              </a:r>
            </a:p>
          </p:txBody>
        </p:sp>
      </p:grp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419475" y="6453188"/>
            <a:ext cx="1873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F18E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rgbClr val="F18E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rgbClr val="F18E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rgbClr val="F18E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rgbClr val="F18E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18E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18E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18E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18E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fr-FR" altLang="fr-FR" smtClean="0"/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 b="1">
                <a:solidFill>
                  <a:srgbClr val="F18E00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41275" y="6513513"/>
            <a:ext cx="1055688" cy="274637"/>
          </a:xfrm>
        </p:spPr>
        <p:txBody>
          <a:bodyPr/>
          <a:lstStyle>
            <a:lvl1pPr algn="r" rtl="1">
              <a:defRPr/>
            </a:lvl1pPr>
          </a:lstStyle>
          <a:p>
            <a:pPr>
              <a:defRPr/>
            </a:pPr>
            <a:fld id="{88F2D3D2-F10C-45B3-A4E3-876E27A23184}" type="datetime1">
              <a:rPr lang="fr-FR"/>
              <a:pPr>
                <a:defRPr/>
              </a:pPr>
              <a:t>04/04/2018</a:t>
            </a:fld>
            <a:endParaRPr lang="fr-F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737475" y="6513513"/>
            <a:ext cx="1385888" cy="3190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6F675-563D-4B3F-83BC-7291358171C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CD684-A8DE-44D7-B33C-937F998D6F1E}" type="datetime1">
              <a:rPr lang="fr-FR"/>
              <a:pPr>
                <a:defRPr/>
              </a:pPr>
              <a:t>04/04/2018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E690B-58B0-4DF8-A2C3-5A6CE10E168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765175"/>
            <a:ext cx="2057400" cy="53609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19800" cy="53609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B8D25-73AA-45E7-8989-069DE3194A00}" type="datetime1">
              <a:rPr lang="fr-FR"/>
              <a:pPr>
                <a:defRPr/>
              </a:pPr>
              <a:t>04/04/2018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E364A-18EA-4E12-9F07-3D80774D256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2F4FB-9C41-42F4-83EA-E99152F2B8CE}" type="datetime1">
              <a:rPr lang="fr-FR"/>
              <a:pPr>
                <a:defRPr/>
              </a:pPr>
              <a:t>04/04/2018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31BFE-1AB6-4015-A4EA-3DFC59ED146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72136-BD75-4354-8A01-09953A9FCDEF}" type="datetime1">
              <a:rPr lang="fr-FR"/>
              <a:pPr>
                <a:defRPr/>
              </a:pPr>
              <a:t>04/04/2018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D181E-4EFE-4D82-BC04-A06C8834439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0B5FF-B782-4795-80DD-10A65DF5671A}" type="datetime1">
              <a:rPr lang="fr-FR"/>
              <a:pPr>
                <a:defRPr/>
              </a:pPr>
              <a:t>04/04/2018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BC330-FB28-4EC5-9B1D-ADFFE03A326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E98E4-D86D-4F0D-B241-AE6DE9BC03EF}" type="datetime1">
              <a:rPr lang="fr-FR"/>
              <a:pPr>
                <a:defRPr/>
              </a:pPr>
              <a:t>04/04/2018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BEAA1-D084-4839-8467-290DA6F9A3C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7D5F7-080A-4DA1-82D1-960C7DAE5CCA}" type="datetime1">
              <a:rPr lang="fr-FR"/>
              <a:pPr>
                <a:defRPr/>
              </a:pPr>
              <a:t>04/04/2018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25320-8B90-41B1-8BD1-A17A3ED92F8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B48C0-0E14-4716-AE2A-DF70C10EAD39}" type="datetime1">
              <a:rPr lang="fr-FR"/>
              <a:pPr>
                <a:defRPr/>
              </a:pPr>
              <a:t>04/04/2018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2ED8E-3D02-4F33-B506-D07ABFFA8C5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7A8B8-95A5-497E-8ACC-B598E772ED77}" type="datetime1">
              <a:rPr lang="fr-FR"/>
              <a:pPr>
                <a:defRPr/>
              </a:pPr>
              <a:t>04/04/2018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20A9C-1E2E-4286-94E5-5E87A76F093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FB7BE-4FD9-400D-9B84-4BED5B28EF3B}" type="datetime1">
              <a:rPr lang="fr-FR"/>
              <a:pPr>
                <a:defRPr/>
              </a:pPr>
              <a:t>04/04/2018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B4499-32DA-4A8E-B7B8-C87D8891A0A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5B669-F7E2-4E8F-84DF-1E67020179A8}" type="datetime1">
              <a:rPr lang="fr-FR"/>
              <a:pPr>
                <a:defRPr/>
              </a:pPr>
              <a:t>04/04/2018</a:t>
            </a:fld>
            <a:endParaRPr lang="fr-F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03AD2-D192-4117-ADEB-AEDC0E90F92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F7B5C-2E12-424C-B6A1-26E41A55BC27}" type="datetime1">
              <a:rPr lang="fr-FR"/>
              <a:pPr>
                <a:defRPr/>
              </a:pPr>
              <a:t>04/04/2018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0B28D-D1A9-4E84-BE1B-5773EE35E01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C0162-DF5D-495C-9619-CADDEA4434D8}" type="datetime1">
              <a:rPr lang="fr-FR"/>
              <a:pPr>
                <a:defRPr/>
              </a:pPr>
              <a:t>04/04/2018</a:t>
            </a:fld>
            <a:endParaRPr lang="fr-F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BF651-456D-4C4B-9133-81DFC9BFAF1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8C282-DEBD-4441-94E6-F27324572481}" type="datetime1">
              <a:rPr lang="fr-FR"/>
              <a:pPr>
                <a:defRPr/>
              </a:pPr>
              <a:t>04/04/2018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616A37-FE04-4AD3-BA97-A57B06B7126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331DC-E173-44A6-B61B-650AFFD0076D}" type="datetime1">
              <a:rPr lang="fr-FR"/>
              <a:pPr>
                <a:defRPr/>
              </a:pPr>
              <a:t>04/04/2018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145C48-C0D0-4022-9221-2A6C41DEBA5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1" name="Picture 3" descr="contenu"/>
            <p:cNvPicPr>
              <a:picLocks noChangeAspect="1" noChangeArrowheads="1"/>
            </p:cNvPicPr>
            <p:nvPr userDrawn="1"/>
          </p:nvPicPr>
          <p:blipFill>
            <a:blip r:embed="rId18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2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rgbClr val="F18E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rgbClr val="F18E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rgbClr val="F18E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rgbClr val="F18E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rgbClr val="F18E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F18E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F18E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F18E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F18E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defRPr/>
              </a:pPr>
              <a:r>
                <a:rPr lang="fr-FR" altLang="fr-FR" sz="1400" b="1" smtClean="0">
                  <a:latin typeface="Century Gothic" panose="020B0502020202020204" pitchFamily="34" charset="0"/>
                </a:rPr>
                <a:t>www.hcp.ma</a:t>
              </a:r>
            </a:p>
          </p:txBody>
        </p:sp>
      </p:grp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65175"/>
            <a:ext cx="698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3513"/>
            <a:ext cx="10556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329BB024-F91C-4132-BFB5-758F7B7BABAD}" type="datetime1">
              <a:rPr lang="fr-FR"/>
              <a:pPr>
                <a:defRPr/>
              </a:pPr>
              <a:t>04/04/2018</a:t>
            </a:fld>
            <a:endParaRPr lang="fr-FR"/>
          </a:p>
        </p:txBody>
      </p:sp>
      <p:sp>
        <p:nvSpPr>
          <p:cNvPr id="952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7511160D-6DB2-4209-97D9-DCC48323530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196" r:id="rId2"/>
    <p:sldLayoutId id="2147484197" r:id="rId3"/>
    <p:sldLayoutId id="2147484198" r:id="rId4"/>
    <p:sldLayoutId id="2147484199" r:id="rId5"/>
    <p:sldLayoutId id="2147484200" r:id="rId6"/>
    <p:sldLayoutId id="2147484201" r:id="rId7"/>
    <p:sldLayoutId id="2147484202" r:id="rId8"/>
    <p:sldLayoutId id="2147484203" r:id="rId9"/>
    <p:sldLayoutId id="2147484204" r:id="rId10"/>
    <p:sldLayoutId id="2147484205" r:id="rId11"/>
    <p:sldLayoutId id="2147484206" r:id="rId12"/>
    <p:sldLayoutId id="2147484207" r:id="rId13"/>
    <p:sldLayoutId id="2147484208" r:id="rId14"/>
    <p:sldLayoutId id="2147484209" r:id="rId15"/>
    <p:sldLayoutId id="2147484210" r:id="rId1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9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pitchFamily="34" charset="0"/>
        <a:buBlip>
          <a:blip r:embed="rId20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21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Grp="1" noChangeArrowheads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0BBFED4-32D6-455E-A95D-760A1AE67581}" type="slidenum">
              <a:rPr lang="fr-FR" altLang="fr-FR" smtClean="0">
                <a:cs typeface="Arial" pitchFamily="34" charset="0"/>
              </a:rPr>
              <a:pPr/>
              <a:t>1</a:t>
            </a:fld>
            <a:endParaRPr lang="fr-FR" altLang="fr-FR" smtClean="0">
              <a:cs typeface="Arial" pitchFamily="34" charset="0"/>
            </a:endParaRPr>
          </a:p>
        </p:txBody>
      </p:sp>
      <p:sp>
        <p:nvSpPr>
          <p:cNvPr id="3075" name="Titre 1"/>
          <p:cNvSpPr>
            <a:spLocks noGrp="1"/>
          </p:cNvSpPr>
          <p:nvPr>
            <p:ph type="ctrTitle"/>
          </p:nvPr>
        </p:nvSpPr>
        <p:spPr>
          <a:xfrm>
            <a:off x="684213" y="3286124"/>
            <a:ext cx="7991475" cy="1357322"/>
          </a:xfrm>
        </p:spPr>
        <p:txBody>
          <a:bodyPr/>
          <a:lstStyle/>
          <a:p>
            <a:pPr rtl="1">
              <a:spcBef>
                <a:spcPts val="1200"/>
              </a:spcBef>
            </a:pPr>
            <a:r>
              <a:rPr lang="ar-MA" altLang="fr-FR" sz="3200" dirty="0" smtClean="0"/>
              <a:t>الأمية </a:t>
            </a:r>
            <a:br>
              <a:rPr lang="ar-MA" altLang="fr-FR" sz="3200" dirty="0" smtClean="0"/>
            </a:br>
            <a:r>
              <a:rPr lang="ar-MA" altLang="fr-FR" sz="3200" dirty="0" smtClean="0"/>
              <a:t>بجهة </a:t>
            </a:r>
            <a:r>
              <a:rPr lang="ar-MA" altLang="fr-FR" sz="3200" dirty="0" err="1" smtClean="0"/>
              <a:t>طنجة</a:t>
            </a:r>
            <a:r>
              <a:rPr lang="ar-MA" altLang="fr-FR" sz="3200" dirty="0" smtClean="0"/>
              <a:t> –</a:t>
            </a:r>
            <a:r>
              <a:rPr lang="ar-MA" altLang="fr-FR" sz="3200" dirty="0" err="1" smtClean="0"/>
              <a:t>تطوان</a:t>
            </a:r>
            <a:r>
              <a:rPr lang="ar-MA" altLang="fr-FR" sz="3200" dirty="0" smtClean="0"/>
              <a:t> –</a:t>
            </a:r>
            <a:r>
              <a:rPr lang="ar-MA" altLang="fr-FR" sz="3200" dirty="0" err="1" smtClean="0"/>
              <a:t>الحسيمة</a:t>
            </a:r>
            <a:r>
              <a:rPr lang="ar-MA" altLang="fr-FR" sz="3200" dirty="0" smtClean="0"/>
              <a:t> </a:t>
            </a:r>
            <a:r>
              <a:rPr lang="fr-FR" altLang="fr-FR" sz="3200" dirty="0" smtClean="0"/>
              <a:t/>
            </a:r>
            <a:br>
              <a:rPr lang="fr-FR" altLang="fr-FR" sz="3200" dirty="0" smtClean="0"/>
            </a:br>
            <a:r>
              <a:rPr lang="ar-MA" altLang="fr-FR" sz="3200" dirty="0" smtClean="0"/>
              <a:t>إحصاء2014</a:t>
            </a:r>
            <a:r>
              <a:rPr lang="fr-FR" altLang="fr-FR" sz="3200" dirty="0" smtClean="0"/>
              <a:t/>
            </a:r>
            <a:br>
              <a:rPr lang="fr-FR" altLang="fr-FR" sz="3200" dirty="0" smtClean="0"/>
            </a:br>
            <a:r>
              <a:rPr lang="fr-FR" altLang="fr-FR" sz="3200" dirty="0" smtClean="0">
                <a:latin typeface="Times"/>
              </a:rPr>
              <a:t/>
            </a:r>
            <a:br>
              <a:rPr lang="fr-FR" altLang="fr-FR" sz="3200" dirty="0" smtClean="0">
                <a:latin typeface="Times"/>
              </a:rPr>
            </a:br>
            <a:r>
              <a:rPr lang="ar-MA" altLang="fr-FR" sz="3200" dirty="0" smtClean="0">
                <a:latin typeface="Times"/>
              </a:rPr>
              <a:t>                                                     </a:t>
            </a:r>
            <a:br>
              <a:rPr lang="ar-MA" altLang="fr-FR" sz="3200" dirty="0" smtClean="0">
                <a:latin typeface="Times"/>
              </a:rPr>
            </a:br>
            <a:r>
              <a:rPr lang="ar-MA" altLang="fr-FR" sz="3200" dirty="0" smtClean="0">
                <a:latin typeface="Times"/>
              </a:rPr>
              <a:t/>
            </a:r>
            <a:br>
              <a:rPr lang="ar-MA" altLang="fr-FR" sz="3200" dirty="0" smtClean="0">
                <a:latin typeface="Times"/>
              </a:rPr>
            </a:br>
            <a:r>
              <a:rPr lang="ar-MA" altLang="fr-FR" sz="3200" dirty="0" smtClean="0">
                <a:latin typeface="Times"/>
              </a:rPr>
              <a:t>                                                      </a:t>
            </a:r>
            <a:endParaRPr lang="fr-FR" altLang="fr-FR" sz="3200" dirty="0" smtClean="0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714349" y="6021388"/>
            <a:ext cx="1785949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7B003B"/>
              </a:buClr>
              <a:buSzPct val="120000"/>
              <a:buBlip>
                <a:blip r:embed="rId3"/>
              </a:buBlip>
              <a:defRPr sz="2400">
                <a:solidFill>
                  <a:schemeClr val="bg2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18E00"/>
              </a:buClr>
              <a:buSzPct val="120000"/>
              <a:buFont typeface="Arial" panose="020B0604020202020204" pitchFamily="34" charset="0"/>
              <a:buBlip>
                <a:blip r:embed="rId4"/>
              </a:buBlip>
              <a:defRPr sz="2000">
                <a:solidFill>
                  <a:schemeClr val="bg2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120000"/>
              <a:buBlip>
                <a:blip r:embed="rId5"/>
              </a:buBlip>
              <a:defRPr sz="1600">
                <a:solidFill>
                  <a:schemeClr val="bg2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ar-SA" altLang="fr-FR" sz="1400" b="1" dirty="0" err="1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طنجة</a:t>
            </a:r>
            <a:r>
              <a:rPr lang="ar-SA" altLang="fr-FR" sz="1400" b="1" dirty="0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 </a:t>
            </a:r>
            <a:r>
              <a:rPr lang="ar-MA" altLang="fr-FR" sz="1400" b="1" dirty="0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12</a:t>
            </a:r>
            <a:r>
              <a:rPr lang="ar-SA" altLang="fr-FR" sz="1400" b="1" dirty="0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 </a:t>
            </a:r>
            <a:r>
              <a:rPr lang="ar-MA" altLang="fr-FR" sz="1400" b="1" dirty="0" smtClean="0">
                <a:solidFill>
                  <a:srgbClr val="7B003B"/>
                </a:solidFill>
                <a:latin typeface="+mj-lt"/>
                <a:ea typeface="+mj-ea"/>
                <a:cs typeface="+mj-cs"/>
              </a:rPr>
              <a:t>أكتوبر 2016</a:t>
            </a:r>
            <a:endParaRPr lang="fr-FR" altLang="fr-FR" sz="1400" b="1" dirty="0">
              <a:solidFill>
                <a:srgbClr val="7B003B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928926" y="857232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dirty="0" smtClean="0"/>
              <a:t>مديرية جهة </a:t>
            </a:r>
            <a:r>
              <a:rPr lang="ar-MA" dirty="0" err="1" smtClean="0"/>
              <a:t>طنجة</a:t>
            </a:r>
            <a:r>
              <a:rPr lang="ar-MA" dirty="0" smtClean="0"/>
              <a:t> –</a:t>
            </a:r>
            <a:r>
              <a:rPr lang="ar-MA" dirty="0" err="1" smtClean="0"/>
              <a:t>تطوان</a:t>
            </a:r>
            <a:r>
              <a:rPr lang="ar-MA" dirty="0" smtClean="0"/>
              <a:t> –</a:t>
            </a:r>
            <a:r>
              <a:rPr lang="ar-MA" dirty="0" err="1" smtClean="0"/>
              <a:t>الحسيمة</a:t>
            </a:r>
            <a:r>
              <a:rPr lang="ar-MA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012823"/>
          </a:xfrm>
        </p:spPr>
        <p:txBody>
          <a:bodyPr/>
          <a:lstStyle/>
          <a:p>
            <a:r>
              <a:rPr lang="ar-MA" dirty="0" smtClean="0"/>
              <a:t>معدل الأمية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44" y="3143248"/>
            <a:ext cx="8715436" cy="928694"/>
          </a:xfrm>
        </p:spPr>
        <p:txBody>
          <a:bodyPr/>
          <a:lstStyle/>
          <a:p>
            <a:r>
              <a:rPr lang="ar-MA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100</a:t>
            </a:r>
            <a:r>
              <a:rPr lang="fr-FR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× </a:t>
            </a:r>
            <a:r>
              <a:rPr lang="ar-MA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عدد الأفراد البالغين 10 سنة فأكثر الذين يستطيعون القراءة والكتابة</a:t>
            </a:r>
          </a:p>
          <a:p>
            <a:r>
              <a:rPr lang="ar-MA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عدد السكان البالغين 10 سنة فأكثر</a:t>
            </a:r>
            <a:endParaRPr lang="fr-FR" sz="2000" b="1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9BC330-FB28-4EC5-9B1D-ADFFE03A3262}" type="slidenum">
              <a:rPr lang="fr-FR" altLang="fr-FR" smtClean="0"/>
              <a:pPr>
                <a:defRPr/>
              </a:pPr>
              <a:t>10</a:t>
            </a:fld>
            <a:endParaRPr lang="fr-FR" altLang="fr-FR"/>
          </a:p>
        </p:txBody>
      </p:sp>
      <p:cxnSp>
        <p:nvCxnSpPr>
          <p:cNvPr id="6" name="Connecteur droit 5"/>
          <p:cNvCxnSpPr/>
          <p:nvPr/>
        </p:nvCxnSpPr>
        <p:spPr bwMode="auto">
          <a:xfrm>
            <a:off x="1714480" y="3571876"/>
            <a:ext cx="5643602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ZoneTexte 8"/>
          <p:cNvSpPr txBox="1"/>
          <p:nvPr/>
        </p:nvSpPr>
        <p:spPr>
          <a:xfrm>
            <a:off x="2928926" y="642918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dirty="0" smtClean="0"/>
              <a:t>مديرية جهة </a:t>
            </a:r>
            <a:r>
              <a:rPr lang="ar-MA" dirty="0" err="1" smtClean="0"/>
              <a:t>طنجة</a:t>
            </a:r>
            <a:r>
              <a:rPr lang="ar-MA" dirty="0" smtClean="0"/>
              <a:t> –</a:t>
            </a:r>
            <a:r>
              <a:rPr lang="ar-MA" dirty="0" err="1" smtClean="0"/>
              <a:t>تطوان</a:t>
            </a:r>
            <a:r>
              <a:rPr lang="ar-MA" dirty="0" smtClean="0"/>
              <a:t> –</a:t>
            </a:r>
            <a:r>
              <a:rPr lang="ar-MA" dirty="0" err="1" smtClean="0"/>
              <a:t>الحسيمة</a:t>
            </a:r>
            <a:r>
              <a:rPr lang="ar-MA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642918"/>
            <a:ext cx="7772400" cy="785817"/>
          </a:xfrm>
        </p:spPr>
        <p:txBody>
          <a:bodyPr/>
          <a:lstStyle/>
          <a:p>
            <a:pPr rtl="1"/>
            <a:r>
              <a:rPr lang="ar-MA" altLang="fr-FR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معدل الأمية حسب الجنس  </a:t>
            </a:r>
            <a:r>
              <a:rPr lang="ar-MA" altLang="fr-FR" sz="16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و</a:t>
            </a:r>
            <a:r>
              <a:rPr lang="ar-MA" altLang="fr-FR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فئات السن</a:t>
            </a:r>
            <a:br>
              <a:rPr lang="ar-MA" altLang="fr-FR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ar-MA" altLang="fr-FR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جهة </a:t>
            </a:r>
            <a:r>
              <a:rPr lang="ar-MA" altLang="fr-FR" sz="16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طنجة</a:t>
            </a:r>
            <a:r>
              <a:rPr lang="ar-MA" altLang="fr-FR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ar-MA" altLang="fr-FR" sz="16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تطوان</a:t>
            </a:r>
            <a:r>
              <a:rPr lang="ar-MA" altLang="fr-FR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ar-MA" altLang="fr-FR" sz="16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الحسيمة</a:t>
            </a:r>
            <a:r>
              <a:rPr lang="ar-MA" altLang="fr-FR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ar-MA" altLang="fr-FR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ar-MA" altLang="fr-FR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إحصاء2014</a:t>
            </a:r>
            <a:r>
              <a:rPr lang="fr-FR" altLang="fr-FR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altLang="fr-FR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fr-FR" sz="1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9BC330-FB28-4EC5-9B1D-ADFFE03A3262}" type="slidenum">
              <a:rPr lang="fr-FR" altLang="fr-FR" smtClean="0"/>
              <a:pPr>
                <a:defRPr/>
              </a:pPr>
              <a:t>11</a:t>
            </a:fld>
            <a:endParaRPr lang="fr-FR" altLang="fr-FR"/>
          </a:p>
        </p:txBody>
      </p:sp>
      <p:graphicFrame>
        <p:nvGraphicFramePr>
          <p:cNvPr id="5" name="Graphique 4"/>
          <p:cNvGraphicFramePr/>
          <p:nvPr/>
        </p:nvGraphicFramePr>
        <p:xfrm>
          <a:off x="142844" y="1142984"/>
          <a:ext cx="8858311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0CBF651-456D-4C4B-9133-81DFC9BFAF13}" type="slidenum">
              <a:rPr lang="fr-FR" altLang="fr-FR" smtClean="0"/>
              <a:pPr>
                <a:defRPr/>
              </a:pPr>
              <a:t>12</a:t>
            </a:fld>
            <a:endParaRPr lang="fr-FR" altLang="fr-FR"/>
          </a:p>
        </p:txBody>
      </p:sp>
      <p:graphicFrame>
        <p:nvGraphicFramePr>
          <p:cNvPr id="3" name="Graphique 2"/>
          <p:cNvGraphicFramePr/>
          <p:nvPr/>
        </p:nvGraphicFramePr>
        <p:xfrm>
          <a:off x="714348" y="1785926"/>
          <a:ext cx="7715304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>
          <a:xfrm>
            <a:off x="685800" y="714357"/>
            <a:ext cx="7815290" cy="92869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معدل الأمية حسب الجنس  </a:t>
            </a:r>
            <a:r>
              <a:rPr kumimoji="0" lang="ar-MA" altLang="fr-FR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و</a:t>
            </a:r>
            <a:r>
              <a:rPr kumimoji="0" lang="ar-MA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فئات السن</a:t>
            </a:r>
            <a:br>
              <a:rPr kumimoji="0" lang="ar-MA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ar-MA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جهة </a:t>
            </a:r>
            <a:r>
              <a:rPr kumimoji="0" lang="ar-MA" altLang="fr-FR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طنجة</a:t>
            </a:r>
            <a:r>
              <a:rPr kumimoji="0" lang="ar-MA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-</a:t>
            </a:r>
            <a:r>
              <a:rPr kumimoji="0" lang="ar-MA" altLang="fr-FR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تطوان</a:t>
            </a:r>
            <a:r>
              <a:rPr kumimoji="0" lang="ar-MA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-</a:t>
            </a:r>
            <a:r>
              <a:rPr kumimoji="0" lang="ar-MA" altLang="fr-FR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الحسيمة</a:t>
            </a:r>
            <a:endParaRPr kumimoji="0" lang="ar-MA" altLang="fr-FR" sz="1600" b="1" i="0" u="none" strike="noStrike" kern="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MA" altLang="fr-FR" sz="1600" b="1" kern="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الوسط الحضري  </a:t>
            </a:r>
            <a:r>
              <a:rPr kumimoji="0" lang="ar-MA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ar-MA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ar-MA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إحصاء2014</a:t>
            </a:r>
            <a:r>
              <a:rPr kumimoji="0" lang="fr-FR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1600" b="1" i="0" u="none" strike="noStrike" kern="0" cap="none" spc="0" normalizeH="0" baseline="0" noProof="0" dirty="0">
              <a:ln>
                <a:noFill/>
              </a:ln>
              <a:solidFill>
                <a:srgbClr val="7B00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0CBF651-456D-4C4B-9133-81DFC9BFAF13}" type="slidenum">
              <a:rPr lang="fr-FR" altLang="fr-FR" smtClean="0"/>
              <a:pPr>
                <a:defRPr/>
              </a:pPr>
              <a:t>13</a:t>
            </a:fld>
            <a:endParaRPr lang="fr-FR" altLang="fr-FR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685800" y="714357"/>
            <a:ext cx="7815290" cy="92869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معدل الأمية حسب الجنس  </a:t>
            </a:r>
            <a:r>
              <a:rPr kumimoji="0" lang="ar-MA" altLang="fr-FR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و</a:t>
            </a:r>
            <a:r>
              <a:rPr kumimoji="0" lang="ar-MA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فئات السن</a:t>
            </a:r>
            <a:br>
              <a:rPr kumimoji="0" lang="ar-MA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ar-MA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جهة </a:t>
            </a:r>
            <a:r>
              <a:rPr kumimoji="0" lang="ar-MA" altLang="fr-FR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طنجة</a:t>
            </a:r>
            <a:r>
              <a:rPr kumimoji="0" lang="ar-MA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-</a:t>
            </a:r>
            <a:r>
              <a:rPr kumimoji="0" lang="ar-MA" altLang="fr-FR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تطوان</a:t>
            </a:r>
            <a:r>
              <a:rPr kumimoji="0" lang="ar-MA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-</a:t>
            </a:r>
            <a:r>
              <a:rPr kumimoji="0" lang="ar-MA" altLang="fr-FR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الحسيمة</a:t>
            </a:r>
            <a:endParaRPr kumimoji="0" lang="ar-MA" altLang="fr-FR" sz="1600" b="1" i="0" u="none" strike="noStrike" kern="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MA" altLang="fr-FR" sz="1600" b="1" kern="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الوسط القروي  </a:t>
            </a:r>
            <a:r>
              <a:rPr kumimoji="0" lang="ar-MA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ar-MA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ar-MA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إحصاء2014</a:t>
            </a:r>
            <a:r>
              <a:rPr kumimoji="0" lang="fr-FR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alt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fr-FR" sz="1600" b="1" i="0" u="none" strike="noStrike" kern="0" cap="none" spc="0" normalizeH="0" baseline="0" noProof="0" dirty="0">
              <a:ln>
                <a:noFill/>
              </a:ln>
              <a:solidFill>
                <a:srgbClr val="7B00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Graphique 3"/>
          <p:cNvGraphicFramePr/>
          <p:nvPr/>
        </p:nvGraphicFramePr>
        <p:xfrm>
          <a:off x="785786" y="1928802"/>
          <a:ext cx="7358113" cy="400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0CBF651-456D-4C4B-9133-81DFC9BFAF13}" type="slidenum">
              <a:rPr lang="fr-FR" altLang="fr-FR" smtClean="0"/>
              <a:pPr>
                <a:defRPr/>
              </a:pPr>
              <a:t>14</a:t>
            </a:fld>
            <a:endParaRPr lang="fr-FR" altLang="fr-FR"/>
          </a:p>
        </p:txBody>
      </p:sp>
      <p:pic>
        <p:nvPicPr>
          <p:cNvPr id="4098" name="Picture 2" descr="C:\Users\hp\Desktop\Nouveau dossier\Anal-Prov-Milieu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42918"/>
            <a:ext cx="8786842" cy="5715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0CBF651-456D-4C4B-9133-81DFC9BFAF13}" type="slidenum">
              <a:rPr lang="fr-FR" altLang="fr-FR" smtClean="0"/>
              <a:pPr>
                <a:defRPr/>
              </a:pPr>
              <a:t>15</a:t>
            </a:fld>
            <a:endParaRPr lang="fr-FR" altLang="fr-FR"/>
          </a:p>
        </p:txBody>
      </p:sp>
      <p:pic>
        <p:nvPicPr>
          <p:cNvPr id="5122" name="Picture 2" descr="C:\Users\hp\Desktop\Nouveau dossier\Anal-Prov-Sex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071546"/>
            <a:ext cx="8215370" cy="50006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0CBF651-456D-4C4B-9133-81DFC9BFAF13}" type="slidenum">
              <a:rPr lang="fr-FR" altLang="fr-FR" smtClean="0"/>
              <a:pPr>
                <a:defRPr/>
              </a:pPr>
              <a:t>16</a:t>
            </a:fld>
            <a:endParaRPr lang="fr-FR" altLang="fr-FR"/>
          </a:p>
        </p:txBody>
      </p:sp>
      <p:pic>
        <p:nvPicPr>
          <p:cNvPr id="3074" name="Picture 2" descr="C:\Users\hp\Desktop\Nouveau dossier\Anal_T-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071546"/>
            <a:ext cx="7929618" cy="52149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0CBF651-456D-4C4B-9133-81DFC9BFAF13}" type="slidenum">
              <a:rPr lang="fr-FR" altLang="fr-FR" smtClean="0"/>
              <a:pPr>
                <a:defRPr/>
              </a:pPr>
              <a:t>17</a:t>
            </a:fld>
            <a:endParaRPr lang="fr-FR" altLang="fr-FR"/>
          </a:p>
        </p:txBody>
      </p:sp>
      <p:pic>
        <p:nvPicPr>
          <p:cNvPr id="2050" name="Picture 2" descr="C:\Users\hp\Desktop\Nouveau dossier\Anal_M-Ar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857232"/>
            <a:ext cx="8215370" cy="52149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0CBF651-456D-4C4B-9133-81DFC9BFAF13}" type="slidenum">
              <a:rPr lang="fr-FR" altLang="fr-FR" smtClean="0"/>
              <a:pPr>
                <a:defRPr/>
              </a:pPr>
              <a:t>18</a:t>
            </a:fld>
            <a:endParaRPr lang="fr-FR" altLang="fr-FR"/>
          </a:p>
        </p:txBody>
      </p:sp>
      <p:sp>
        <p:nvSpPr>
          <p:cNvPr id="4" name="ZoneTexte 3"/>
          <p:cNvSpPr txBox="1"/>
          <p:nvPr/>
        </p:nvSpPr>
        <p:spPr>
          <a:xfrm>
            <a:off x="5500694" y="642918"/>
            <a:ext cx="57150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26" name="Picture 2" descr="C:\Users\hp\Desktop\Nouveau dossier\Anal_F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142984"/>
            <a:ext cx="8001056" cy="5072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Espace réservé du numéro de diapositive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C00D283-DF61-44E1-9552-014A9F8294BC}" type="slidenum">
              <a:rPr lang="fr-FR" altLang="fr-FR" smtClean="0">
                <a:cs typeface="Arial" pitchFamily="34" charset="0"/>
              </a:rPr>
              <a:pPr/>
              <a:t>19</a:t>
            </a:fld>
            <a:endParaRPr lang="fr-FR" altLang="fr-FR" smtClean="0">
              <a:cs typeface="Arial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857222" y="1214422"/>
          <a:ext cx="7572427" cy="5213216"/>
        </p:xfrm>
        <a:graphic>
          <a:graphicData uri="http://schemas.openxmlformats.org/drawingml/2006/table">
            <a:tbl>
              <a:tblPr rtl="1"/>
              <a:tblGrid>
                <a:gridCol w="1012618"/>
                <a:gridCol w="1012618"/>
                <a:gridCol w="1012618"/>
                <a:gridCol w="863822"/>
                <a:gridCol w="915594"/>
                <a:gridCol w="729921"/>
                <a:gridCol w="1012618"/>
                <a:gridCol w="1012618"/>
              </a:tblGrid>
              <a:tr h="162913">
                <a:tc rowSpan="2" gridSpan="2"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العمالة أو الإقليم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2004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2014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62913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حضري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قروي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المجموع</a:t>
                      </a:r>
                      <a:endParaRPr lang="ar-MA" sz="10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حضري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قروي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المجموع</a:t>
                      </a:r>
                      <a:endParaRPr lang="ar-MA" sz="10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rowSpan="3"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الحسيمة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ذكور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16,5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30,8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25,8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إناث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38,1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60,5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52,7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مجموع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27,3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45,7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39,3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62913">
                <a:tc rowSpan="3"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شفشاون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ذكور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16,9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40,5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37,8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12,9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28,3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26,4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إناث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40,3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78,1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73,9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32,3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58,4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مجموع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28,3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55,6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22,4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42,8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40,2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62913">
                <a:tc rowSpan="3"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الفحص - أنجرة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ذكور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39,9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39,9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27,9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27,9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إناث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68,8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68,8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51,4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51,4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مجموع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39,3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39,3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62913">
                <a:tc rowSpan="3"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العرائش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ذكور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20,4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52,3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37,4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15,4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39,4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26,6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إناث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42,1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77,9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60,4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34,2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62,1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46,6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مجموع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31,6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64,9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24,9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50,4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36,5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62913">
                <a:tc rowSpan="3"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وزان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ذكور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14,1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28,1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24,8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إناث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35,5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59,3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53,6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مجموع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43,7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39,2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62913">
                <a:tc rowSpan="3"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طنجة - أصيلة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ذكور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17,7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41,2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19,6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12,6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32,1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13,7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إناث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38,4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65,3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40,3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28,9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30,2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مجموع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28,2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52,9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20,6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42,1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21,8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62913">
                <a:tc rowSpan="3"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تطوان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ذكور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17,9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50,4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26,7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12 ,6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18,2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إناث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38,1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78,2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48,3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29,5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36,9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مجموع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28,2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37,6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21,1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45,2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27,5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62913">
                <a:tc rowSpan="3"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المضيق - الفنيدق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ذكور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24,5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35,1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25,2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15,1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22,5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15,5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إناث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46 ,9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73,3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48,7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32,4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48,2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33,3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مجموع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35,2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53,7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36,4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23,5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35,1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24,2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62913">
                <a:tc rowSpan="3"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الجهة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ذكور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13,5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31,1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20,5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إناث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30,9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58,8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41,8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مجموع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22,1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44,7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62913">
                <a:tc rowSpan="3"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المغرب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ذكور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fontAlgn="t" latinLnBrk="0" hangingPunct="1"/>
                      <a:r>
                        <a:rPr lang="fr-FR" sz="10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fontAlgn="t" latinLnBrk="0" hangingPunct="1"/>
                      <a:r>
                        <a:rPr lang="fr-FR" sz="10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34,9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fontAlgn="t" latinLnBrk="0" hangingPunct="1"/>
                      <a:r>
                        <a:rPr lang="fr-FR" sz="10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22,2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إناث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fontAlgn="t" latinLnBrk="0" hangingPunct="1"/>
                      <a:r>
                        <a:rPr lang="fr-FR" sz="10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fontAlgn="t" latinLnBrk="0" hangingPunct="1"/>
                      <a:r>
                        <a:rPr lang="fr-FR" sz="10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60,1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fontAlgn="t" latinLnBrk="0" hangingPunct="1"/>
                      <a:r>
                        <a:rPr lang="fr-FR" sz="10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42,1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مجموع</a:t>
                      </a:r>
                    </a:p>
                  </a:txBody>
                  <a:tcPr marL="6048" marR="6048" marT="604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fontAlgn="t" latinLnBrk="0" hangingPunct="1"/>
                      <a:r>
                        <a:rPr lang="fr-FR" sz="1000" b="1" i="0" u="none" strike="noStrike" kern="120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22,6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fontAlgn="t" latinLnBrk="0" hangingPunct="1"/>
                      <a:r>
                        <a:rPr lang="fr-FR" sz="10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47,5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fontAlgn="t" latinLnBrk="0" hangingPunct="1"/>
                      <a:r>
                        <a:rPr lang="fr-FR" sz="10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32,2</a:t>
                      </a:r>
                    </a:p>
                  </a:txBody>
                  <a:tcPr marL="6048" marR="6048" marT="604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71472" y="642918"/>
            <a:ext cx="82867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>
              <a:defRPr/>
            </a:pPr>
            <a:r>
              <a:rPr lang="ar-MA" altLang="fr-FR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معدل الأمية حسب الجنس ووسط الإقامة ما بين 2004 </a:t>
            </a:r>
            <a:r>
              <a:rPr lang="ar-MA" altLang="fr-FR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و</a:t>
            </a:r>
            <a:r>
              <a:rPr lang="ar-MA" altLang="fr-FR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MA" altLang="fr-FR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2014</a:t>
            </a:r>
          </a:p>
          <a:p>
            <a:pPr algn="ctr" eaLnBrk="0" hangingPunct="0">
              <a:defRPr/>
            </a:pPr>
            <a:r>
              <a:rPr lang="ar-MA" altLang="fr-FR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جهة </a:t>
            </a:r>
            <a:r>
              <a:rPr lang="ar-MA" altLang="fr-FR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طنجة</a:t>
            </a:r>
            <a:r>
              <a:rPr lang="ar-MA" altLang="fr-FR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ar-MA" altLang="fr-FR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تطوان</a:t>
            </a:r>
            <a:r>
              <a:rPr lang="ar-MA" altLang="fr-FR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ar-MA" altLang="fr-FR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الحسيمة</a:t>
            </a:r>
            <a:endParaRPr lang="fr-FR" altLang="fr-FR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ctrTitle"/>
          </p:nvPr>
        </p:nvSpPr>
        <p:spPr>
          <a:xfrm>
            <a:off x="428596" y="1857364"/>
            <a:ext cx="8286808" cy="3643338"/>
          </a:xfrm>
        </p:spPr>
        <p:txBody>
          <a:bodyPr/>
          <a:lstStyle/>
          <a:p>
            <a:pPr algn="r" rtl="1"/>
            <a:r>
              <a:rPr lang="ar-MA" altLang="fr-FR" sz="2000" dirty="0" smtClean="0"/>
              <a:t/>
            </a:r>
            <a:br>
              <a:rPr lang="ar-MA" altLang="fr-FR" sz="2000" dirty="0" smtClean="0"/>
            </a:br>
            <a:r>
              <a:rPr lang="ar-MA" altLang="fr-FR" sz="2000" dirty="0" smtClean="0"/>
              <a:t>1-السكان القانونيون  لجهة </a:t>
            </a:r>
            <a:r>
              <a:rPr lang="ar-MA" altLang="fr-FR" sz="2000" dirty="0" err="1" smtClean="0"/>
              <a:t>طنجة</a:t>
            </a:r>
            <a:r>
              <a:rPr lang="ar-MA" altLang="fr-FR" sz="2000" dirty="0" smtClean="0"/>
              <a:t> – </a:t>
            </a:r>
            <a:r>
              <a:rPr lang="ar-MA" altLang="fr-FR" sz="2000" dirty="0" err="1" smtClean="0"/>
              <a:t>تطوان</a:t>
            </a:r>
            <a:r>
              <a:rPr lang="ar-MA" altLang="fr-FR" sz="2000" dirty="0" smtClean="0"/>
              <a:t> – </a:t>
            </a:r>
            <a:r>
              <a:rPr lang="ar-MA" altLang="fr-FR" sz="2000" dirty="0" err="1" smtClean="0"/>
              <a:t>الحسيمة</a:t>
            </a:r>
            <a:r>
              <a:rPr lang="ar-MA" altLang="fr-FR" sz="2000" dirty="0" smtClean="0"/>
              <a:t> </a:t>
            </a:r>
            <a:br>
              <a:rPr lang="ar-MA" altLang="fr-FR" sz="2000" dirty="0" smtClean="0"/>
            </a:br>
            <a:r>
              <a:rPr lang="ar-MA" altLang="fr-FR" sz="2000" dirty="0" smtClean="0"/>
              <a:t>2-السكان البلديون لجهة </a:t>
            </a:r>
            <a:r>
              <a:rPr lang="ar-MA" altLang="fr-FR" sz="2000" dirty="0" err="1" smtClean="0"/>
              <a:t>طنجة</a:t>
            </a:r>
            <a:r>
              <a:rPr lang="ar-MA" altLang="fr-FR" sz="2000" dirty="0" smtClean="0"/>
              <a:t>-</a:t>
            </a:r>
            <a:r>
              <a:rPr lang="ar-MA" altLang="fr-FR" sz="2000" dirty="0" err="1" smtClean="0"/>
              <a:t>تطوان</a:t>
            </a:r>
            <a:r>
              <a:rPr lang="ar-MA" altLang="fr-FR" sz="2000" dirty="0" smtClean="0"/>
              <a:t>-</a:t>
            </a:r>
            <a:r>
              <a:rPr lang="ar-MA" altLang="fr-FR" sz="2000" dirty="0" err="1" smtClean="0"/>
              <a:t>الحسيمة</a:t>
            </a:r>
            <a:r>
              <a:rPr lang="ar-MA" altLang="fr-FR" sz="2000" dirty="0" smtClean="0"/>
              <a:t> حسب فئات السن والنوع</a:t>
            </a:r>
            <a:br>
              <a:rPr lang="ar-MA" altLang="fr-FR" sz="2000" dirty="0" smtClean="0"/>
            </a:br>
            <a:r>
              <a:rPr lang="ar-MA" altLang="fr-FR" sz="2000" dirty="0" smtClean="0"/>
              <a:t>3-الهرم السكاني لجهة </a:t>
            </a:r>
            <a:r>
              <a:rPr lang="ar-MA" altLang="fr-FR" sz="2000" dirty="0" err="1" smtClean="0"/>
              <a:t>طنجة</a:t>
            </a:r>
            <a:r>
              <a:rPr lang="ar-MA" altLang="fr-FR" sz="2000" dirty="0" smtClean="0"/>
              <a:t>-</a:t>
            </a:r>
            <a:r>
              <a:rPr lang="ar-MA" altLang="fr-FR" sz="2000" dirty="0" err="1" smtClean="0"/>
              <a:t>تطوان</a:t>
            </a:r>
            <a:r>
              <a:rPr lang="ar-MA" altLang="fr-FR" sz="2000" dirty="0" smtClean="0"/>
              <a:t>-</a:t>
            </a:r>
            <a:r>
              <a:rPr lang="ar-MA" altLang="fr-FR" sz="2000" dirty="0" err="1" smtClean="0"/>
              <a:t>الحسيمة</a:t>
            </a:r>
            <a:r>
              <a:rPr lang="ar-SA" altLang="fr-FR" sz="2000" dirty="0" smtClean="0"/>
              <a:t/>
            </a:r>
            <a:br>
              <a:rPr lang="ar-SA" altLang="fr-FR" sz="2000" dirty="0" smtClean="0"/>
            </a:br>
            <a:r>
              <a:rPr lang="ar-MA" altLang="fr-FR" sz="2000" dirty="0" smtClean="0"/>
              <a:t>4</a:t>
            </a:r>
            <a:r>
              <a:rPr lang="ar-SA" altLang="fr-FR" sz="2000" dirty="0" smtClean="0"/>
              <a:t>-</a:t>
            </a:r>
            <a:r>
              <a:rPr lang="ar-MA" altLang="fr-FR" sz="2000" dirty="0" smtClean="0"/>
              <a:t>مفهوم </a:t>
            </a:r>
            <a:r>
              <a:rPr lang="ar-SA" altLang="fr-FR" sz="2000" dirty="0" smtClean="0"/>
              <a:t>الأمية </a:t>
            </a:r>
            <a:r>
              <a:rPr lang="ar-MA" altLang="fr-FR" sz="2000" dirty="0" smtClean="0"/>
              <a:t>وكيفية حساب معدلاتها </a:t>
            </a:r>
            <a:br>
              <a:rPr lang="ar-MA" altLang="fr-FR" sz="2000" dirty="0" smtClean="0"/>
            </a:br>
            <a:r>
              <a:rPr lang="ar-MA" altLang="fr-FR" sz="2000" dirty="0" smtClean="0"/>
              <a:t>5-معدلات الأمية حسب فئات السن والنوع  ووسط الإقامة  بجهة </a:t>
            </a:r>
            <a:r>
              <a:rPr lang="ar-MA" altLang="fr-FR" sz="2000" dirty="0" err="1" smtClean="0"/>
              <a:t>طنجة</a:t>
            </a:r>
            <a:r>
              <a:rPr lang="ar-MA" altLang="fr-FR" sz="2000" dirty="0" smtClean="0"/>
              <a:t>-</a:t>
            </a:r>
            <a:r>
              <a:rPr lang="ar-MA" altLang="fr-FR" sz="2000" dirty="0" err="1" smtClean="0"/>
              <a:t>تطوان</a:t>
            </a:r>
            <a:r>
              <a:rPr lang="ar-MA" altLang="fr-FR" sz="2000" dirty="0" smtClean="0"/>
              <a:t>-</a:t>
            </a:r>
            <a:r>
              <a:rPr lang="ar-MA" altLang="fr-FR" sz="2000" dirty="0" err="1" smtClean="0"/>
              <a:t>الحسيمة</a:t>
            </a:r>
            <a:r>
              <a:rPr lang="ar-MA" altLang="fr-FR" sz="2000" dirty="0" smtClean="0"/>
              <a:t> </a:t>
            </a:r>
            <a:br>
              <a:rPr lang="ar-MA" altLang="fr-FR" sz="2000" dirty="0" smtClean="0"/>
            </a:br>
            <a:r>
              <a:rPr lang="ar-MA" altLang="fr-FR" sz="2000" dirty="0" smtClean="0"/>
              <a:t>6- معدلات الأمية حسب وسط الإقامة  بأقاليم </a:t>
            </a:r>
            <a:r>
              <a:rPr lang="ar-MA" altLang="fr-FR" sz="2000" dirty="0" err="1" smtClean="0"/>
              <a:t>وعمالات</a:t>
            </a:r>
            <a:r>
              <a:rPr lang="ar-MA" altLang="fr-FR" sz="2000" dirty="0" smtClean="0"/>
              <a:t> جهة </a:t>
            </a:r>
            <a:r>
              <a:rPr lang="ar-MA" altLang="fr-FR" sz="2000" dirty="0" err="1" smtClean="0"/>
              <a:t>طنجة</a:t>
            </a:r>
            <a:r>
              <a:rPr lang="ar-MA" altLang="fr-FR" sz="2000" dirty="0" smtClean="0"/>
              <a:t>-</a:t>
            </a:r>
            <a:r>
              <a:rPr lang="ar-MA" altLang="fr-FR" sz="2000" dirty="0" err="1" smtClean="0"/>
              <a:t>تطوان</a:t>
            </a:r>
            <a:r>
              <a:rPr lang="ar-MA" altLang="fr-FR" sz="2000" dirty="0" smtClean="0"/>
              <a:t>-</a:t>
            </a:r>
            <a:r>
              <a:rPr lang="ar-MA" altLang="fr-FR" sz="2000" dirty="0" err="1" smtClean="0"/>
              <a:t>الحسيمة</a:t>
            </a:r>
            <a:r>
              <a:rPr lang="ar-MA" altLang="fr-FR" sz="2000" dirty="0" smtClean="0"/>
              <a:t> </a:t>
            </a:r>
            <a:r>
              <a:rPr lang="ar-MA" altLang="fr-FR" sz="2400" dirty="0" smtClean="0"/>
              <a:t/>
            </a:r>
            <a:br>
              <a:rPr lang="ar-MA" altLang="fr-FR" sz="2400" dirty="0" smtClean="0"/>
            </a:br>
            <a:r>
              <a:rPr lang="ar-MA" altLang="fr-FR" sz="2000" dirty="0" smtClean="0"/>
              <a:t>7- معدلات الأمية حسب النوع بأقاليم </a:t>
            </a:r>
            <a:r>
              <a:rPr lang="ar-MA" altLang="fr-FR" sz="2000" dirty="0" err="1" smtClean="0"/>
              <a:t>وعمالات</a:t>
            </a:r>
            <a:r>
              <a:rPr lang="ar-MA" altLang="fr-FR" sz="2000" dirty="0" smtClean="0"/>
              <a:t> جهة </a:t>
            </a:r>
            <a:r>
              <a:rPr lang="ar-MA" altLang="fr-FR" sz="2000" dirty="0" err="1" smtClean="0"/>
              <a:t>طنجة</a:t>
            </a:r>
            <a:r>
              <a:rPr lang="ar-MA" altLang="fr-FR" sz="2000" dirty="0" smtClean="0"/>
              <a:t>-</a:t>
            </a:r>
            <a:r>
              <a:rPr lang="ar-MA" altLang="fr-FR" sz="2000" dirty="0" err="1" smtClean="0"/>
              <a:t>تطوان</a:t>
            </a:r>
            <a:r>
              <a:rPr lang="ar-MA" altLang="fr-FR" sz="2000" dirty="0" smtClean="0"/>
              <a:t>-</a:t>
            </a:r>
            <a:r>
              <a:rPr lang="ar-MA" altLang="fr-FR" sz="2000" dirty="0" err="1" smtClean="0"/>
              <a:t>الحسيمة</a:t>
            </a:r>
            <a:r>
              <a:rPr lang="ar-MA" altLang="fr-FR" sz="2000" dirty="0" smtClean="0"/>
              <a:t> </a:t>
            </a:r>
            <a:br>
              <a:rPr lang="ar-MA" altLang="fr-FR" sz="2000" dirty="0" smtClean="0"/>
            </a:br>
            <a:r>
              <a:rPr lang="ar-MA" altLang="fr-FR" sz="2000" dirty="0" smtClean="0"/>
              <a:t>8- معدلات الأمية حسب النوع بالجماعات الترابية لجهة </a:t>
            </a:r>
            <a:r>
              <a:rPr lang="ar-MA" altLang="fr-FR" sz="2000" dirty="0" err="1" smtClean="0"/>
              <a:t>طنجة</a:t>
            </a:r>
            <a:r>
              <a:rPr lang="ar-MA" altLang="fr-FR" sz="2000" dirty="0" smtClean="0"/>
              <a:t>-</a:t>
            </a:r>
            <a:r>
              <a:rPr lang="ar-MA" altLang="fr-FR" sz="2000" dirty="0" err="1" smtClean="0"/>
              <a:t>تطوان</a:t>
            </a:r>
            <a:r>
              <a:rPr lang="ar-MA" altLang="fr-FR" sz="2000" dirty="0" smtClean="0"/>
              <a:t>-</a:t>
            </a:r>
            <a:r>
              <a:rPr lang="ar-MA" altLang="fr-FR" sz="2000" dirty="0" err="1" smtClean="0"/>
              <a:t>الحسيمة</a:t>
            </a:r>
            <a:r>
              <a:rPr lang="ar-MA" altLang="fr-FR" sz="2000" dirty="0" smtClean="0"/>
              <a:t> </a:t>
            </a:r>
            <a:r>
              <a:rPr lang="ar-SA" altLang="fr-FR" sz="2000" dirty="0" smtClean="0"/>
              <a:t/>
            </a:r>
            <a:br>
              <a:rPr lang="ar-SA" altLang="fr-FR" sz="2000" dirty="0" smtClean="0"/>
            </a:br>
            <a:r>
              <a:rPr lang="ar-SA" altLang="fr-FR" sz="2000" dirty="0" smtClean="0"/>
              <a:t/>
            </a:r>
            <a:br>
              <a:rPr lang="ar-SA" altLang="fr-FR" sz="2000" dirty="0" smtClean="0"/>
            </a:br>
            <a:endParaRPr lang="fr-FR" altLang="fr-FR" sz="2000" dirty="0" smtClean="0"/>
          </a:p>
        </p:txBody>
      </p:sp>
      <p:sp>
        <p:nvSpPr>
          <p:cNvPr id="4099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84304D1-2F7C-49E6-9F77-DBE8C0ED634F}" type="slidenum">
              <a:rPr lang="fr-FR" altLang="fr-FR" smtClean="0">
                <a:cs typeface="Arial" pitchFamily="34" charset="0"/>
              </a:rPr>
              <a:pPr/>
              <a:t>2</a:t>
            </a:fld>
            <a:endParaRPr lang="fr-FR" altLang="fr-FR" smtClean="0">
              <a:cs typeface="Arial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643174" y="642918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dirty="0" smtClean="0"/>
              <a:t>مديرية جهة </a:t>
            </a:r>
            <a:r>
              <a:rPr lang="ar-MA" dirty="0" err="1" smtClean="0"/>
              <a:t>طنجة</a:t>
            </a:r>
            <a:r>
              <a:rPr lang="ar-MA" dirty="0" smtClean="0"/>
              <a:t> –</a:t>
            </a:r>
            <a:r>
              <a:rPr lang="ar-MA" dirty="0" err="1" smtClean="0"/>
              <a:t>تطوان</a:t>
            </a:r>
            <a:r>
              <a:rPr lang="ar-MA" dirty="0" smtClean="0"/>
              <a:t> –</a:t>
            </a:r>
            <a:r>
              <a:rPr lang="ar-MA" dirty="0" err="1" smtClean="0"/>
              <a:t>الحسيمة</a:t>
            </a:r>
            <a:r>
              <a:rPr lang="ar-MA" dirty="0" smtClean="0"/>
              <a:t> 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3929059" y="1189008"/>
            <a:ext cx="50033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MA" altLang="fr-FR" sz="3200" b="1" kern="0" dirty="0" smtClean="0">
                <a:solidFill>
                  <a:srgbClr val="7B003B"/>
                </a:solidFill>
                <a:latin typeface="Calibri"/>
                <a:ea typeface="+mj-ea"/>
                <a:cs typeface="Times New Roman"/>
              </a:rPr>
              <a:t>نقط العرض 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0CBF651-456D-4C4B-9133-81DFC9BFAF13}" type="slidenum">
              <a:rPr lang="fr-FR" altLang="fr-FR" smtClean="0"/>
              <a:pPr>
                <a:defRPr/>
              </a:pPr>
              <a:t>20</a:t>
            </a:fld>
            <a:endParaRPr lang="fr-FR" alt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714348" y="1214423"/>
          <a:ext cx="8001059" cy="5371818"/>
        </p:xfrm>
        <a:graphic>
          <a:graphicData uri="http://schemas.openxmlformats.org/drawingml/2006/table">
            <a:tbl>
              <a:tblPr rtl="1"/>
              <a:tblGrid>
                <a:gridCol w="1058131"/>
                <a:gridCol w="775738"/>
                <a:gridCol w="1027865"/>
                <a:gridCol w="1027865"/>
                <a:gridCol w="1027865"/>
                <a:gridCol w="1027865"/>
                <a:gridCol w="1027865"/>
                <a:gridCol w="1027865"/>
              </a:tblGrid>
              <a:tr h="170963">
                <a:tc rowSpan="2" gridSpan="2"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العمالة أو الإقليم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2004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93008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ذكور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إناث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المجموع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ذكور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إناث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المجموع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rowSpan="6">
                  <a:txBody>
                    <a:bodyPr/>
                    <a:lstStyle/>
                    <a:p>
                      <a:pPr algn="r" rtl="1" fontAlgn="t"/>
                      <a:r>
                        <a:rPr lang="ar-MA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الحسيمة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10-14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15-24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15,1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25-34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34,6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35-49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54,2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+ 50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91,3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المجموع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39,3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93008">
                <a:tc rowSpan="6">
                  <a:txBody>
                    <a:bodyPr/>
                    <a:lstStyle/>
                    <a:p>
                      <a:pPr algn="r" rtl="1" fontAlgn="t"/>
                      <a:r>
                        <a:rPr lang="ar-MA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شفشاون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10-14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6,5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15-24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21,9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25-34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66,3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44,3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35-49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84,5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60,8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+ 50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97,2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94,1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73,2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المجموع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40,2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93008">
                <a:tc rowSpan="6">
                  <a:txBody>
                    <a:bodyPr/>
                    <a:lstStyle/>
                    <a:p>
                      <a:pPr algn="r" rtl="1" fontAlgn="t"/>
                      <a:r>
                        <a:rPr lang="ar-MA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الفحص - أنجرة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10-14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15-24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13,6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25-34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38,4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35-49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59,3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+ 50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95,1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73,1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المجموع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39,3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93008">
                <a:tc rowSpan="6">
                  <a:txBody>
                    <a:bodyPr/>
                    <a:lstStyle/>
                    <a:p>
                      <a:pPr algn="r" rtl="1" fontAlgn="t"/>
                      <a:r>
                        <a:rPr lang="ar-MA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العرائش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10-14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15-24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15,4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25-34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36,9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35-49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49,9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+ 50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65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المجموع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36,5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93008">
                <a:tc rowSpan="6">
                  <a:txBody>
                    <a:bodyPr/>
                    <a:lstStyle/>
                    <a:p>
                      <a:pPr algn="r" rtl="1" fontAlgn="t"/>
                      <a:r>
                        <a:rPr lang="ar-MA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وزان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10-14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15-24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12,3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25-34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56,6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38,8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35-49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74,8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52,2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+ 50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92,3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74,4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المجموع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39,2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93008">
                <a:tc rowSpan="6">
                  <a:txBody>
                    <a:bodyPr/>
                    <a:lstStyle/>
                    <a:p>
                      <a:pPr algn="r" rtl="1" fontAlgn="t"/>
                      <a:r>
                        <a:rPr lang="ar-MA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طنجة - أصيلة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10-14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15-24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4 ,4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25-34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35-49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28,9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+ 50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المجموع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21,8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93008">
                <a:tc rowSpan="6">
                  <a:txBody>
                    <a:bodyPr/>
                    <a:lstStyle/>
                    <a:p>
                      <a:pPr algn="r" rtl="1" fontAlgn="t"/>
                      <a:r>
                        <a:rPr lang="ar-MA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تطوان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10-14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15-24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10,1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25-34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22,7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35-49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34,8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+ 50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84,9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71,1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52,5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المجموع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27,5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93008">
                <a:tc rowSpan="6">
                  <a:txBody>
                    <a:bodyPr/>
                    <a:lstStyle/>
                    <a:p>
                      <a:pPr algn="r" rtl="1" fontAlgn="t"/>
                      <a:r>
                        <a:rPr lang="ar-MA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المضيق - الفنيدق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10-14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15-24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25-34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19,7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35-49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34,5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+ 50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53,3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المجموع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24,2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93008">
                <a:tc rowSpan="6">
                  <a:txBody>
                    <a:bodyPr/>
                    <a:lstStyle/>
                    <a:p>
                      <a:pPr algn="r" rtl="1" fontAlgn="t"/>
                      <a:r>
                        <a:rPr lang="ar-MA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الجهة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10-14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1,7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15-24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25-34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15,8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35-49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16,2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28 ,9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+ 50 سنة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30,6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68,4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49,3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المجموع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13,5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30,9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fr-FR" sz="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22,1</a:t>
                      </a:r>
                    </a:p>
                  </a:txBody>
                  <a:tcPr marL="3121" marR="3121" marT="31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42910" y="571481"/>
            <a:ext cx="82867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rtl="1" eaLnBrk="0" hangingPunct="0">
              <a:defRPr/>
            </a:pPr>
            <a:r>
              <a:rPr lang="ar-MA" altLang="fr-FR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معدل الأمية حسب </a:t>
            </a:r>
            <a:r>
              <a:rPr lang="ar-MA" altLang="fr-FR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الجنس  </a:t>
            </a:r>
            <a:r>
              <a:rPr lang="ar-MA" altLang="fr-FR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و</a:t>
            </a:r>
            <a:r>
              <a:rPr lang="ar-MA" altLang="fr-FR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فئات السن ما </a:t>
            </a:r>
            <a:r>
              <a:rPr lang="ar-MA" altLang="fr-FR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بين 2004 </a:t>
            </a:r>
            <a:r>
              <a:rPr lang="ar-MA" altLang="fr-FR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و</a:t>
            </a:r>
            <a:r>
              <a:rPr lang="ar-MA" altLang="fr-FR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MA" altLang="fr-FR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2014</a:t>
            </a:r>
          </a:p>
          <a:p>
            <a:pPr algn="ctr" rtl="1" eaLnBrk="0" hangingPunct="0">
              <a:defRPr/>
            </a:pPr>
            <a:r>
              <a:rPr lang="ar-MA" altLang="fr-FR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جهة </a:t>
            </a:r>
            <a:r>
              <a:rPr lang="ar-MA" altLang="fr-FR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طنجة</a:t>
            </a:r>
            <a:r>
              <a:rPr lang="ar-MA" altLang="fr-FR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ar-MA" altLang="fr-FR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تطوان</a:t>
            </a:r>
            <a:r>
              <a:rPr lang="ar-MA" altLang="fr-FR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ar-MA" altLang="fr-FR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الحسيمة</a:t>
            </a:r>
            <a:endParaRPr lang="fr-FR" altLang="fr-FR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357157" y="1785926"/>
          <a:ext cx="8286809" cy="4071969"/>
        </p:xfrm>
        <a:graphic>
          <a:graphicData uri="http://schemas.openxmlformats.org/drawingml/2006/table">
            <a:tbl>
              <a:tblPr/>
              <a:tblGrid>
                <a:gridCol w="1027691"/>
                <a:gridCol w="819705"/>
                <a:gridCol w="868651"/>
                <a:gridCol w="795238"/>
                <a:gridCol w="868651"/>
                <a:gridCol w="672894"/>
                <a:gridCol w="868651"/>
                <a:gridCol w="2365328"/>
              </a:tblGrid>
              <a:tr h="50427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 </a:t>
                      </a:r>
                    </a:p>
                  </a:txBody>
                  <a:tcPr marL="1707" marR="1707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2004 </a:t>
                      </a:r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إحصاء</a:t>
                      </a:r>
                    </a:p>
                  </a:txBody>
                  <a:tcPr marL="1707" marR="1707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2014 </a:t>
                      </a:r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إحصاء</a:t>
                      </a:r>
                    </a:p>
                  </a:txBody>
                  <a:tcPr marL="1707" marR="1707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1" fontAlgn="ctr"/>
                      <a:r>
                        <a:rPr lang="ar-MA" sz="1400" b="0" i="0" u="none" strike="noStrike" smtClean="0">
                          <a:solidFill>
                            <a:srgbClr val="000000"/>
                          </a:solidFill>
                          <a:latin typeface="Sakkal Majalla"/>
                        </a:rPr>
                        <a:t>الجهة، الإقليم أو العمالة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015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معدل النمو</a:t>
                      </a:r>
                    </a:p>
                  </a:txBody>
                  <a:tcPr marL="1707" marR="1707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الأسر</a:t>
                      </a:r>
                    </a:p>
                  </a:txBody>
                  <a:tcPr marL="1707" marR="1707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السكان</a:t>
                      </a:r>
                    </a:p>
                  </a:txBody>
                  <a:tcPr marL="1707" marR="1707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الأسر</a:t>
                      </a:r>
                    </a:p>
                  </a:txBody>
                  <a:tcPr marL="1707" marR="1707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السكان</a:t>
                      </a:r>
                    </a:p>
                  </a:txBody>
                  <a:tcPr marL="1707" marR="1707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الأجانب</a:t>
                      </a:r>
                    </a:p>
                  </a:txBody>
                  <a:tcPr marL="1707" marR="1707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المغاربة</a:t>
                      </a:r>
                    </a:p>
                  </a:txBody>
                  <a:tcPr marL="1707" marR="1707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04271"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1707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1707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1707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1707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1707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1707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1707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82021">
                <a:tc gridSpan="8">
                  <a:txBody>
                    <a:bodyPr/>
                    <a:lstStyle/>
                    <a:p>
                      <a:pPr algn="ctr" rtl="1" fontAlgn="b"/>
                      <a:r>
                        <a:rPr lang="ar-MA" sz="1400" b="1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   مجموع 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الوسطين الحضري </a:t>
                      </a:r>
                      <a:r>
                        <a:rPr lang="ar-MA" sz="1400" b="1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القروي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fr-FR" sz="1600" b="1" i="0" u="none" strike="noStrike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fr-FR" sz="1600" b="1" i="0" u="none" strike="noStrike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fr-FR" sz="1600" b="1" i="0" u="none" strike="noStrike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fr-FR" sz="1600" b="1" i="0" u="none" strike="noStrike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fr-FR" sz="1600" b="1" i="0" u="none" strike="noStrike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fr-FR" sz="1600" b="1" i="0" u="none" strike="noStrike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1" fontAlgn="b"/>
                      <a:endParaRPr lang="ar-MA" sz="1600" b="1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27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1,49 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590 721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3 068 833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799 124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3 556 729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7 453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3 549 276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جهة </a:t>
                      </a:r>
                      <a:r>
                        <a:rPr lang="ar-MA" sz="1400" b="1" i="0" u="none" strike="noStrike" dirty="0" err="1" smtClean="0">
                          <a:solidFill>
                            <a:srgbClr val="000000"/>
                          </a:solidFill>
                          <a:latin typeface="Sakkal Majalla"/>
                        </a:rPr>
                        <a:t>طنجة</a:t>
                      </a:r>
                      <a:r>
                        <a:rPr lang="ar-MA" sz="1400" b="1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 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-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تطوان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 -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الحسيمة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01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0,10 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67 075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395 644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79 326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399 654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236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399 418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إقليم </a:t>
                      </a:r>
                      <a:r>
                        <a:rPr lang="ar-MA" sz="1400" b="0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الحسيمة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01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FF0000"/>
                          </a:solidFill>
                          <a:latin typeface="Sakkal Majalla"/>
                        </a:rPr>
                        <a:t>0,79 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66 422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422 891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82 914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457 432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143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457 289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إقليم </a:t>
                      </a:r>
                      <a:r>
                        <a:rPr lang="ar-MA" sz="1400" b="0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شفشاون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01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FF0000"/>
                          </a:solidFill>
                          <a:latin typeface="Sakkal Majalla"/>
                        </a:rPr>
                        <a:t>1,26 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13 007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67 433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16 823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76 447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44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76 403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إقليم </a:t>
                      </a:r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فحص - </a:t>
                      </a:r>
                      <a:r>
                        <a:rPr lang="ar-MA" sz="1400" b="0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انجرة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01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FF0000"/>
                          </a:solidFill>
                          <a:latin typeface="Sakkal Majalla"/>
                        </a:rPr>
                        <a:t>0,50 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89 944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472 386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107 357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496 687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413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496 274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إقليم </a:t>
                      </a:r>
                      <a:r>
                        <a:rPr lang="ar-MA" sz="1400" b="0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العرائش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01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FF0000"/>
                          </a:solidFill>
                          <a:latin typeface="Sakkal Majalla"/>
                        </a:rPr>
                        <a:t>-0,13 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59 417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304 528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67 858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300 637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134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300 503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إقليم </a:t>
                      </a:r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وزان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01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3,08 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167 282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786 961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266 738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1 065 601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5 299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1 060 302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عمالة </a:t>
                      </a:r>
                      <a:r>
                        <a:rPr lang="ar-MA" sz="1400" b="0" i="0" u="none" strike="noStrike" dirty="0" err="1" smtClean="0">
                          <a:solidFill>
                            <a:srgbClr val="000000"/>
                          </a:solidFill>
                          <a:latin typeface="Sakkal Majalla"/>
                        </a:rPr>
                        <a:t>طنجة</a:t>
                      </a:r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 </a:t>
                      </a:r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- أصيلا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01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1,42 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96 935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478 214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126 969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550 374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605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549 769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إقليم </a:t>
                      </a:r>
                      <a:r>
                        <a:rPr lang="ar-MA" sz="1400" b="0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تطوان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01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4,08 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30 639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140 776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51 139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209 897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579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209 318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عمالة </a:t>
                      </a:r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المضيق - </a:t>
                      </a:r>
                      <a:r>
                        <a:rPr lang="ar-MA" sz="1400" b="0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الفنيدق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622ED8E-3D02-4F33-B506-D07ABFFA8C57}" type="slidenum">
              <a:rPr lang="fr-FR" altLang="fr-FR" smtClean="0"/>
              <a:pPr>
                <a:defRPr/>
              </a:pPr>
              <a:t>3</a:t>
            </a:fld>
            <a:endParaRPr lang="fr-FR" alt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357158" y="765175"/>
            <a:ext cx="8286808" cy="1143000"/>
          </a:xfrm>
        </p:spPr>
        <p:txBody>
          <a:bodyPr/>
          <a:lstStyle/>
          <a:p>
            <a:pPr rtl="1"/>
            <a:r>
              <a:rPr lang="ar-MA" sz="1800" dirty="0" smtClean="0"/>
              <a:t>السكان القانونيون لجهة </a:t>
            </a:r>
            <a:r>
              <a:rPr lang="ar-MA" sz="1800" dirty="0" err="1" smtClean="0"/>
              <a:t>طنجة</a:t>
            </a:r>
            <a:r>
              <a:rPr lang="ar-MA" sz="1800" dirty="0" smtClean="0"/>
              <a:t>-</a:t>
            </a:r>
            <a:r>
              <a:rPr lang="ar-MA" sz="1800" dirty="0" err="1" smtClean="0"/>
              <a:t>تطوان</a:t>
            </a:r>
            <a:r>
              <a:rPr lang="ar-MA" sz="1800" dirty="0" smtClean="0"/>
              <a:t>-</a:t>
            </a:r>
            <a:r>
              <a:rPr lang="ar-MA" sz="1800" dirty="0" err="1" smtClean="0"/>
              <a:t>الحسيمة</a:t>
            </a:r>
            <a:r>
              <a:rPr lang="ar-MA" sz="1800" dirty="0" smtClean="0"/>
              <a:t> حسب الإقليم </a:t>
            </a:r>
            <a:br>
              <a:rPr lang="ar-MA" sz="1800" dirty="0" smtClean="0"/>
            </a:br>
            <a:r>
              <a:rPr lang="ar-MA" sz="1800" dirty="0" smtClean="0"/>
              <a:t> إحصاء2014 </a:t>
            </a:r>
            <a:br>
              <a:rPr lang="ar-MA" sz="1800" dirty="0" smtClean="0"/>
            </a:br>
            <a:r>
              <a:rPr lang="ar-MA" sz="1800" dirty="0" smtClean="0"/>
              <a:t>مجموع الوسطيــــــن </a:t>
            </a: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857232"/>
            <a:ext cx="6985000" cy="928694"/>
          </a:xfrm>
        </p:spPr>
        <p:txBody>
          <a:bodyPr/>
          <a:lstStyle/>
          <a:p>
            <a:r>
              <a:rPr lang="ar-MA" sz="1600" dirty="0" smtClean="0"/>
              <a:t>السكان القانونيون لجهة </a:t>
            </a:r>
            <a:r>
              <a:rPr lang="ar-MA" sz="1600" dirty="0" err="1" smtClean="0"/>
              <a:t>طنجة</a:t>
            </a:r>
            <a:r>
              <a:rPr lang="ar-MA" sz="1600" dirty="0" smtClean="0"/>
              <a:t>-</a:t>
            </a:r>
            <a:r>
              <a:rPr lang="ar-MA" sz="1600" dirty="0" err="1" smtClean="0"/>
              <a:t>تطوان</a:t>
            </a:r>
            <a:r>
              <a:rPr lang="ar-MA" sz="1600" dirty="0" smtClean="0"/>
              <a:t>-</a:t>
            </a:r>
            <a:r>
              <a:rPr lang="ar-MA" sz="1600" dirty="0" err="1" smtClean="0"/>
              <a:t>الحسيمة</a:t>
            </a:r>
            <a:r>
              <a:rPr lang="ar-MA" sz="1600" dirty="0" smtClean="0"/>
              <a:t> حسب الإقليم </a:t>
            </a:r>
            <a:br>
              <a:rPr lang="ar-MA" sz="1600" dirty="0" smtClean="0"/>
            </a:br>
            <a:r>
              <a:rPr lang="ar-MA" sz="1600" dirty="0" smtClean="0"/>
              <a:t> إحصاء2014 </a:t>
            </a:r>
            <a:br>
              <a:rPr lang="ar-MA" sz="1600" dirty="0" smtClean="0"/>
            </a:br>
            <a:r>
              <a:rPr lang="ar-MA" sz="1600" dirty="0" smtClean="0"/>
              <a:t>الوسط الحضري </a:t>
            </a:r>
            <a:endParaRPr lang="fr-FR" sz="1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622ED8E-3D02-4F33-B506-D07ABFFA8C57}" type="slidenum">
              <a:rPr lang="fr-FR" altLang="fr-FR" smtClean="0"/>
              <a:pPr>
                <a:defRPr/>
              </a:pPr>
              <a:t>4</a:t>
            </a:fld>
            <a:endParaRPr lang="fr-FR" altLang="fr-FR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</p:nvPr>
        </p:nvGraphicFramePr>
        <p:xfrm>
          <a:off x="500035" y="1643049"/>
          <a:ext cx="8001054" cy="3887391"/>
        </p:xfrm>
        <a:graphic>
          <a:graphicData uri="http://schemas.openxmlformats.org/drawingml/2006/table">
            <a:tbl>
              <a:tblPr/>
              <a:tblGrid>
                <a:gridCol w="872842"/>
                <a:gridCol w="768401"/>
                <a:gridCol w="904547"/>
                <a:gridCol w="736697"/>
                <a:gridCol w="820622"/>
                <a:gridCol w="820622"/>
                <a:gridCol w="820622"/>
                <a:gridCol w="2256701"/>
              </a:tblGrid>
              <a:tr h="49517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 </a:t>
                      </a:r>
                    </a:p>
                  </a:txBody>
                  <a:tcPr marL="505" marR="505" marT="5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2004 </a:t>
                      </a:r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إحصاء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505" marR="505" marT="5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2014 </a:t>
                      </a:r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إحصاء</a:t>
                      </a:r>
                    </a:p>
                  </a:txBody>
                  <a:tcPr marL="505" marR="505" marT="5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r" rtl="1" fontAlgn="ctr"/>
                      <a:r>
                        <a:rPr lang="ar-MA" sz="1400" b="0" i="0" u="none" strike="noStrike" smtClean="0">
                          <a:solidFill>
                            <a:srgbClr val="000000"/>
                          </a:solidFill>
                          <a:latin typeface="Sakkal Majalla"/>
                        </a:rPr>
                        <a:t>الجهة، الإقليم أو العمالة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505" marR="6056" marT="5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59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معدل النمو</a:t>
                      </a:r>
                    </a:p>
                  </a:txBody>
                  <a:tcPr marL="505" marR="505" marT="5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الأسر</a:t>
                      </a:r>
                    </a:p>
                  </a:txBody>
                  <a:tcPr marL="505" marR="505" marT="5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السكان</a:t>
                      </a:r>
                    </a:p>
                  </a:txBody>
                  <a:tcPr marL="505" marR="505" marT="5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الأسر</a:t>
                      </a:r>
                    </a:p>
                  </a:txBody>
                  <a:tcPr marL="505" marR="505" marT="5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السكان</a:t>
                      </a:r>
                    </a:p>
                  </a:txBody>
                  <a:tcPr marL="505" marR="505" marT="5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الأجانب</a:t>
                      </a:r>
                    </a:p>
                  </a:txBody>
                  <a:tcPr marL="505" marR="505" marT="5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المغاربة</a:t>
                      </a:r>
                    </a:p>
                  </a:txBody>
                  <a:tcPr marL="505" marR="505" marT="5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7801"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505" marR="505" marT="5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505" marR="505" marT="5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505" marR="505" marT="5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505" marR="505" marT="5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505" marR="505" marT="5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505" marR="505" marT="5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505" marR="505" marT="5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8596"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2,45 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357 221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1 673 552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525 168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2 131 725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7 111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2 124 614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جهة </a:t>
                      </a:r>
                      <a:r>
                        <a:rPr lang="ar-MA" sz="1400" b="1" i="0" u="none" strike="noStrike" dirty="0" err="1" smtClean="0">
                          <a:solidFill>
                            <a:srgbClr val="000000"/>
                          </a:solidFill>
                          <a:latin typeface="Sakkal Majalla"/>
                        </a:rPr>
                        <a:t>طنجة</a:t>
                      </a:r>
                      <a:r>
                        <a:rPr lang="ar-MA" sz="1400" b="1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 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-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تطوان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 -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الحسيمة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804"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1,12 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24 591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122 846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32 010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137 369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201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137 168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إقليم </a:t>
                      </a:r>
                      <a:r>
                        <a:rPr lang="ar-MA" sz="1400" b="0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الحسيمة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804"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1,61 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10 559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48 962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13 696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57 425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96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57 329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إقليم </a:t>
                      </a:r>
                      <a:r>
                        <a:rPr lang="ar-MA" sz="1400" b="0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شفشاون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804"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 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 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 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 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 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 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 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إقليم </a:t>
                      </a:r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فحص - </a:t>
                      </a:r>
                      <a:r>
                        <a:rPr lang="ar-MA" sz="1400" b="0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انجرة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804"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1,10 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50 217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238 158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62 792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265 660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314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265 346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إقليم </a:t>
                      </a:r>
                      <a:r>
                        <a:rPr lang="ar-MA" sz="1400" b="0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العرائش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804"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0,43 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14 632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67 313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17 551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70 239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126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70 113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إقليم </a:t>
                      </a:r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وزان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596"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3,26 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156 469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728 888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253 831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1 005 041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5 259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999 782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عمالة </a:t>
                      </a:r>
                      <a:r>
                        <a:rPr lang="ar-MA" sz="1400" b="0" i="0" u="none" strike="noStrike" dirty="0" err="1" smtClean="0">
                          <a:solidFill>
                            <a:srgbClr val="000000"/>
                          </a:solidFill>
                          <a:latin typeface="Sakkal Majalla"/>
                        </a:rPr>
                        <a:t>طنجة</a:t>
                      </a:r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 </a:t>
                      </a:r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- أصيلا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804"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1,64 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72 421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338 219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96 784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397 973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580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397 393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إقليم </a:t>
                      </a:r>
                      <a:r>
                        <a:rPr lang="ar-MA" sz="1400" b="0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تطوان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804"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4,37 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28 332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129 166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48 504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198 018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535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197 483</a:t>
                      </a:r>
                    </a:p>
                  </a:txBody>
                  <a:tcPr marL="505" marR="6056" marT="5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عمالة </a:t>
                      </a:r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المضيق - </a:t>
                      </a:r>
                      <a:r>
                        <a:rPr lang="ar-MA" sz="1400" b="0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الفنيدق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sz="1400" dirty="0" smtClean="0"/>
              <a:t>السكان القانونيون لجهة </a:t>
            </a:r>
            <a:r>
              <a:rPr lang="ar-MA" sz="1400" dirty="0" err="1" smtClean="0"/>
              <a:t>طنجة</a:t>
            </a:r>
            <a:r>
              <a:rPr lang="ar-MA" sz="1400" dirty="0" smtClean="0"/>
              <a:t>-</a:t>
            </a:r>
            <a:r>
              <a:rPr lang="ar-MA" sz="1400" dirty="0" err="1" smtClean="0"/>
              <a:t>تطوان</a:t>
            </a:r>
            <a:r>
              <a:rPr lang="ar-MA" sz="1400" dirty="0" smtClean="0"/>
              <a:t>-</a:t>
            </a:r>
            <a:r>
              <a:rPr lang="ar-MA" sz="1400" dirty="0" err="1" smtClean="0"/>
              <a:t>الحسيمة</a:t>
            </a:r>
            <a:r>
              <a:rPr lang="ar-MA" sz="1400" dirty="0" smtClean="0"/>
              <a:t> حسب الإقليم </a:t>
            </a:r>
            <a:br>
              <a:rPr lang="ar-MA" sz="1400" dirty="0" smtClean="0"/>
            </a:br>
            <a:r>
              <a:rPr lang="ar-MA" sz="1400" dirty="0" smtClean="0"/>
              <a:t> إحصاء2014 </a:t>
            </a:r>
            <a:br>
              <a:rPr lang="ar-MA" sz="1400" dirty="0" smtClean="0"/>
            </a:br>
            <a:r>
              <a:rPr lang="ar-MA" sz="1400" dirty="0" smtClean="0"/>
              <a:t>الوسط القروي</a:t>
            </a:r>
            <a:endParaRPr lang="fr-FR" sz="1400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642910" y="1785928"/>
          <a:ext cx="8286809" cy="4022785"/>
        </p:xfrm>
        <a:graphic>
          <a:graphicData uri="http://schemas.openxmlformats.org/drawingml/2006/table">
            <a:tbl>
              <a:tblPr/>
              <a:tblGrid>
                <a:gridCol w="785818"/>
                <a:gridCol w="958774"/>
                <a:gridCol w="1090370"/>
                <a:gridCol w="1022690"/>
                <a:gridCol w="1000132"/>
                <a:gridCol w="857256"/>
                <a:gridCol w="714380"/>
                <a:gridCol w="1857389"/>
              </a:tblGrid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 </a:t>
                      </a:r>
                    </a:p>
                  </a:txBody>
                  <a:tcPr marL="59" marR="59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2004 </a:t>
                      </a:r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إحصاء</a:t>
                      </a:r>
                    </a:p>
                    <a:p>
                      <a:pPr algn="ctr" fontAlgn="ctr"/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59" marR="59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2014 </a:t>
                      </a:r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إحصاء</a:t>
                      </a:r>
                    </a:p>
                    <a:p>
                      <a:pPr algn="ctr" fontAlgn="ctr"/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59" marR="59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r" rtl="1" fontAlgn="ctr"/>
                      <a:r>
                        <a:rPr lang="ar-MA" sz="12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الجهة، الإقليم أو العمالة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277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2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معدل النمو</a:t>
                      </a:r>
                    </a:p>
                  </a:txBody>
                  <a:tcPr marL="59" marR="59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2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الأسر</a:t>
                      </a:r>
                    </a:p>
                  </a:txBody>
                  <a:tcPr marL="59" marR="59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2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السكان</a:t>
                      </a:r>
                    </a:p>
                  </a:txBody>
                  <a:tcPr marL="59" marR="59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2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الأسر</a:t>
                      </a:r>
                    </a:p>
                  </a:txBody>
                  <a:tcPr marL="59" marR="59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2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السكان</a:t>
                      </a:r>
                    </a:p>
                  </a:txBody>
                  <a:tcPr marL="59" marR="59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2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الأجانب</a:t>
                      </a:r>
                    </a:p>
                  </a:txBody>
                  <a:tcPr marL="59" marR="59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200" b="0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المغاربة</a:t>
                      </a:r>
                    </a:p>
                  </a:txBody>
                  <a:tcPr marL="59" marR="59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24277"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59" marR="59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59" marR="59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59" marR="59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59" marR="59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59" marR="59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59" marR="59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59" marR="59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2835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0,21 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233 500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1 395 281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273 956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1 425 004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342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1 424 662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جهة </a:t>
                      </a:r>
                      <a:r>
                        <a:rPr lang="ar-MA" sz="1400" b="1" i="0" u="none" strike="noStrike" dirty="0" err="1" smtClean="0">
                          <a:solidFill>
                            <a:srgbClr val="000000"/>
                          </a:solidFill>
                          <a:latin typeface="Sakkal Majalla"/>
                        </a:rPr>
                        <a:t>طنجة</a:t>
                      </a:r>
                      <a:r>
                        <a:rPr lang="ar-MA" sz="1400" b="1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 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-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تطوان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 -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الحسيمة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66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-0,39 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42 484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272 798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47 316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262 285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35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262 250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إقليم </a:t>
                      </a:r>
                      <a:r>
                        <a:rPr lang="ar-MA" sz="1400" b="0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الحسيمة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79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0,68 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55 863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373 929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69 218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400 007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47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399 960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إقليم </a:t>
                      </a:r>
                      <a:r>
                        <a:rPr lang="ar-MA" sz="1400" b="0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شفشاون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21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1,26 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13 007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67 433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16 823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76 447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44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76 403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إقليم </a:t>
                      </a:r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فحص - </a:t>
                      </a:r>
                      <a:r>
                        <a:rPr lang="ar-MA" sz="1400" b="0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انجرة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66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-0,14 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39 727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234 228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44 565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231 027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99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230 928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إقليم </a:t>
                      </a:r>
                      <a:r>
                        <a:rPr lang="ar-MA" sz="1400" b="0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العرائش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66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-0,29 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44 785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237 215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50 307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230 398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8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230 390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إقليم </a:t>
                      </a:r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وزان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21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0,42 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10 813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58 073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12 907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60 560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40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60 520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عمالة </a:t>
                      </a:r>
                      <a:r>
                        <a:rPr lang="ar-MA" sz="1400" b="0" i="0" u="none" strike="noStrike" dirty="0" err="1" smtClean="0">
                          <a:solidFill>
                            <a:srgbClr val="000000"/>
                          </a:solidFill>
                          <a:latin typeface="Sakkal Majalla"/>
                        </a:rPr>
                        <a:t>طنجة</a:t>
                      </a:r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 </a:t>
                      </a:r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- أصيلا</a:t>
                      </a: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66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0,85 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24 514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139 995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30 185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152 401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25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152 376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إقليم </a:t>
                      </a:r>
                      <a:r>
                        <a:rPr lang="ar-MA" sz="1400" b="0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تطوان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21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0,23 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2 307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11 610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2 635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Sakkal Majalla"/>
                        </a:rPr>
                        <a:t>11 879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Sakkal Majalla"/>
                        </a:rPr>
                        <a:t>44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11 835</a:t>
                      </a:r>
                    </a:p>
                  </a:txBody>
                  <a:tcPr marL="59" marR="708" marT="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b="0" i="0" u="none" strike="noStrike" dirty="0" smtClean="0">
                          <a:solidFill>
                            <a:srgbClr val="000000"/>
                          </a:solidFill>
                          <a:latin typeface="Sakkal Majalla"/>
                        </a:rPr>
                        <a:t>عمالة </a:t>
                      </a:r>
                      <a:r>
                        <a:rPr lang="ar-MA" sz="1400" b="0" i="0" u="none" strike="noStrike" dirty="0">
                          <a:solidFill>
                            <a:srgbClr val="000000"/>
                          </a:solidFill>
                          <a:latin typeface="Sakkal Majalla"/>
                        </a:rPr>
                        <a:t>المضيق - </a:t>
                      </a:r>
                      <a:r>
                        <a:rPr lang="ar-MA" sz="1400" b="0" i="0" u="none" strike="noStrike" dirty="0" err="1">
                          <a:solidFill>
                            <a:srgbClr val="000000"/>
                          </a:solidFill>
                          <a:latin typeface="Sakkal Majalla"/>
                        </a:rPr>
                        <a:t>الفنيدق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latin typeface="Sakkal Majalla"/>
                      </a:endParaRPr>
                    </a:p>
                  </a:txBody>
                  <a:tcPr marL="1707" marR="20483" marT="17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622ED8E-3D02-4F33-B506-D07ABFFA8C57}" type="slidenum">
              <a:rPr lang="fr-FR" altLang="fr-FR" smtClean="0"/>
              <a:pPr>
                <a:defRPr/>
              </a:pPr>
              <a:t>5</a:t>
            </a:fld>
            <a:endParaRPr lang="fr-FR" alt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7100912" cy="785818"/>
          </a:xfrm>
        </p:spPr>
        <p:txBody>
          <a:bodyPr/>
          <a:lstStyle/>
          <a:p>
            <a:pPr rtl="1"/>
            <a:r>
              <a:rPr lang="ar-MA" sz="2400" dirty="0" smtClean="0"/>
              <a:t>السكان  البلديون </a:t>
            </a:r>
            <a:r>
              <a:rPr lang="ar-SA" sz="2400" dirty="0" smtClean="0"/>
              <a:t>ب</a:t>
            </a:r>
            <a:r>
              <a:rPr lang="ar-MA" sz="2400" dirty="0" smtClean="0"/>
              <a:t>جهة طنجة-تطوان-الحسيمة حسب فئات السن </a:t>
            </a:r>
            <a:br>
              <a:rPr lang="ar-MA" sz="2400" dirty="0" smtClean="0"/>
            </a:br>
            <a:r>
              <a:rPr lang="ar-MA" sz="2400" dirty="0" smtClean="0"/>
              <a:t>إحصاء 2014</a:t>
            </a:r>
            <a:endParaRPr lang="fr-FR" sz="2400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1142972" y="2000240"/>
          <a:ext cx="7000928" cy="3214712"/>
        </p:xfrm>
        <a:graphic>
          <a:graphicData uri="http://schemas.openxmlformats.org/drawingml/2006/table">
            <a:tbl>
              <a:tblPr rtl="1"/>
              <a:tblGrid>
                <a:gridCol w="1750232"/>
                <a:gridCol w="1750232"/>
                <a:gridCol w="1750232"/>
                <a:gridCol w="1750232"/>
              </a:tblGrid>
              <a:tr h="401839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2400" b="1" i="0" u="none" strike="noStrike" dirty="0">
                          <a:solidFill>
                            <a:srgbClr val="000000"/>
                          </a:solidFill>
                          <a:latin typeface="Times"/>
                        </a:rPr>
                        <a:t>فئات السن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MA" sz="2400" b="1" i="0" u="none" strike="noStrike" dirty="0">
                          <a:solidFill>
                            <a:srgbClr val="000000"/>
                          </a:solidFill>
                          <a:latin typeface="Times"/>
                        </a:rPr>
                        <a:t>ذكور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MA" sz="2400" b="1" i="0" u="none" strike="noStrike" dirty="0">
                          <a:solidFill>
                            <a:srgbClr val="000000"/>
                          </a:solidFill>
                          <a:latin typeface="Times"/>
                        </a:rPr>
                        <a:t>إناث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MA" sz="2400" b="1" i="0" u="none" strike="noStrike" dirty="0">
                          <a:solidFill>
                            <a:srgbClr val="000000"/>
                          </a:solidFill>
                          <a:latin typeface="Times"/>
                        </a:rPr>
                        <a:t>المجموع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839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0-9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342811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latin typeface="Times"/>
                        </a:rPr>
                        <a:t>328094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latin typeface="Times"/>
                        </a:rPr>
                        <a:t>670905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839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10-14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167578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latin typeface="Times"/>
                        </a:rPr>
                        <a:t>160316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latin typeface="Times"/>
                        </a:rPr>
                        <a:t>327894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839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15-24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latin typeface="Times"/>
                        </a:rPr>
                        <a:t>350610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341657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latin typeface="Times"/>
                        </a:rPr>
                        <a:t>692267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839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25-34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321949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307254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latin typeface="Times"/>
                        </a:rPr>
                        <a:t>629203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839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35-49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311628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313542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latin typeface="Times"/>
                        </a:rPr>
                        <a:t>625170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839"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24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  50فأكثر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301237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293336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latin typeface="Times"/>
                        </a:rPr>
                        <a:t>594573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839"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2400" b="1" i="0" u="none" strike="noStrike" dirty="0">
                          <a:solidFill>
                            <a:srgbClr val="000000"/>
                          </a:solidFill>
                          <a:latin typeface="Times"/>
                        </a:rPr>
                        <a:t> المجموع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1795813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1744199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latin typeface="Times"/>
                        </a:rPr>
                        <a:t>3540012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622ED8E-3D02-4F33-B506-D07ABFFA8C57}" type="slidenum">
              <a:rPr lang="fr-FR" altLang="fr-FR" smtClean="0"/>
              <a:pPr>
                <a:defRPr/>
              </a:pPr>
              <a:t>6</a:t>
            </a:fld>
            <a:endParaRPr lang="fr-FR" alt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622ED8E-3D02-4F33-B506-D07ABFFA8C57}" type="slidenum">
              <a:rPr lang="fr-FR" altLang="fr-FR" smtClean="0"/>
              <a:pPr>
                <a:defRPr/>
              </a:pPr>
              <a:t>7</a:t>
            </a:fld>
            <a:endParaRPr lang="fr-FR" altLang="fr-FR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142844" y="1500174"/>
          <a:ext cx="8572560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187450" y="672843"/>
            <a:ext cx="6985000" cy="646331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rtl="1" eaLnBrk="0" hangingPunct="0"/>
            <a:r>
              <a:rPr lang="ar-MA" altLang="fr-FR" sz="1800" b="1" dirty="0">
                <a:cs typeface="Times New Roman" pitchFamily="18" charset="0"/>
              </a:rPr>
              <a:t>الهرم السكاني </a:t>
            </a:r>
            <a:r>
              <a:rPr lang="ar-MA" altLang="fr-FR" sz="1800" b="1" dirty="0" smtClean="0">
                <a:cs typeface="Times New Roman" pitchFamily="18" charset="0"/>
              </a:rPr>
              <a:t>لجهة طنجة-تطوان –الحسيمة </a:t>
            </a:r>
            <a:r>
              <a:rPr lang="ar-MA" altLang="fr-FR" sz="1200" b="1" dirty="0" smtClean="0">
                <a:cs typeface="Times New Roman" pitchFamily="18" charset="0"/>
              </a:rPr>
              <a:t/>
            </a:r>
            <a:br>
              <a:rPr lang="ar-MA" altLang="fr-FR" sz="1200" b="1" dirty="0" smtClean="0">
                <a:cs typeface="Times New Roman" pitchFamily="18" charset="0"/>
              </a:rPr>
            </a:br>
            <a:r>
              <a:rPr lang="ar-MA" altLang="fr-FR" sz="1800" dirty="0" smtClean="0">
                <a:cs typeface="Times New Roman" pitchFamily="18" charset="0"/>
              </a:rPr>
              <a:t>إحصاء2014 </a:t>
            </a:r>
            <a:endParaRPr lang="fr-FR" altLang="fr-FR" sz="1800" b="1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14489"/>
            <a:ext cx="7772400" cy="357189"/>
          </a:xfrm>
        </p:spPr>
        <p:txBody>
          <a:bodyPr/>
          <a:lstStyle/>
          <a:p>
            <a:r>
              <a:rPr lang="ar-MA" dirty="0" smtClean="0"/>
              <a:t>الأمية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2285992"/>
            <a:ext cx="8535892" cy="3159232"/>
          </a:xfrm>
        </p:spPr>
        <p:txBody>
          <a:bodyPr/>
          <a:lstStyle/>
          <a:p>
            <a:pPr algn="r"/>
            <a:r>
              <a:rPr lang="ar-MA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يمكن اعتبار كل شخص قادر على قراءة وكتابة عرض بسيط متعلق بحياته اليومية غير أمي .وعليه يعتبر أميا حسب هذا التعريف ، كل شخص لا تتعدى كفاءته قراءة وكتابة اسمه والأرقام العددية أو عبارة شعرية محفوظة عن ظهر قلب ، أو أنه لا يعرف القراءة والكتابة مطلقا.</a:t>
            </a:r>
            <a:r>
              <a:rPr lang="ar-SA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ويدخل ضمن هذه الفئة أيضا كل شخص يعرف القراءة و لا يعرف الكتابة أو العكس .</a:t>
            </a:r>
            <a:r>
              <a:rPr lang="ar-MA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بالنسبة للأشخاص المكفوفين الذين يتقنون طريقة براي للكتابة يجب اعتبارهم وكأنهم يعرفون القراءة والكتابة.</a:t>
            </a:r>
            <a:endParaRPr lang="fr-FR" sz="2800" b="1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9BC330-FB28-4EC5-9B1D-ADFFE03A3262}" type="slidenum">
              <a:rPr lang="fr-FR" altLang="fr-FR" smtClean="0"/>
              <a:pPr>
                <a:defRPr/>
              </a:pPr>
              <a:t>8</a:t>
            </a:fld>
            <a:endParaRPr lang="fr-FR" altLang="fr-FR"/>
          </a:p>
        </p:txBody>
      </p:sp>
      <p:sp>
        <p:nvSpPr>
          <p:cNvPr id="5" name="ZoneTexte 4"/>
          <p:cNvSpPr txBox="1"/>
          <p:nvPr/>
        </p:nvSpPr>
        <p:spPr>
          <a:xfrm>
            <a:off x="2571736" y="714356"/>
            <a:ext cx="421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dirty="0" smtClean="0"/>
              <a:t>مديرية جهة </a:t>
            </a:r>
            <a:r>
              <a:rPr lang="ar-MA" dirty="0" err="1" smtClean="0"/>
              <a:t>طنجة</a:t>
            </a:r>
            <a:r>
              <a:rPr lang="ar-MA" dirty="0" smtClean="0"/>
              <a:t> –</a:t>
            </a:r>
            <a:r>
              <a:rPr lang="ar-MA" dirty="0" err="1" smtClean="0"/>
              <a:t>تطوان</a:t>
            </a:r>
            <a:r>
              <a:rPr lang="ar-MA" dirty="0" smtClean="0"/>
              <a:t> –</a:t>
            </a:r>
            <a:r>
              <a:rPr lang="ar-MA" dirty="0" err="1" smtClean="0"/>
              <a:t>الحسيمة</a:t>
            </a:r>
            <a:r>
              <a:rPr lang="ar-MA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63187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14489"/>
            <a:ext cx="7772400" cy="357189"/>
          </a:xfrm>
        </p:spPr>
        <p:txBody>
          <a:bodyPr/>
          <a:lstStyle/>
          <a:p>
            <a:r>
              <a:rPr lang="ar-MA" dirty="0" smtClean="0"/>
              <a:t>الأمية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2285992"/>
            <a:ext cx="8535892" cy="3159232"/>
          </a:xfrm>
        </p:spPr>
        <p:txBody>
          <a:bodyPr/>
          <a:lstStyle/>
          <a:p>
            <a:pPr algn="r"/>
            <a:r>
              <a:rPr lang="ar-SA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يجب التوضيح أن:</a:t>
            </a:r>
          </a:p>
          <a:p>
            <a:pPr algn="r"/>
            <a:r>
              <a:rPr lang="ar-SA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 قياس الأمية يهم السكان البالغين من العمر 10 سنوات فأكثر طبقا لتوصيات منظمة الأمم المتحدة، </a:t>
            </a:r>
          </a:p>
          <a:p>
            <a:pPr algn="r"/>
            <a:r>
              <a:rPr lang="ar-SA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-الأشخاص المتمدرسين هم الذين ترددوا على مؤسسة تعليمية أو تكوينية خلال السنة الدراسية 2013-2014،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9BC330-FB28-4EC5-9B1D-ADFFE03A3262}" type="slidenum">
              <a:rPr lang="fr-FR" altLang="fr-FR" smtClean="0"/>
              <a:pPr>
                <a:defRPr/>
              </a:pPr>
              <a:t>9</a:t>
            </a:fld>
            <a:endParaRPr lang="fr-FR" altLang="fr-FR"/>
          </a:p>
        </p:txBody>
      </p:sp>
      <p:sp>
        <p:nvSpPr>
          <p:cNvPr id="5" name="ZoneTexte 4"/>
          <p:cNvSpPr txBox="1"/>
          <p:nvPr/>
        </p:nvSpPr>
        <p:spPr>
          <a:xfrm>
            <a:off x="2571736" y="714356"/>
            <a:ext cx="421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dirty="0" smtClean="0"/>
              <a:t>مديرية جهة </a:t>
            </a:r>
            <a:r>
              <a:rPr lang="ar-MA" dirty="0" err="1" smtClean="0"/>
              <a:t>طنجة</a:t>
            </a:r>
            <a:r>
              <a:rPr lang="ar-MA" dirty="0" smtClean="0"/>
              <a:t> –</a:t>
            </a:r>
            <a:r>
              <a:rPr lang="ar-MA" dirty="0" err="1" smtClean="0"/>
              <a:t>تطوان</a:t>
            </a:r>
            <a:r>
              <a:rPr lang="ar-MA" dirty="0" smtClean="0"/>
              <a:t> –</a:t>
            </a:r>
            <a:r>
              <a:rPr lang="ar-MA" dirty="0" err="1" smtClean="0"/>
              <a:t>الحسيمة</a:t>
            </a:r>
            <a:r>
              <a:rPr lang="ar-MA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17324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cp_mod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hcp_mode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58319</TotalTime>
  <Words>1397</Words>
  <Application>Microsoft Office PowerPoint</Application>
  <PresentationFormat>Affichage à l'écran (4:3)</PresentationFormat>
  <Paragraphs>960</Paragraphs>
  <Slides>20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hcp_model</vt:lpstr>
      <vt:lpstr>الأمية  بجهة طنجة –تطوان –الحسيمة  إحصاء2014                                                                                                               </vt:lpstr>
      <vt:lpstr> 1-السكان القانونيون  لجهة طنجة – تطوان – الحسيمة  2-السكان البلديون لجهة طنجة-تطوان-الحسيمة حسب فئات السن والنوع 3-الهرم السكاني لجهة طنجة-تطوان-الحسيمة 4-مفهوم الأمية وكيفية حساب معدلاتها  5-معدلات الأمية حسب فئات السن والنوع  ووسط الإقامة  بجهة طنجة-تطوان-الحسيمة  6- معدلات الأمية حسب وسط الإقامة  بأقاليم وعمالات جهة طنجة-تطوان-الحسيمة  7- معدلات الأمية حسب النوع بأقاليم وعمالات جهة طنجة-تطوان-الحسيمة  8- معدلات الأمية حسب النوع بالجماعات الترابية لجهة طنجة-تطوان-الحسيمة   </vt:lpstr>
      <vt:lpstr>السكان القانونيون لجهة طنجة-تطوان-الحسيمة حسب الإقليم   إحصاء2014  مجموع الوسطيــــــن </vt:lpstr>
      <vt:lpstr>السكان القانونيون لجهة طنجة-تطوان-الحسيمة حسب الإقليم   إحصاء2014  الوسط الحضري </vt:lpstr>
      <vt:lpstr>السكان القانونيون لجهة طنجة-تطوان-الحسيمة حسب الإقليم   إحصاء2014  الوسط القروي</vt:lpstr>
      <vt:lpstr>السكان  البلديون بجهة طنجة-تطوان-الحسيمة حسب فئات السن  إحصاء 2014</vt:lpstr>
      <vt:lpstr>الهرم السكاني لجهة طنجة-تطوان –الحسيمة  إحصاء2014 </vt:lpstr>
      <vt:lpstr>الأمية </vt:lpstr>
      <vt:lpstr>الأمية </vt:lpstr>
      <vt:lpstr>معدل الأمية </vt:lpstr>
      <vt:lpstr>معدل الأمية حسب الجنس  و فئات السن   جهة طنجة-تطوان-الحسيمة إحصاء2014 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</vt:vector>
  </TitlesOfParts>
  <Company>dcn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mafkir</dc:creator>
  <cp:lastModifiedBy>HP</cp:lastModifiedBy>
  <cp:revision>1162</cp:revision>
  <cp:lastPrinted>2015-10-16T16:31:39Z</cp:lastPrinted>
  <dcterms:created xsi:type="dcterms:W3CDTF">2008-03-11T16:08:11Z</dcterms:created>
  <dcterms:modified xsi:type="dcterms:W3CDTF">2018-04-04T10:58:39Z</dcterms:modified>
</cp:coreProperties>
</file>